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8" r:id="rId12"/>
    <p:sldId id="267" r:id="rId13"/>
  </p:sldIdLst>
  <p:sldSz cx="18288000" cy="10287000"/>
  <p:notesSz cx="6858000" cy="9144000"/>
  <p:embeddedFontLst>
    <p:embeddedFont>
      <p:font typeface="Ubuntu" charset="0"/>
      <p:regular r:id="rId14"/>
    </p:embeddedFont>
    <p:embeddedFont>
      <p:font typeface="Open Sans 2 Bold" charset="0"/>
      <p:regular r:id="rId15"/>
    </p:embeddedFont>
    <p:embeddedFont>
      <p:font typeface="Zilla Slab" charset="0"/>
      <p:regular r:id="rId16"/>
    </p:embeddedFont>
    <p:embeddedFont>
      <p:font typeface="Zilla Slab Bold" charset="0"/>
      <p:regular r:id="rId17"/>
    </p:embeddedFont>
    <p:embeddedFont>
      <p:font typeface="Calibri (MS)" charset="0"/>
      <p:regular r:id="rId18"/>
    </p:embeddedFont>
    <p:embeddedFont>
      <p:font typeface="Calibri (MS) Bold" charset="0"/>
      <p:regular r:id="rId19"/>
    </p:embeddedFont>
    <p:embeddedFont>
      <p:font typeface="Calibri" pitchFamily="34" charset="0"/>
      <p:regular r:id="rId20"/>
      <p:bold r:id="rId21"/>
      <p:italic r:id="rId22"/>
      <p:boldItalic r:id="rId23"/>
    </p:embeddedFont>
    <p:embeddedFont>
      <p:font typeface="Ubuntu Bold" charset="0"/>
      <p:regular r:id="rId24"/>
    </p:embeddedFont>
    <p:embeddedFont>
      <p:font typeface="Open Sans 1" charset="0"/>
      <p:regular r:id="rId25"/>
    </p:embeddedFont>
    <p:embeddedFont>
      <p:font typeface="Ubuntu Bold Italics" charset="0"/>
      <p:regular r:id="rId26"/>
    </p:embeddedFont>
    <p:embeddedFont>
      <p:font typeface="Open Sans 2"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1" d="100"/>
          <a:sy n="51" d="100"/>
        </p:scale>
        <p:origin x="-444"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3.jpeg"/><Relationship Id="rId3" Type="http://schemas.openxmlformats.org/officeDocument/2006/relationships/image" Target="../media/image16.jpeg"/><Relationship Id="rId7" Type="http://schemas.openxmlformats.org/officeDocument/2006/relationships/image" Target="../media/image24.svg"/><Relationship Id="rId12" Type="http://schemas.openxmlformats.org/officeDocument/2006/relationships/hyperlink" Target="https://www.slidescarnival.com/" TargetMode="Externa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22.svg"/><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grpSp>
        <p:nvGrpSpPr>
          <p:cNvPr id="2" name="Group 2"/>
          <p:cNvGrpSpPr/>
          <p:nvPr/>
        </p:nvGrpSpPr>
        <p:grpSpPr>
          <a:xfrm>
            <a:off x="2544451" y="814778"/>
            <a:ext cx="13541731" cy="9472222"/>
            <a:chOff x="0" y="0"/>
            <a:chExt cx="18055641" cy="12629629"/>
          </a:xfrm>
        </p:grpSpPr>
        <p:sp>
          <p:nvSpPr>
            <p:cNvPr id="3" name="Freeform 3"/>
            <p:cNvSpPr/>
            <p:nvPr/>
          </p:nvSpPr>
          <p:spPr>
            <a:xfrm>
              <a:off x="0" y="0"/>
              <a:ext cx="18055589" cy="12629642"/>
            </a:xfrm>
            <a:custGeom>
              <a:avLst/>
              <a:gdLst/>
              <a:ahLst/>
              <a:cxnLst/>
              <a:rect l="l" t="t" r="r" b="b"/>
              <a:pathLst>
                <a:path w="18055589" h="12629642">
                  <a:moveTo>
                    <a:pt x="0" y="0"/>
                  </a:moveTo>
                  <a:lnTo>
                    <a:pt x="18055589" y="0"/>
                  </a:lnTo>
                  <a:lnTo>
                    <a:pt x="18055589" y="12629642"/>
                  </a:lnTo>
                  <a:lnTo>
                    <a:pt x="0" y="12629642"/>
                  </a:lnTo>
                  <a:lnTo>
                    <a:pt x="0" y="0"/>
                  </a:lnTo>
                  <a:close/>
                </a:path>
              </a:pathLst>
            </a:custGeom>
            <a:blipFill>
              <a:blip r:embed="rId2">
                <a:alphaModFix amt="51000"/>
              </a:blip>
              <a:stretch>
                <a:fillRect b="-58092"/>
              </a:stretch>
            </a:blipFill>
          </p:spPr>
        </p:sp>
      </p:grpSp>
      <p:sp>
        <p:nvSpPr>
          <p:cNvPr id="4" name="Freeform 4"/>
          <p:cNvSpPr/>
          <p:nvPr/>
        </p:nvSpPr>
        <p:spPr>
          <a:xfrm>
            <a:off x="3974706" y="2709186"/>
            <a:ext cx="11237831" cy="1172515"/>
          </a:xfrm>
          <a:custGeom>
            <a:avLst/>
            <a:gdLst/>
            <a:ahLst/>
            <a:cxnLst/>
            <a:rect l="l" t="t" r="r" b="b"/>
            <a:pathLst>
              <a:path w="11237831" h="1172515">
                <a:moveTo>
                  <a:pt x="0" y="0"/>
                </a:moveTo>
                <a:lnTo>
                  <a:pt x="11237832" y="0"/>
                </a:lnTo>
                <a:lnTo>
                  <a:pt x="11237832" y="1172515"/>
                </a:lnTo>
                <a:lnTo>
                  <a:pt x="0" y="117251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5" name="Group 5"/>
          <p:cNvGrpSpPr/>
          <p:nvPr/>
        </p:nvGrpSpPr>
        <p:grpSpPr>
          <a:xfrm>
            <a:off x="3660610" y="4608957"/>
            <a:ext cx="11309404" cy="4301912"/>
            <a:chOff x="0" y="0"/>
            <a:chExt cx="15079205" cy="5735882"/>
          </a:xfrm>
        </p:grpSpPr>
        <p:sp>
          <p:nvSpPr>
            <p:cNvPr id="6" name="Freeform 6"/>
            <p:cNvSpPr/>
            <p:nvPr/>
          </p:nvSpPr>
          <p:spPr>
            <a:xfrm>
              <a:off x="0" y="0"/>
              <a:ext cx="15079201" cy="5735877"/>
            </a:xfrm>
            <a:custGeom>
              <a:avLst/>
              <a:gdLst/>
              <a:ahLst/>
              <a:cxnLst/>
              <a:rect l="l" t="t" r="r" b="b"/>
              <a:pathLst>
                <a:path w="15079201" h="5735877">
                  <a:moveTo>
                    <a:pt x="0" y="0"/>
                  </a:moveTo>
                  <a:lnTo>
                    <a:pt x="15079201" y="0"/>
                  </a:lnTo>
                  <a:lnTo>
                    <a:pt x="15079201" y="5735877"/>
                  </a:lnTo>
                  <a:lnTo>
                    <a:pt x="0" y="5735877"/>
                  </a:lnTo>
                  <a:close/>
                </a:path>
              </a:pathLst>
            </a:custGeom>
            <a:blipFill>
              <a:blip r:embed="rId5">
                <a:alphaModFix amt="0"/>
              </a:blip>
              <a:stretch>
                <a:fillRect t="-2573" b="123"/>
              </a:stretch>
            </a:blipFill>
          </p:spPr>
        </p:sp>
        <p:sp>
          <p:nvSpPr>
            <p:cNvPr id="7" name="TextBox 7"/>
            <p:cNvSpPr txBox="1"/>
            <p:nvPr/>
          </p:nvSpPr>
          <p:spPr>
            <a:xfrm>
              <a:off x="0" y="0"/>
              <a:ext cx="15079205" cy="5735882"/>
            </a:xfrm>
            <a:prstGeom prst="rect">
              <a:avLst/>
            </a:prstGeom>
          </p:spPr>
          <p:txBody>
            <a:bodyPr lIns="0" tIns="0" rIns="0" bIns="0" rtlCol="0" anchor="ctr"/>
            <a:lstStyle/>
            <a:p>
              <a:pPr algn="ctr">
                <a:lnSpc>
                  <a:spcPts val="4799"/>
                </a:lnSpc>
              </a:pPr>
              <a:r>
                <a:rPr lang="en-US" sz="3999" dirty="0">
                  <a:solidFill>
                    <a:srgbClr val="000000"/>
                  </a:solidFill>
                  <a:latin typeface="Zilla Slab"/>
                  <a:ea typeface="Zilla Slab"/>
                  <a:cs typeface="Zilla Slab"/>
                  <a:sym typeface="Zilla Slab"/>
                </a:rPr>
                <a:t>Samarqand </a:t>
              </a:r>
              <a:r>
                <a:rPr lang="en-US" sz="3999" dirty="0" err="1">
                  <a:solidFill>
                    <a:srgbClr val="000000"/>
                  </a:solidFill>
                  <a:latin typeface="Zilla Slab"/>
                  <a:ea typeface="Zilla Slab"/>
                  <a:cs typeface="Zilla Slab"/>
                  <a:sym typeface="Zilla Slab"/>
                </a:rPr>
                <a:t>agroinnovatsiyalar</a:t>
              </a:r>
              <a:r>
                <a:rPr lang="en-US" sz="3999" dirty="0">
                  <a:solidFill>
                    <a:srgbClr val="000000"/>
                  </a:solidFill>
                  <a:latin typeface="Zilla Slab"/>
                  <a:ea typeface="Zilla Slab"/>
                  <a:cs typeface="Zilla Slab"/>
                  <a:sym typeface="Zilla Slab"/>
                </a:rPr>
                <a:t> </a:t>
              </a:r>
              <a:r>
                <a:rPr lang="en-US" sz="3999" dirty="0" err="1">
                  <a:solidFill>
                    <a:srgbClr val="000000"/>
                  </a:solidFill>
                  <a:latin typeface="Zilla Slab"/>
                  <a:ea typeface="Zilla Slab"/>
                  <a:cs typeface="Zilla Slab"/>
                  <a:sym typeface="Zilla Slab"/>
                </a:rPr>
                <a:t>va</a:t>
              </a:r>
              <a:r>
                <a:rPr lang="en-US" sz="3999" dirty="0">
                  <a:solidFill>
                    <a:srgbClr val="000000"/>
                  </a:solidFill>
                  <a:latin typeface="Zilla Slab"/>
                  <a:ea typeface="Zilla Slab"/>
                  <a:cs typeface="Zilla Slab"/>
                  <a:sym typeface="Zilla Slab"/>
                </a:rPr>
                <a:t> </a:t>
              </a:r>
              <a:r>
                <a:rPr lang="en-US" sz="3999" dirty="0" err="1">
                  <a:solidFill>
                    <a:srgbClr val="000000"/>
                  </a:solidFill>
                  <a:latin typeface="Zilla Slab"/>
                  <a:ea typeface="Zilla Slab"/>
                  <a:cs typeface="Zilla Slab"/>
                  <a:sym typeface="Zilla Slab"/>
                </a:rPr>
                <a:t>tadqiqotlar</a:t>
              </a:r>
              <a:r>
                <a:rPr lang="en-US" sz="3999" dirty="0">
                  <a:solidFill>
                    <a:srgbClr val="000000"/>
                  </a:solidFill>
                  <a:latin typeface="Zilla Slab"/>
                  <a:ea typeface="Zilla Slab"/>
                  <a:cs typeface="Zilla Slab"/>
                  <a:sym typeface="Zilla Slab"/>
                </a:rPr>
                <a:t> </a:t>
              </a:r>
              <a:r>
                <a:rPr lang="en-US" sz="3999" dirty="0" err="1">
                  <a:solidFill>
                    <a:srgbClr val="000000"/>
                  </a:solidFill>
                  <a:latin typeface="Zilla Slab"/>
                  <a:ea typeface="Zilla Slab"/>
                  <a:cs typeface="Zilla Slab"/>
                  <a:sym typeface="Zilla Slab"/>
                </a:rPr>
                <a:t>instituti</a:t>
              </a:r>
              <a:endParaRPr lang="en-US" sz="3999" dirty="0">
                <a:solidFill>
                  <a:srgbClr val="000000"/>
                </a:solidFill>
                <a:latin typeface="Zilla Slab"/>
                <a:ea typeface="Zilla Slab"/>
                <a:cs typeface="Zilla Slab"/>
                <a:sym typeface="Zilla Slab"/>
              </a:endParaRPr>
            </a:p>
            <a:p>
              <a:pPr algn="ctr">
                <a:lnSpc>
                  <a:spcPts val="4799"/>
                </a:lnSpc>
              </a:pPr>
              <a:r>
                <a:rPr lang="en-US" sz="3999" dirty="0" err="1">
                  <a:solidFill>
                    <a:srgbClr val="000000"/>
                  </a:solidFill>
                  <a:latin typeface="Zilla Slab"/>
                  <a:ea typeface="Zilla Slab"/>
                  <a:cs typeface="Zilla Slab"/>
                  <a:sym typeface="Zilla Slab"/>
                </a:rPr>
                <a:t>Iqtisodiyot</a:t>
              </a:r>
              <a:r>
                <a:rPr lang="en-US" sz="3999" dirty="0">
                  <a:solidFill>
                    <a:srgbClr val="000000"/>
                  </a:solidFill>
                  <a:latin typeface="Zilla Slab"/>
                  <a:ea typeface="Zilla Slab"/>
                  <a:cs typeface="Zilla Slab"/>
                  <a:sym typeface="Zilla Slab"/>
                </a:rPr>
                <a:t> </a:t>
              </a:r>
              <a:r>
                <a:rPr lang="en-US" sz="3999" dirty="0" err="1">
                  <a:solidFill>
                    <a:srgbClr val="000000"/>
                  </a:solidFill>
                  <a:latin typeface="Zilla Slab"/>
                  <a:ea typeface="Zilla Slab"/>
                  <a:cs typeface="Zilla Slab"/>
                  <a:sym typeface="Zilla Slab"/>
                </a:rPr>
                <a:t>yo’nalishi</a:t>
              </a:r>
              <a:r>
                <a:rPr lang="en-US" sz="3999" dirty="0">
                  <a:solidFill>
                    <a:srgbClr val="000000"/>
                  </a:solidFill>
                  <a:latin typeface="Zilla Slab"/>
                  <a:ea typeface="Zilla Slab"/>
                  <a:cs typeface="Zilla Slab"/>
                  <a:sym typeface="Zilla Slab"/>
                </a:rPr>
                <a:t> </a:t>
              </a:r>
              <a:r>
                <a:rPr lang="en-US" sz="3999" dirty="0" err="1">
                  <a:solidFill>
                    <a:srgbClr val="000000"/>
                  </a:solidFill>
                  <a:latin typeface="Zilla Slab"/>
                  <a:ea typeface="Zilla Slab"/>
                  <a:cs typeface="Zilla Slab"/>
                  <a:sym typeface="Zilla Slab"/>
                </a:rPr>
                <a:t>talabasi</a:t>
              </a:r>
              <a:r>
                <a:rPr lang="en-US" sz="3999" dirty="0">
                  <a:solidFill>
                    <a:srgbClr val="000000"/>
                  </a:solidFill>
                  <a:latin typeface="Zilla Slab"/>
                  <a:ea typeface="Zilla Slab"/>
                  <a:cs typeface="Zilla Slab"/>
                  <a:sym typeface="Zilla Slab"/>
                </a:rPr>
                <a:t> </a:t>
              </a:r>
              <a:r>
                <a:rPr lang="en-US" sz="3999" dirty="0" err="1">
                  <a:solidFill>
                    <a:srgbClr val="000000"/>
                  </a:solidFill>
                  <a:latin typeface="Zilla Slab"/>
                  <a:ea typeface="Zilla Slab"/>
                  <a:cs typeface="Zilla Slab"/>
                  <a:sym typeface="Zilla Slab"/>
                </a:rPr>
                <a:t>Berdiyev</a:t>
              </a:r>
              <a:r>
                <a:rPr lang="en-US" sz="3999" dirty="0">
                  <a:solidFill>
                    <a:srgbClr val="000000"/>
                  </a:solidFill>
                  <a:latin typeface="Zilla Slab"/>
                  <a:ea typeface="Zilla Slab"/>
                  <a:cs typeface="Zilla Slab"/>
                  <a:sym typeface="Zilla Slab"/>
                </a:rPr>
                <a:t> </a:t>
              </a:r>
              <a:r>
                <a:rPr lang="en-US" sz="3999" dirty="0" err="1" smtClean="0">
                  <a:solidFill>
                    <a:srgbClr val="000000"/>
                  </a:solidFill>
                  <a:latin typeface="Zilla Slab"/>
                  <a:ea typeface="Zilla Slab"/>
                  <a:cs typeface="Zilla Slab"/>
                  <a:sym typeface="Zilla Slab"/>
                </a:rPr>
                <a:t>Farruxning</a:t>
              </a:r>
              <a:endParaRPr lang="en-US" sz="4000" dirty="0">
                <a:solidFill>
                  <a:srgbClr val="000000"/>
                </a:solidFill>
                <a:latin typeface="Zilla Slab"/>
                <a:ea typeface="Zilla Slab"/>
                <a:cs typeface="Zilla Slab"/>
                <a:sym typeface="Zilla Slab"/>
              </a:endParaRPr>
            </a:p>
            <a:p>
              <a:pPr algn="ctr">
                <a:lnSpc>
                  <a:spcPts val="4800"/>
                </a:lnSpc>
              </a:pPr>
              <a:r>
                <a:rPr lang="en-US" sz="4000" dirty="0">
                  <a:solidFill>
                    <a:srgbClr val="000000"/>
                  </a:solidFill>
                  <a:latin typeface="Zilla Slab"/>
                  <a:ea typeface="Zilla Slab"/>
                  <a:cs typeface="Zilla Slab"/>
                  <a:sym typeface="Zilla Slab"/>
                </a:rPr>
                <a:t>“</a:t>
              </a:r>
              <a:r>
                <a:rPr lang="en-US" sz="4000" dirty="0" err="1">
                  <a:solidFill>
                    <a:srgbClr val="000000"/>
                  </a:solidFill>
                  <a:latin typeface="Zilla Slab"/>
                  <a:ea typeface="Zilla Slab"/>
                  <a:cs typeface="Zilla Slab"/>
                  <a:sym typeface="Zilla Slab"/>
                </a:rPr>
                <a:t>Sut</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yetishtirishda</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qoramolchilik</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fermalarini</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qish</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mavsumida</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ko‘k</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ozuqalar</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bilan</a:t>
              </a:r>
              <a:r>
                <a:rPr lang="en-US" sz="4000" dirty="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ta’minlash</a:t>
              </a:r>
              <a:r>
                <a:rPr lang="en-US" sz="4000" dirty="0" smtClean="0">
                  <a:solidFill>
                    <a:srgbClr val="000000"/>
                  </a:solidFill>
                  <a:latin typeface="Zilla Slab"/>
                  <a:ea typeface="Zilla Slab"/>
                  <a:cs typeface="Zilla Slab"/>
                  <a:sym typeface="Zilla Slab"/>
                </a:rPr>
                <a:t>” </a:t>
              </a:r>
              <a:r>
                <a:rPr lang="en-US" sz="4000" dirty="0" err="1" smtClean="0">
                  <a:solidFill>
                    <a:srgbClr val="000000"/>
                  </a:solidFill>
                  <a:latin typeface="Zilla Slab"/>
                  <a:ea typeface="Zilla Slab"/>
                  <a:cs typeface="Zilla Slab"/>
                  <a:sym typeface="Zilla Slab"/>
                </a:rPr>
                <a:t>mavzusida</a:t>
              </a:r>
              <a:r>
                <a:rPr lang="en-US" sz="4000" dirty="0" smtClean="0">
                  <a:solidFill>
                    <a:srgbClr val="000000"/>
                  </a:solidFill>
                  <a:latin typeface="Zilla Slab"/>
                  <a:ea typeface="Zilla Slab"/>
                  <a:cs typeface="Zilla Slab"/>
                  <a:sym typeface="Zilla Slab"/>
                </a:rPr>
                <a:t> </a:t>
              </a:r>
              <a:r>
                <a:rPr lang="en-US" sz="4000" dirty="0" err="1">
                  <a:solidFill>
                    <a:srgbClr val="000000"/>
                  </a:solidFill>
                  <a:latin typeface="Zilla Slab"/>
                  <a:ea typeface="Zilla Slab"/>
                  <a:cs typeface="Zilla Slab"/>
                  <a:sym typeface="Zilla Slab"/>
                </a:rPr>
                <a:t>loyiha</a:t>
              </a:r>
              <a:endParaRPr lang="en-US" sz="4000" dirty="0">
                <a:solidFill>
                  <a:srgbClr val="000000"/>
                </a:solidFill>
                <a:latin typeface="Zilla Slab"/>
                <a:ea typeface="Zilla Slab"/>
                <a:cs typeface="Zilla Slab"/>
                <a:sym typeface="Zilla Slab"/>
              </a:endParaRPr>
            </a:p>
            <a:p>
              <a:pPr algn="ctr">
                <a:lnSpc>
                  <a:spcPts val="4800"/>
                </a:lnSpc>
              </a:pPr>
              <a:r>
                <a:rPr lang="en-US" sz="4000" dirty="0" err="1">
                  <a:solidFill>
                    <a:srgbClr val="000000"/>
                  </a:solidFill>
                  <a:latin typeface="Zilla Slab"/>
                  <a:ea typeface="Zilla Slab"/>
                  <a:cs typeface="Zilla Slab"/>
                  <a:sym typeface="Zilla Slab"/>
                </a:rPr>
                <a:t>taqdimoti</a:t>
              </a:r>
              <a:endParaRPr lang="en-US" sz="4000" dirty="0">
                <a:solidFill>
                  <a:srgbClr val="000000"/>
                </a:solidFill>
                <a:latin typeface="Zilla Slab"/>
                <a:ea typeface="Zilla Slab"/>
                <a:cs typeface="Zilla Slab"/>
                <a:sym typeface="Zilla Slab"/>
              </a:endParaRPr>
            </a:p>
          </p:txBody>
        </p:sp>
      </p:grpSp>
      <p:grpSp>
        <p:nvGrpSpPr>
          <p:cNvPr id="8" name="Group 8"/>
          <p:cNvGrpSpPr/>
          <p:nvPr/>
        </p:nvGrpSpPr>
        <p:grpSpPr>
          <a:xfrm>
            <a:off x="3873360" y="1941328"/>
            <a:ext cx="4374099" cy="1849841"/>
            <a:chOff x="0" y="0"/>
            <a:chExt cx="5832132" cy="2466454"/>
          </a:xfrm>
        </p:grpSpPr>
        <p:sp>
          <p:nvSpPr>
            <p:cNvPr id="9" name="Freeform 9"/>
            <p:cNvSpPr/>
            <p:nvPr/>
          </p:nvSpPr>
          <p:spPr>
            <a:xfrm>
              <a:off x="0" y="0"/>
              <a:ext cx="5832094" cy="2466467"/>
            </a:xfrm>
            <a:custGeom>
              <a:avLst/>
              <a:gdLst/>
              <a:ahLst/>
              <a:cxnLst/>
              <a:rect l="l" t="t" r="r" b="b"/>
              <a:pathLst>
                <a:path w="5832094" h="2466467">
                  <a:moveTo>
                    <a:pt x="0" y="0"/>
                  </a:moveTo>
                  <a:lnTo>
                    <a:pt x="5832094" y="0"/>
                  </a:lnTo>
                  <a:lnTo>
                    <a:pt x="5832094" y="2466467"/>
                  </a:lnTo>
                  <a:lnTo>
                    <a:pt x="0" y="2466467"/>
                  </a:lnTo>
                  <a:lnTo>
                    <a:pt x="0" y="0"/>
                  </a:lnTo>
                  <a:close/>
                </a:path>
              </a:pathLst>
            </a:custGeom>
            <a:blipFill>
              <a:blip r:embed="rId6"/>
              <a:stretch>
                <a:fillRect/>
              </a:stretch>
            </a:blipFill>
          </p:spPr>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sp>
        <p:nvSpPr>
          <p:cNvPr id="2" name="Freeform 2"/>
          <p:cNvSpPr/>
          <p:nvPr/>
        </p:nvSpPr>
        <p:spPr>
          <a:xfrm rot="-10800000">
            <a:off x="1075724" y="1028700"/>
            <a:ext cx="16136553" cy="9619955"/>
          </a:xfrm>
          <a:custGeom>
            <a:avLst/>
            <a:gdLst/>
            <a:ahLst/>
            <a:cxnLst/>
            <a:rect l="l" t="t" r="r" b="b"/>
            <a:pathLst>
              <a:path w="16136553" h="9619955">
                <a:moveTo>
                  <a:pt x="0" y="0"/>
                </a:moveTo>
                <a:lnTo>
                  <a:pt x="16136552" y="0"/>
                </a:lnTo>
                <a:lnTo>
                  <a:pt x="16136552" y="9619955"/>
                </a:lnTo>
                <a:lnTo>
                  <a:pt x="0" y="961995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0167728" y="4329236"/>
            <a:ext cx="5956792" cy="4606957"/>
            <a:chOff x="0" y="0"/>
            <a:chExt cx="7942390" cy="6142609"/>
          </a:xfrm>
        </p:grpSpPr>
        <p:sp>
          <p:nvSpPr>
            <p:cNvPr id="4" name="Freeform 4"/>
            <p:cNvSpPr/>
            <p:nvPr/>
          </p:nvSpPr>
          <p:spPr>
            <a:xfrm>
              <a:off x="0" y="0"/>
              <a:ext cx="7942453" cy="6142609"/>
            </a:xfrm>
            <a:custGeom>
              <a:avLst/>
              <a:gdLst/>
              <a:ahLst/>
              <a:cxnLst/>
              <a:rect l="l" t="t" r="r" b="b"/>
              <a:pathLst>
                <a:path w="7942453" h="6142609">
                  <a:moveTo>
                    <a:pt x="889000" y="0"/>
                  </a:moveTo>
                  <a:lnTo>
                    <a:pt x="7053453" y="0"/>
                  </a:lnTo>
                  <a:cubicBezTo>
                    <a:pt x="7289230" y="0"/>
                    <a:pt x="7515351" y="93662"/>
                    <a:pt x="7682071" y="260382"/>
                  </a:cubicBezTo>
                  <a:cubicBezTo>
                    <a:pt x="7848791" y="427102"/>
                    <a:pt x="7942453" y="653223"/>
                    <a:pt x="7942453" y="889000"/>
                  </a:cubicBezTo>
                  <a:lnTo>
                    <a:pt x="7942453" y="5253609"/>
                  </a:lnTo>
                  <a:cubicBezTo>
                    <a:pt x="7942453" y="5489387"/>
                    <a:pt x="7848791" y="5715507"/>
                    <a:pt x="7682071" y="5882227"/>
                  </a:cubicBezTo>
                  <a:cubicBezTo>
                    <a:pt x="7515351" y="6048947"/>
                    <a:pt x="7289230" y="6142609"/>
                    <a:pt x="7053453" y="6142609"/>
                  </a:cubicBezTo>
                  <a:lnTo>
                    <a:pt x="889000" y="6142609"/>
                  </a:lnTo>
                  <a:cubicBezTo>
                    <a:pt x="398019" y="6142609"/>
                    <a:pt x="0" y="5744590"/>
                    <a:pt x="0" y="5253609"/>
                  </a:cubicBezTo>
                  <a:lnTo>
                    <a:pt x="0" y="889000"/>
                  </a:lnTo>
                  <a:cubicBezTo>
                    <a:pt x="0" y="398019"/>
                    <a:pt x="398019" y="0"/>
                    <a:pt x="889000" y="0"/>
                  </a:cubicBezTo>
                  <a:close/>
                </a:path>
              </a:pathLst>
            </a:custGeom>
            <a:blipFill>
              <a:blip r:embed="rId4"/>
              <a:stretch>
                <a:fillRect l="-8109" r="-8109"/>
              </a:stretch>
            </a:blipFill>
          </p:spPr>
        </p:sp>
      </p:grpSp>
      <p:grpSp>
        <p:nvGrpSpPr>
          <p:cNvPr id="5" name="Group 5"/>
          <p:cNvGrpSpPr/>
          <p:nvPr/>
        </p:nvGrpSpPr>
        <p:grpSpPr>
          <a:xfrm>
            <a:off x="1511398" y="1748466"/>
            <a:ext cx="15080796" cy="2895646"/>
            <a:chOff x="0" y="0"/>
            <a:chExt cx="20107728" cy="3860861"/>
          </a:xfrm>
        </p:grpSpPr>
        <p:sp>
          <p:nvSpPr>
            <p:cNvPr id="6" name="Freeform 6"/>
            <p:cNvSpPr/>
            <p:nvPr/>
          </p:nvSpPr>
          <p:spPr>
            <a:xfrm>
              <a:off x="0" y="0"/>
              <a:ext cx="20107729" cy="3860861"/>
            </a:xfrm>
            <a:custGeom>
              <a:avLst/>
              <a:gdLst/>
              <a:ahLst/>
              <a:cxnLst/>
              <a:rect l="l" t="t" r="r" b="b"/>
              <a:pathLst>
                <a:path w="20107729" h="3860861">
                  <a:moveTo>
                    <a:pt x="0" y="0"/>
                  </a:moveTo>
                  <a:lnTo>
                    <a:pt x="20107729" y="0"/>
                  </a:lnTo>
                  <a:lnTo>
                    <a:pt x="20107729" y="3860861"/>
                  </a:lnTo>
                  <a:lnTo>
                    <a:pt x="0" y="3860861"/>
                  </a:lnTo>
                  <a:close/>
                </a:path>
              </a:pathLst>
            </a:custGeom>
            <a:blipFill>
              <a:blip r:embed="rId5">
                <a:alphaModFix amt="0"/>
              </a:blip>
              <a:stretch>
                <a:fillRect t="-66548" r="-1223" b="-38894"/>
              </a:stretch>
            </a:blipFill>
          </p:spPr>
        </p:sp>
        <p:sp>
          <p:nvSpPr>
            <p:cNvPr id="7" name="TextBox 7"/>
            <p:cNvSpPr txBox="1"/>
            <p:nvPr/>
          </p:nvSpPr>
          <p:spPr>
            <a:xfrm>
              <a:off x="0" y="-9525"/>
              <a:ext cx="20107728" cy="3870386"/>
            </a:xfrm>
            <a:prstGeom prst="rect">
              <a:avLst/>
            </a:prstGeom>
          </p:spPr>
          <p:txBody>
            <a:bodyPr lIns="0" tIns="0" rIns="0" bIns="0" rtlCol="0" anchor="ctr"/>
            <a:lstStyle/>
            <a:p>
              <a:pPr algn="ctr">
                <a:lnSpc>
                  <a:spcPts val="7200"/>
                </a:lnSpc>
              </a:pPr>
              <a:r>
                <a:rPr lang="en-US" sz="6000">
                  <a:solidFill>
                    <a:srgbClr val="000000"/>
                  </a:solidFill>
                  <a:latin typeface="Zilla Slab"/>
                  <a:ea typeface="Zilla Slab"/>
                  <a:cs typeface="Zilla Slab"/>
                  <a:sym typeface="Zilla Slab"/>
                </a:rPr>
                <a:t>Loyihaning chorva hayvonlarini oziqlantirish va ozuqa bazasini boyitishdagi ahamiyati</a:t>
              </a:r>
            </a:p>
            <a:p>
              <a:pPr algn="ctr">
                <a:lnSpc>
                  <a:spcPts val="7200"/>
                </a:lnSpc>
              </a:pPr>
              <a:endParaRPr lang="en-US" sz="6000">
                <a:solidFill>
                  <a:srgbClr val="000000"/>
                </a:solidFill>
                <a:latin typeface="Zilla Slab"/>
                <a:ea typeface="Zilla Slab"/>
                <a:cs typeface="Zilla Slab"/>
                <a:sym typeface="Zilla Slab"/>
              </a:endParaRPr>
            </a:p>
          </p:txBody>
        </p:sp>
      </p:grpSp>
      <p:sp>
        <p:nvSpPr>
          <p:cNvPr id="8" name="TextBox 8"/>
          <p:cNvSpPr txBox="1"/>
          <p:nvPr/>
        </p:nvSpPr>
        <p:spPr>
          <a:xfrm>
            <a:off x="1511398" y="4310186"/>
            <a:ext cx="8147751" cy="4305300"/>
          </a:xfrm>
          <a:prstGeom prst="rect">
            <a:avLst/>
          </a:prstGeom>
        </p:spPr>
        <p:txBody>
          <a:bodyPr lIns="0" tIns="0" rIns="0" bIns="0" rtlCol="0" anchor="t">
            <a:spAutoFit/>
          </a:bodyPr>
          <a:lstStyle/>
          <a:p>
            <a:pPr algn="just">
              <a:lnSpc>
                <a:spcPts val="3436"/>
              </a:lnSpc>
            </a:pPr>
            <a:r>
              <a:rPr lang="en-US" sz="2863">
                <a:solidFill>
                  <a:srgbClr val="000000"/>
                </a:solidFill>
                <a:latin typeface="Ubuntu"/>
                <a:ea typeface="Ubuntu"/>
                <a:cs typeface="Ubuntu"/>
                <a:sym typeface="Ubuntu"/>
              </a:rPr>
              <a:t> Qoramolchilik qishloq xo‘jaligining muhim va yetakchi tarmoqlaridan biri hisoblanadi. U aholini qimmatli oziq-ovqat mahsulotlari — sut va sut mahsulotlari bilan ta’minlashda katta ahamiyatga ega. Sut yetishtirish samaradorligi asosan, qoramollarning to‘g‘ri parvarish qilinishi va to‘liq qimmatli oziqlantirilishiga bog‘liq. Shu sababli, qoramolchilikda mustahkam ozuqa bazasini yaratish asosiy vazifalardan biri hisoblanadi.</a:t>
            </a:r>
          </a:p>
          <a:p>
            <a:pPr algn="just">
              <a:lnSpc>
                <a:spcPts val="3436"/>
              </a:lnSpc>
            </a:pPr>
            <a:endParaRPr lang="en-US" sz="2863">
              <a:solidFill>
                <a:srgbClr val="000000"/>
              </a:solidFill>
              <a:latin typeface="Ubuntu"/>
              <a:ea typeface="Ubuntu"/>
              <a:cs typeface="Ubuntu"/>
              <a:sym typeface="Ubuntu"/>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645614"/>
            <a:ext cx="7037510" cy="2920937"/>
            <a:chOff x="0" y="0"/>
            <a:chExt cx="6352076" cy="2636446"/>
          </a:xfrm>
        </p:grpSpPr>
        <p:sp>
          <p:nvSpPr>
            <p:cNvPr id="3" name="Freeform 3"/>
            <p:cNvSpPr/>
            <p:nvPr/>
          </p:nvSpPr>
          <p:spPr>
            <a:xfrm>
              <a:off x="0" y="0"/>
              <a:ext cx="6352114" cy="2636359"/>
            </a:xfrm>
            <a:custGeom>
              <a:avLst/>
              <a:gdLst/>
              <a:ahLst/>
              <a:cxnLst/>
              <a:rect l="l" t="t" r="r" b="b"/>
              <a:pathLst>
                <a:path w="6352114" h="2636359">
                  <a:moveTo>
                    <a:pt x="422312" y="0"/>
                  </a:moveTo>
                  <a:lnTo>
                    <a:pt x="5929802" y="0"/>
                  </a:lnTo>
                  <a:cubicBezTo>
                    <a:pt x="6163039" y="0"/>
                    <a:pt x="6352114" y="189075"/>
                    <a:pt x="6352114" y="422312"/>
                  </a:cubicBezTo>
                  <a:lnTo>
                    <a:pt x="6352114" y="2214048"/>
                  </a:lnTo>
                  <a:cubicBezTo>
                    <a:pt x="6352114" y="2326052"/>
                    <a:pt x="6307620" y="2433468"/>
                    <a:pt x="6228422" y="2512667"/>
                  </a:cubicBezTo>
                  <a:cubicBezTo>
                    <a:pt x="6149223" y="2591866"/>
                    <a:pt x="6041806" y="2636359"/>
                    <a:pt x="5929802" y="2636359"/>
                  </a:cubicBezTo>
                  <a:lnTo>
                    <a:pt x="422312" y="2636359"/>
                  </a:lnTo>
                  <a:cubicBezTo>
                    <a:pt x="189075" y="2636359"/>
                    <a:pt x="0" y="2447284"/>
                    <a:pt x="0" y="2214048"/>
                  </a:cubicBezTo>
                  <a:lnTo>
                    <a:pt x="0" y="422312"/>
                  </a:lnTo>
                  <a:cubicBezTo>
                    <a:pt x="0" y="310308"/>
                    <a:pt x="44493" y="202891"/>
                    <a:pt x="123692" y="123692"/>
                  </a:cubicBezTo>
                  <a:cubicBezTo>
                    <a:pt x="202891" y="44493"/>
                    <a:pt x="310308" y="0"/>
                    <a:pt x="422312" y="0"/>
                  </a:cubicBezTo>
                  <a:close/>
                </a:path>
              </a:pathLst>
            </a:custGeom>
            <a:blipFill>
              <a:blip r:embed="rId2"/>
              <a:stretch>
                <a:fillRect t="-40353" b="-40353"/>
              </a:stretch>
            </a:blipFill>
          </p:spPr>
        </p:sp>
      </p:grpSp>
      <p:grpSp>
        <p:nvGrpSpPr>
          <p:cNvPr id="4" name="Group 4"/>
          <p:cNvGrpSpPr/>
          <p:nvPr/>
        </p:nvGrpSpPr>
        <p:grpSpPr>
          <a:xfrm>
            <a:off x="1888045" y="673617"/>
            <a:ext cx="5427688" cy="1442429"/>
            <a:chOff x="0" y="0"/>
            <a:chExt cx="5824855" cy="1547978"/>
          </a:xfrm>
        </p:grpSpPr>
        <p:sp>
          <p:nvSpPr>
            <p:cNvPr id="5" name="Freeform 5"/>
            <p:cNvSpPr/>
            <p:nvPr/>
          </p:nvSpPr>
          <p:spPr>
            <a:xfrm>
              <a:off x="0" y="0"/>
              <a:ext cx="5824855" cy="1547981"/>
            </a:xfrm>
            <a:custGeom>
              <a:avLst/>
              <a:gdLst/>
              <a:ahLst/>
              <a:cxnLst/>
              <a:rect l="l" t="t" r="r" b="b"/>
              <a:pathLst>
                <a:path w="5824855" h="1547981">
                  <a:moveTo>
                    <a:pt x="0" y="0"/>
                  </a:moveTo>
                  <a:lnTo>
                    <a:pt x="5824855" y="0"/>
                  </a:lnTo>
                  <a:lnTo>
                    <a:pt x="5824855" y="1547981"/>
                  </a:lnTo>
                  <a:lnTo>
                    <a:pt x="0" y="1547981"/>
                  </a:lnTo>
                  <a:close/>
                </a:path>
              </a:pathLst>
            </a:custGeom>
            <a:blipFill>
              <a:blip r:embed="rId3">
                <a:alphaModFix amt="0"/>
              </a:blip>
              <a:stretch>
                <a:fillRect t="-23319" b="-23319"/>
              </a:stretch>
            </a:blipFill>
          </p:spPr>
        </p:sp>
        <p:sp>
          <p:nvSpPr>
            <p:cNvPr id="6" name="TextBox 6"/>
            <p:cNvSpPr txBox="1"/>
            <p:nvPr/>
          </p:nvSpPr>
          <p:spPr>
            <a:xfrm>
              <a:off x="0" y="-9525"/>
              <a:ext cx="5824855" cy="1557503"/>
            </a:xfrm>
            <a:prstGeom prst="rect">
              <a:avLst/>
            </a:prstGeom>
          </p:spPr>
          <p:txBody>
            <a:bodyPr lIns="0" tIns="0" rIns="0" bIns="0" rtlCol="0" anchor="ctr"/>
            <a:lstStyle/>
            <a:p>
              <a:pPr algn="ctr">
                <a:lnSpc>
                  <a:spcPts val="4320"/>
                </a:lnSpc>
              </a:pPr>
              <a:r>
                <a:rPr lang="en-US" sz="3600" b="1">
                  <a:solidFill>
                    <a:srgbClr val="000000"/>
                  </a:solidFill>
                  <a:latin typeface="Zilla Slab Bold"/>
                  <a:ea typeface="Zilla Slab Bold"/>
                  <a:cs typeface="Zilla Slab Bold"/>
                  <a:sym typeface="Zilla Slab Bold"/>
                </a:rPr>
                <a:t>Loyihaning maqsadi</a:t>
              </a:r>
            </a:p>
          </p:txBody>
        </p:sp>
      </p:grpSp>
      <p:grpSp>
        <p:nvGrpSpPr>
          <p:cNvPr id="7" name="Group 7"/>
          <p:cNvGrpSpPr/>
          <p:nvPr/>
        </p:nvGrpSpPr>
        <p:grpSpPr>
          <a:xfrm>
            <a:off x="10368704" y="4125747"/>
            <a:ext cx="5059297" cy="1301706"/>
            <a:chOff x="0" y="0"/>
            <a:chExt cx="6016473" cy="1547978"/>
          </a:xfrm>
        </p:grpSpPr>
        <p:sp>
          <p:nvSpPr>
            <p:cNvPr id="8" name="Freeform 8"/>
            <p:cNvSpPr/>
            <p:nvPr/>
          </p:nvSpPr>
          <p:spPr>
            <a:xfrm>
              <a:off x="0" y="0"/>
              <a:ext cx="6016468" cy="1547980"/>
            </a:xfrm>
            <a:custGeom>
              <a:avLst/>
              <a:gdLst/>
              <a:ahLst/>
              <a:cxnLst/>
              <a:rect l="l" t="t" r="r" b="b"/>
              <a:pathLst>
                <a:path w="6016468" h="1547980">
                  <a:moveTo>
                    <a:pt x="0" y="0"/>
                  </a:moveTo>
                  <a:lnTo>
                    <a:pt x="6016468" y="0"/>
                  </a:lnTo>
                  <a:lnTo>
                    <a:pt x="6016468" y="1547980"/>
                  </a:lnTo>
                  <a:lnTo>
                    <a:pt x="0" y="1547980"/>
                  </a:lnTo>
                  <a:close/>
                </a:path>
              </a:pathLst>
            </a:custGeom>
            <a:blipFill>
              <a:blip r:embed="rId3">
                <a:alphaModFix amt="0"/>
              </a:blip>
              <a:stretch>
                <a:fillRect t="-25731" b="-25731"/>
              </a:stretch>
            </a:blipFill>
          </p:spPr>
        </p:sp>
        <p:sp>
          <p:nvSpPr>
            <p:cNvPr id="9" name="TextBox 9"/>
            <p:cNvSpPr txBox="1"/>
            <p:nvPr/>
          </p:nvSpPr>
          <p:spPr>
            <a:xfrm>
              <a:off x="0" y="-9525"/>
              <a:ext cx="6016473" cy="1557503"/>
            </a:xfrm>
            <a:prstGeom prst="rect">
              <a:avLst/>
            </a:prstGeom>
          </p:spPr>
          <p:txBody>
            <a:bodyPr lIns="0" tIns="0" rIns="0" bIns="0" rtlCol="0" anchor="ctr"/>
            <a:lstStyle/>
            <a:p>
              <a:pPr algn="ctr">
                <a:lnSpc>
                  <a:spcPts val="4320"/>
                </a:lnSpc>
              </a:pPr>
              <a:r>
                <a:rPr lang="en-US" sz="3600" b="1">
                  <a:solidFill>
                    <a:srgbClr val="000000"/>
                  </a:solidFill>
                  <a:latin typeface="Zilla Slab Bold"/>
                  <a:ea typeface="Zilla Slab Bold"/>
                  <a:cs typeface="Zilla Slab Bold"/>
                  <a:sym typeface="Zilla Slab Bold"/>
                </a:rPr>
                <a:t>Loyihaning vazifalari</a:t>
              </a:r>
            </a:p>
          </p:txBody>
        </p:sp>
      </p:grpSp>
      <p:grpSp>
        <p:nvGrpSpPr>
          <p:cNvPr id="10" name="Group 10"/>
          <p:cNvGrpSpPr/>
          <p:nvPr/>
        </p:nvGrpSpPr>
        <p:grpSpPr>
          <a:xfrm>
            <a:off x="9144000" y="1028700"/>
            <a:ext cx="7711980" cy="3200877"/>
            <a:chOff x="0" y="0"/>
            <a:chExt cx="6352076" cy="2636446"/>
          </a:xfrm>
        </p:grpSpPr>
        <p:sp>
          <p:nvSpPr>
            <p:cNvPr id="11" name="Freeform 11"/>
            <p:cNvSpPr/>
            <p:nvPr/>
          </p:nvSpPr>
          <p:spPr>
            <a:xfrm>
              <a:off x="0" y="0"/>
              <a:ext cx="6352114" cy="2636359"/>
            </a:xfrm>
            <a:custGeom>
              <a:avLst/>
              <a:gdLst/>
              <a:ahLst/>
              <a:cxnLst/>
              <a:rect l="l" t="t" r="r" b="b"/>
              <a:pathLst>
                <a:path w="6352114" h="2636359">
                  <a:moveTo>
                    <a:pt x="391399" y="0"/>
                  </a:moveTo>
                  <a:lnTo>
                    <a:pt x="5960715" y="0"/>
                  </a:lnTo>
                  <a:cubicBezTo>
                    <a:pt x="6064521" y="0"/>
                    <a:pt x="6164074" y="41237"/>
                    <a:pt x="6237476" y="114638"/>
                  </a:cubicBezTo>
                  <a:cubicBezTo>
                    <a:pt x="6310877" y="188040"/>
                    <a:pt x="6352114" y="287593"/>
                    <a:pt x="6352114" y="391399"/>
                  </a:cubicBezTo>
                  <a:lnTo>
                    <a:pt x="6352114" y="2244960"/>
                  </a:lnTo>
                  <a:cubicBezTo>
                    <a:pt x="6352114" y="2348766"/>
                    <a:pt x="6310877" y="2448320"/>
                    <a:pt x="6237476" y="2521721"/>
                  </a:cubicBezTo>
                  <a:cubicBezTo>
                    <a:pt x="6164074" y="2595123"/>
                    <a:pt x="6064521" y="2636359"/>
                    <a:pt x="5960715" y="2636359"/>
                  </a:cubicBezTo>
                  <a:lnTo>
                    <a:pt x="391399" y="2636359"/>
                  </a:lnTo>
                  <a:cubicBezTo>
                    <a:pt x="175235" y="2636359"/>
                    <a:pt x="0" y="2461124"/>
                    <a:pt x="0" y="2244960"/>
                  </a:cubicBezTo>
                  <a:lnTo>
                    <a:pt x="0" y="391399"/>
                  </a:lnTo>
                  <a:cubicBezTo>
                    <a:pt x="0" y="287593"/>
                    <a:pt x="41237" y="188040"/>
                    <a:pt x="114638" y="114638"/>
                  </a:cubicBezTo>
                  <a:cubicBezTo>
                    <a:pt x="188040" y="41237"/>
                    <a:pt x="287593" y="0"/>
                    <a:pt x="391399" y="0"/>
                  </a:cubicBezTo>
                  <a:close/>
                </a:path>
              </a:pathLst>
            </a:custGeom>
            <a:blipFill>
              <a:blip r:embed="rId4"/>
              <a:stretch>
                <a:fillRect t="-21843" b="-21843"/>
              </a:stretch>
            </a:blipFill>
          </p:spPr>
        </p:sp>
      </p:grpSp>
      <p:sp>
        <p:nvSpPr>
          <p:cNvPr id="12" name="TextBox 12"/>
          <p:cNvSpPr txBox="1"/>
          <p:nvPr/>
        </p:nvSpPr>
        <p:spPr>
          <a:xfrm>
            <a:off x="1028700" y="2106521"/>
            <a:ext cx="7558328" cy="3953012"/>
          </a:xfrm>
          <a:prstGeom prst="rect">
            <a:avLst/>
          </a:prstGeom>
        </p:spPr>
        <p:txBody>
          <a:bodyPr lIns="0" tIns="0" rIns="0" bIns="0" rtlCol="0" anchor="t">
            <a:spAutoFit/>
          </a:bodyPr>
          <a:lstStyle/>
          <a:p>
            <a:pPr algn="just">
              <a:lnSpc>
                <a:spcPts val="3479"/>
              </a:lnSpc>
            </a:pPr>
            <a:r>
              <a:rPr lang="en-US" sz="2899">
                <a:solidFill>
                  <a:srgbClr val="000000"/>
                </a:solidFill>
                <a:latin typeface="Ubuntu"/>
                <a:ea typeface="Ubuntu"/>
                <a:cs typeface="Ubuntu"/>
                <a:sym typeface="Ubuntu"/>
              </a:rPr>
              <a:t>Qoramolchilik fermalari va aholi shaxsiy yordamchi xo‘jalikrarida boqilayotgan sog‘in sigirlarni qish mavsumida ham to‘liqqimmatli ozuqa bilan ta’minlash orqali sut mahsuldorligini oshirish, hayvonlar sog‘lomligini saqlash va yil davomida barqaror ozuqa bazasini yaratish uchun bug‘doy donini gidropon o‘stirishda kerakli asbob-uskunalrni sotib olish zarurati</a:t>
            </a:r>
          </a:p>
        </p:txBody>
      </p:sp>
      <p:sp>
        <p:nvSpPr>
          <p:cNvPr id="13" name="TextBox 13"/>
          <p:cNvSpPr txBox="1"/>
          <p:nvPr/>
        </p:nvSpPr>
        <p:spPr>
          <a:xfrm>
            <a:off x="8877861" y="5330427"/>
            <a:ext cx="8652588" cy="4127947"/>
          </a:xfrm>
          <a:prstGeom prst="rect">
            <a:avLst/>
          </a:prstGeom>
        </p:spPr>
        <p:txBody>
          <a:bodyPr lIns="0" tIns="0" rIns="0" bIns="0" rtlCol="0" anchor="t">
            <a:spAutoFit/>
          </a:bodyPr>
          <a:lstStyle/>
          <a:p>
            <a:pPr algn="just">
              <a:lnSpc>
                <a:spcPts val="2986"/>
              </a:lnSpc>
            </a:pPr>
            <a:r>
              <a:rPr lang="en-US" sz="2765" b="1" i="1">
                <a:solidFill>
                  <a:srgbClr val="000000"/>
                </a:solidFill>
                <a:latin typeface="Ubuntu Bold Italics"/>
                <a:ea typeface="Ubuntu Bold Italics"/>
                <a:cs typeface="Ubuntu Bold Italics"/>
                <a:sym typeface="Ubuntu Bold Italics"/>
              </a:rPr>
              <a:t>Birinchidan </a:t>
            </a:r>
            <a:r>
              <a:rPr lang="en-US" sz="2765">
                <a:solidFill>
                  <a:srgbClr val="000000"/>
                </a:solidFill>
                <a:latin typeface="Ubuntu"/>
                <a:ea typeface="Ubuntu"/>
                <a:cs typeface="Ubuntu"/>
                <a:sym typeface="Ubuntu"/>
              </a:rPr>
              <a:t>Qoramolchilik fermalarida qish mavsumida ozuqa tanqisligini taminlash.</a:t>
            </a:r>
          </a:p>
          <a:p>
            <a:pPr algn="just">
              <a:lnSpc>
                <a:spcPts val="2986"/>
              </a:lnSpc>
            </a:pPr>
            <a:r>
              <a:rPr lang="en-US" sz="2765" b="1" i="1">
                <a:solidFill>
                  <a:srgbClr val="000000"/>
                </a:solidFill>
                <a:latin typeface="Ubuntu Bold Italics"/>
                <a:ea typeface="Ubuntu Bold Italics"/>
                <a:cs typeface="Ubuntu Bold Italics"/>
                <a:sym typeface="Ubuntu Bold Italics"/>
              </a:rPr>
              <a:t>Ikkinchidan</a:t>
            </a:r>
            <a:r>
              <a:rPr lang="en-US" sz="2765">
                <a:solidFill>
                  <a:srgbClr val="000000"/>
                </a:solidFill>
                <a:latin typeface="Ubuntu"/>
                <a:ea typeface="Ubuntu"/>
                <a:cs typeface="Ubuntu"/>
                <a:sym typeface="Ubuntu"/>
              </a:rPr>
              <a:t> – Gidropon yashil ozuqalarni yetishtirish, saqlash va fermaga yetkazib berish texnologiyalarini ishlab chiqish</a:t>
            </a:r>
          </a:p>
          <a:p>
            <a:pPr algn="just">
              <a:lnSpc>
                <a:spcPts val="2986"/>
              </a:lnSpc>
            </a:pPr>
            <a:r>
              <a:rPr lang="en-US" sz="2765" b="1" i="1">
                <a:solidFill>
                  <a:srgbClr val="000000"/>
                </a:solidFill>
                <a:latin typeface="Ubuntu Bold Italics"/>
                <a:ea typeface="Ubuntu Bold Italics"/>
                <a:cs typeface="Ubuntu Bold Italics"/>
                <a:sym typeface="Ubuntu Bold Italics"/>
              </a:rPr>
              <a:t>Uchinchidan</a:t>
            </a:r>
            <a:r>
              <a:rPr lang="en-US" sz="2765">
                <a:solidFill>
                  <a:srgbClr val="000000"/>
                </a:solidFill>
                <a:latin typeface="Ubuntu"/>
                <a:ea typeface="Ubuntu"/>
                <a:cs typeface="Ubuntu"/>
                <a:sym typeface="Ubuntu"/>
              </a:rPr>
              <a:t> – Sigirlarning oziqlanish ratsioniga gidropon yashil ozuqalarni qo‘shish orqali sut mahsuldorligi va sifatini oshirish.</a:t>
            </a:r>
          </a:p>
          <a:p>
            <a:pPr algn="just">
              <a:lnSpc>
                <a:spcPts val="2986"/>
              </a:lnSpc>
            </a:pPr>
            <a:r>
              <a:rPr lang="en-US" sz="2765" b="1" i="1">
                <a:solidFill>
                  <a:srgbClr val="000000"/>
                </a:solidFill>
                <a:latin typeface="Ubuntu Bold Italics"/>
                <a:ea typeface="Ubuntu Bold Italics"/>
                <a:cs typeface="Ubuntu Bold Italics"/>
                <a:sym typeface="Ubuntu Bold Italics"/>
              </a:rPr>
              <a:t>Vanihoyat to’rtinchidan </a:t>
            </a:r>
            <a:r>
              <a:rPr lang="en-US" sz="2765">
                <a:solidFill>
                  <a:srgbClr val="000000"/>
                </a:solidFill>
                <a:latin typeface="Ubuntu"/>
                <a:ea typeface="Ubuntu"/>
                <a:cs typeface="Ubuntu"/>
                <a:sym typeface="Ubuntu"/>
              </a:rPr>
              <a:t>– Fermer va aholi shaxsiy yordamchi xo‘jalikrarida yetishtirilishi mukin bo‘lgan samarali ozuqa tizimini joriy qilish.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6271" y="0"/>
            <a:ext cx="17255458" cy="10287000"/>
          </a:xfrm>
          <a:custGeom>
            <a:avLst/>
            <a:gdLst/>
            <a:ahLst/>
            <a:cxnLst/>
            <a:rect l="l" t="t" r="r" b="b"/>
            <a:pathLst>
              <a:path w="17255458" h="10287000">
                <a:moveTo>
                  <a:pt x="0" y="0"/>
                </a:moveTo>
                <a:lnTo>
                  <a:pt x="17255458" y="0"/>
                </a:lnTo>
                <a:lnTo>
                  <a:pt x="17255458" y="10287000"/>
                </a:lnTo>
                <a:lnTo>
                  <a:pt x="0" y="102870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887081" y="1028700"/>
            <a:ext cx="14513838" cy="1987212"/>
            <a:chOff x="0" y="0"/>
            <a:chExt cx="20353731" cy="2786800"/>
          </a:xfrm>
        </p:grpSpPr>
        <p:sp>
          <p:nvSpPr>
            <p:cNvPr id="4" name="Freeform 4"/>
            <p:cNvSpPr/>
            <p:nvPr/>
          </p:nvSpPr>
          <p:spPr>
            <a:xfrm>
              <a:off x="0" y="0"/>
              <a:ext cx="20353733" cy="2786800"/>
            </a:xfrm>
            <a:custGeom>
              <a:avLst/>
              <a:gdLst/>
              <a:ahLst/>
              <a:cxnLst/>
              <a:rect l="l" t="t" r="r" b="b"/>
              <a:pathLst>
                <a:path w="20353733" h="2786800">
                  <a:moveTo>
                    <a:pt x="0" y="0"/>
                  </a:moveTo>
                  <a:lnTo>
                    <a:pt x="20353733" y="0"/>
                  </a:lnTo>
                  <a:lnTo>
                    <a:pt x="20353733" y="2786800"/>
                  </a:lnTo>
                  <a:lnTo>
                    <a:pt x="0" y="2786800"/>
                  </a:lnTo>
                  <a:close/>
                </a:path>
              </a:pathLst>
            </a:custGeom>
            <a:blipFill>
              <a:blip r:embed="rId4">
                <a:alphaModFix amt="0"/>
              </a:blip>
              <a:stretch>
                <a:fillRect t="-92196" b="-92426"/>
              </a:stretch>
            </a:blipFill>
          </p:spPr>
        </p:sp>
        <p:sp>
          <p:nvSpPr>
            <p:cNvPr id="5" name="TextBox 5"/>
            <p:cNvSpPr txBox="1"/>
            <p:nvPr/>
          </p:nvSpPr>
          <p:spPr>
            <a:xfrm>
              <a:off x="0" y="-9525"/>
              <a:ext cx="20353731" cy="2796325"/>
            </a:xfrm>
            <a:prstGeom prst="rect">
              <a:avLst/>
            </a:prstGeom>
          </p:spPr>
          <p:txBody>
            <a:bodyPr lIns="0" tIns="0" rIns="0" bIns="0" rtlCol="0" anchor="ctr"/>
            <a:lstStyle/>
            <a:p>
              <a:pPr algn="ctr">
                <a:lnSpc>
                  <a:spcPts val="7200"/>
                </a:lnSpc>
              </a:pPr>
              <a:r>
                <a:rPr lang="en-US" sz="6000">
                  <a:solidFill>
                    <a:srgbClr val="000000"/>
                  </a:solidFill>
                  <a:latin typeface="Zilla Slab"/>
                  <a:ea typeface="Zilla Slab"/>
                  <a:cs typeface="Zilla Slab"/>
                  <a:sym typeface="Zilla Slab"/>
                </a:rPr>
                <a:t>Loyihaning dolzarbligi</a:t>
              </a:r>
            </a:p>
            <a:p>
              <a:pPr algn="ctr">
                <a:lnSpc>
                  <a:spcPts val="7200"/>
                </a:lnSpc>
              </a:pPr>
              <a:endParaRPr lang="en-US" sz="6000">
                <a:solidFill>
                  <a:srgbClr val="000000"/>
                </a:solidFill>
                <a:latin typeface="Zilla Slab"/>
                <a:ea typeface="Zilla Slab"/>
                <a:cs typeface="Zilla Slab"/>
                <a:sym typeface="Zilla Slab"/>
              </a:endParaRPr>
            </a:p>
          </p:txBody>
        </p:sp>
      </p:grpSp>
      <p:grpSp>
        <p:nvGrpSpPr>
          <p:cNvPr id="6" name="Group 6"/>
          <p:cNvGrpSpPr/>
          <p:nvPr/>
        </p:nvGrpSpPr>
        <p:grpSpPr>
          <a:xfrm>
            <a:off x="7471389" y="2742072"/>
            <a:ext cx="3500868" cy="6653655"/>
            <a:chOff x="0" y="0"/>
            <a:chExt cx="12962817" cy="24636776"/>
          </a:xfrm>
        </p:grpSpPr>
        <p:sp>
          <p:nvSpPr>
            <p:cNvPr id="7" name="Freeform 7"/>
            <p:cNvSpPr/>
            <p:nvPr/>
          </p:nvSpPr>
          <p:spPr>
            <a:xfrm>
              <a:off x="0" y="0"/>
              <a:ext cx="12962855" cy="24636537"/>
            </a:xfrm>
            <a:custGeom>
              <a:avLst/>
              <a:gdLst/>
              <a:ahLst/>
              <a:cxnLst/>
              <a:rect l="l" t="t" r="r" b="b"/>
              <a:pathLst>
                <a:path w="12962855" h="24636537">
                  <a:moveTo>
                    <a:pt x="697213" y="0"/>
                  </a:moveTo>
                  <a:lnTo>
                    <a:pt x="12265642" y="0"/>
                  </a:lnTo>
                  <a:cubicBezTo>
                    <a:pt x="12450554" y="0"/>
                    <a:pt x="12627894" y="73456"/>
                    <a:pt x="12758646" y="204209"/>
                  </a:cubicBezTo>
                  <a:cubicBezTo>
                    <a:pt x="12889399" y="334962"/>
                    <a:pt x="12962855" y="512301"/>
                    <a:pt x="12962855" y="697213"/>
                  </a:cubicBezTo>
                  <a:lnTo>
                    <a:pt x="12962855" y="23939323"/>
                  </a:lnTo>
                  <a:cubicBezTo>
                    <a:pt x="12962855" y="24324383"/>
                    <a:pt x="12650702" y="24636537"/>
                    <a:pt x="12265642" y="24636537"/>
                  </a:cubicBezTo>
                  <a:lnTo>
                    <a:pt x="697213" y="24636537"/>
                  </a:lnTo>
                  <a:cubicBezTo>
                    <a:pt x="312153" y="24636537"/>
                    <a:pt x="0" y="24324383"/>
                    <a:pt x="0" y="23939323"/>
                  </a:cubicBezTo>
                  <a:lnTo>
                    <a:pt x="0" y="697213"/>
                  </a:lnTo>
                  <a:cubicBezTo>
                    <a:pt x="0" y="312153"/>
                    <a:pt x="312153" y="0"/>
                    <a:pt x="697213" y="0"/>
                  </a:cubicBezTo>
                  <a:close/>
                </a:path>
              </a:pathLst>
            </a:custGeom>
            <a:blipFill>
              <a:blip r:embed="rId5"/>
              <a:stretch>
                <a:fillRect l="-42459" r="-42459"/>
              </a:stretch>
            </a:blipFill>
          </p:spPr>
        </p:sp>
      </p:grpSp>
      <p:sp>
        <p:nvSpPr>
          <p:cNvPr id="8" name="TextBox 8"/>
          <p:cNvSpPr txBox="1"/>
          <p:nvPr/>
        </p:nvSpPr>
        <p:spPr>
          <a:xfrm>
            <a:off x="1028700" y="2780172"/>
            <a:ext cx="10825366" cy="2153432"/>
          </a:xfrm>
          <a:prstGeom prst="rect">
            <a:avLst/>
          </a:prstGeom>
        </p:spPr>
        <p:txBody>
          <a:bodyPr lIns="0" tIns="0" rIns="0" bIns="0" rtlCol="0" anchor="t">
            <a:spAutoFit/>
          </a:bodyPr>
          <a:lstStyle/>
          <a:p>
            <a:pPr algn="just">
              <a:lnSpc>
                <a:spcPts val="5216"/>
              </a:lnSpc>
            </a:pPr>
            <a:r>
              <a:rPr lang="en-US" sz="4830" b="1">
                <a:solidFill>
                  <a:srgbClr val="FF0000"/>
                </a:solidFill>
                <a:latin typeface="Ubuntu Bold"/>
                <a:ea typeface="Ubuntu Bold"/>
                <a:cs typeface="Ubuntu Bold"/>
                <a:sym typeface="Ubuntu Bold"/>
              </a:rPr>
              <a:t>Muammo:</a:t>
            </a:r>
          </a:p>
          <a:p>
            <a:pPr algn="just">
              <a:lnSpc>
                <a:spcPts val="5216"/>
              </a:lnSpc>
            </a:pPr>
            <a:endParaRPr lang="en-US" sz="4830" b="1">
              <a:solidFill>
                <a:srgbClr val="FF0000"/>
              </a:solidFill>
              <a:latin typeface="Ubuntu Bold"/>
              <a:ea typeface="Ubuntu Bold"/>
              <a:cs typeface="Ubuntu Bold"/>
              <a:sym typeface="Ubuntu Bold"/>
            </a:endParaRPr>
          </a:p>
          <a:p>
            <a:pPr algn="just">
              <a:lnSpc>
                <a:spcPts val="3278"/>
              </a:lnSpc>
            </a:pPr>
            <a:endParaRPr lang="en-US" sz="4830" b="1">
              <a:solidFill>
                <a:srgbClr val="FF0000"/>
              </a:solidFill>
              <a:latin typeface="Ubuntu Bold"/>
              <a:ea typeface="Ubuntu Bold"/>
              <a:cs typeface="Ubuntu Bold"/>
              <a:sym typeface="Ubuntu Bold"/>
            </a:endParaRPr>
          </a:p>
          <a:p>
            <a:pPr algn="just">
              <a:lnSpc>
                <a:spcPts val="3278"/>
              </a:lnSpc>
            </a:pPr>
            <a:endParaRPr lang="en-US" sz="4830" b="1">
              <a:solidFill>
                <a:srgbClr val="FF0000"/>
              </a:solidFill>
              <a:latin typeface="Ubuntu Bold"/>
              <a:ea typeface="Ubuntu Bold"/>
              <a:cs typeface="Ubuntu Bold"/>
              <a:sym typeface="Ubuntu Bold"/>
            </a:endParaRPr>
          </a:p>
        </p:txBody>
      </p:sp>
      <p:sp>
        <p:nvSpPr>
          <p:cNvPr id="9" name="TextBox 9"/>
          <p:cNvSpPr txBox="1"/>
          <p:nvPr/>
        </p:nvSpPr>
        <p:spPr>
          <a:xfrm>
            <a:off x="12533003" y="2723022"/>
            <a:ext cx="7735833" cy="1401791"/>
          </a:xfrm>
          <a:prstGeom prst="rect">
            <a:avLst/>
          </a:prstGeom>
        </p:spPr>
        <p:txBody>
          <a:bodyPr lIns="0" tIns="0" rIns="0" bIns="0" rtlCol="0" anchor="t">
            <a:spAutoFit/>
          </a:bodyPr>
          <a:lstStyle/>
          <a:p>
            <a:pPr algn="just">
              <a:lnSpc>
                <a:spcPts val="5211"/>
              </a:lnSpc>
            </a:pPr>
            <a:r>
              <a:rPr lang="en-US" sz="4342" b="1">
                <a:solidFill>
                  <a:srgbClr val="00B050"/>
                </a:solidFill>
                <a:latin typeface="Ubuntu Bold"/>
                <a:ea typeface="Ubuntu Bold"/>
                <a:cs typeface="Ubuntu Bold"/>
                <a:sym typeface="Ubuntu Bold"/>
              </a:rPr>
              <a:t>Yechim:</a:t>
            </a:r>
          </a:p>
          <a:p>
            <a:pPr algn="just">
              <a:lnSpc>
                <a:spcPts val="2977"/>
              </a:lnSpc>
            </a:pPr>
            <a:endParaRPr lang="en-US" sz="4342" b="1">
              <a:solidFill>
                <a:srgbClr val="00B050"/>
              </a:solidFill>
              <a:latin typeface="Ubuntu Bold"/>
              <a:ea typeface="Ubuntu Bold"/>
              <a:cs typeface="Ubuntu Bold"/>
              <a:sym typeface="Ubuntu Bold"/>
            </a:endParaRPr>
          </a:p>
          <a:p>
            <a:pPr algn="just">
              <a:lnSpc>
                <a:spcPts val="2977"/>
              </a:lnSpc>
            </a:pPr>
            <a:endParaRPr lang="en-US" sz="4342" b="1">
              <a:solidFill>
                <a:srgbClr val="00B050"/>
              </a:solidFill>
              <a:latin typeface="Ubuntu Bold"/>
              <a:ea typeface="Ubuntu Bold"/>
              <a:cs typeface="Ubuntu Bold"/>
              <a:sym typeface="Ubuntu Bold"/>
            </a:endParaRPr>
          </a:p>
        </p:txBody>
      </p:sp>
      <p:sp>
        <p:nvSpPr>
          <p:cNvPr id="10" name="TextBox 10"/>
          <p:cNvSpPr txBox="1"/>
          <p:nvPr/>
        </p:nvSpPr>
        <p:spPr>
          <a:xfrm>
            <a:off x="714482" y="3771163"/>
            <a:ext cx="6613869" cy="5511039"/>
          </a:xfrm>
          <a:prstGeom prst="rect">
            <a:avLst/>
          </a:prstGeom>
        </p:spPr>
        <p:txBody>
          <a:bodyPr lIns="0" tIns="0" rIns="0" bIns="0" rtlCol="0" anchor="t">
            <a:spAutoFit/>
          </a:bodyPr>
          <a:lstStyle/>
          <a:p>
            <a:pPr algn="l">
              <a:lnSpc>
                <a:spcPts val="4400"/>
              </a:lnSpc>
            </a:pPr>
            <a:r>
              <a:rPr lang="en-US" sz="3142">
                <a:solidFill>
                  <a:srgbClr val="000000"/>
                </a:solidFill>
                <a:latin typeface="Open Sans 1"/>
                <a:ea typeface="Open Sans 1"/>
                <a:cs typeface="Open Sans 1"/>
                <a:sym typeface="Open Sans 1"/>
              </a:rPr>
              <a:t>Qish mavsumida tabiiy ko‘k ozuqalarning yetishmasligi sababli hayvonlarning oziqlanish ratsionida vitaminlar, mineral moddalar va biologik faol moddalar kamayib ketishi mumkin. Bu esa ularning fiziologik holati va sog‘lig‘iga salbiy ta’sir ko‘rsatib, sigirlarning sut mahsuldorligini pasayishiga sabab bo‘ladi. </a:t>
            </a:r>
          </a:p>
        </p:txBody>
      </p:sp>
      <p:sp>
        <p:nvSpPr>
          <p:cNvPr id="11" name="TextBox 11"/>
          <p:cNvSpPr txBox="1"/>
          <p:nvPr/>
        </p:nvSpPr>
        <p:spPr>
          <a:xfrm>
            <a:off x="10972257" y="3780688"/>
            <a:ext cx="6473637" cy="5221040"/>
          </a:xfrm>
          <a:prstGeom prst="rect">
            <a:avLst/>
          </a:prstGeom>
        </p:spPr>
        <p:txBody>
          <a:bodyPr lIns="0" tIns="0" rIns="0" bIns="0" rtlCol="0" anchor="t">
            <a:spAutoFit/>
          </a:bodyPr>
          <a:lstStyle/>
          <a:p>
            <a:pPr algn="r">
              <a:lnSpc>
                <a:spcPts val="4126"/>
              </a:lnSpc>
            </a:pPr>
            <a:r>
              <a:rPr lang="en-US" sz="2947">
                <a:solidFill>
                  <a:srgbClr val="000000"/>
                </a:solidFill>
                <a:latin typeface="Open Sans 1"/>
                <a:ea typeface="Open Sans 1"/>
                <a:cs typeface="Open Sans 1"/>
                <a:sym typeface="Open Sans 1"/>
              </a:rPr>
              <a:t>Bu maqsadda gidropon usulda yetishtirilgan yashil ozuqalardan keng foydalanish mumkin. Ushbu ozuqalar hayvon organizmini zarur oziq moddalar bilan ta’minlab, sut mahsuldorligini barqaror saqlashga yordam beradi. Gidropon usulda yashil ozuqa yetishtirish – bu tuproqsiz sharoitda, suv yordamida o‘simliklarni o‘stirish texnologiyasidir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sp>
        <p:nvSpPr>
          <p:cNvPr id="2" name="Freeform 2"/>
          <p:cNvSpPr/>
          <p:nvPr/>
        </p:nvSpPr>
        <p:spPr>
          <a:xfrm>
            <a:off x="1075249" y="667045"/>
            <a:ext cx="16137607" cy="9620583"/>
          </a:xfrm>
          <a:custGeom>
            <a:avLst/>
            <a:gdLst/>
            <a:ahLst/>
            <a:cxnLst/>
            <a:rect l="l" t="t" r="r" b="b"/>
            <a:pathLst>
              <a:path w="16137607" h="9620583">
                <a:moveTo>
                  <a:pt x="0" y="0"/>
                </a:moveTo>
                <a:lnTo>
                  <a:pt x="16137607" y="0"/>
                </a:lnTo>
                <a:lnTo>
                  <a:pt x="16137607" y="9620584"/>
                </a:lnTo>
                <a:lnTo>
                  <a:pt x="0" y="962058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671829" y="1538362"/>
            <a:ext cx="16081317" cy="2023988"/>
            <a:chOff x="0" y="0"/>
            <a:chExt cx="22192983" cy="2793200"/>
          </a:xfrm>
        </p:grpSpPr>
        <p:sp>
          <p:nvSpPr>
            <p:cNvPr id="4" name="Freeform 4"/>
            <p:cNvSpPr/>
            <p:nvPr/>
          </p:nvSpPr>
          <p:spPr>
            <a:xfrm>
              <a:off x="0" y="0"/>
              <a:ext cx="22192985" cy="2793200"/>
            </a:xfrm>
            <a:custGeom>
              <a:avLst/>
              <a:gdLst/>
              <a:ahLst/>
              <a:cxnLst/>
              <a:rect l="l" t="t" r="r" b="b"/>
              <a:pathLst>
                <a:path w="22192985" h="2793200">
                  <a:moveTo>
                    <a:pt x="0" y="0"/>
                  </a:moveTo>
                  <a:lnTo>
                    <a:pt x="22192985" y="0"/>
                  </a:lnTo>
                  <a:lnTo>
                    <a:pt x="22192985" y="2793200"/>
                  </a:lnTo>
                  <a:lnTo>
                    <a:pt x="0" y="2793200"/>
                  </a:lnTo>
                  <a:close/>
                </a:path>
              </a:pathLst>
            </a:custGeom>
            <a:blipFill>
              <a:blip r:embed="rId4">
                <a:alphaModFix amt="0"/>
              </a:blip>
              <a:stretch>
                <a:fillRect t="-91985" r="8287" b="-91985"/>
              </a:stretch>
            </a:blipFill>
          </p:spPr>
        </p:sp>
        <p:sp>
          <p:nvSpPr>
            <p:cNvPr id="5" name="TextBox 5"/>
            <p:cNvSpPr txBox="1"/>
            <p:nvPr/>
          </p:nvSpPr>
          <p:spPr>
            <a:xfrm>
              <a:off x="0" y="-9525"/>
              <a:ext cx="22192983" cy="2802725"/>
            </a:xfrm>
            <a:prstGeom prst="rect">
              <a:avLst/>
            </a:prstGeom>
          </p:spPr>
          <p:txBody>
            <a:bodyPr lIns="0" tIns="0" rIns="0" bIns="0" rtlCol="0" anchor="ctr"/>
            <a:lstStyle/>
            <a:p>
              <a:pPr algn="ctr">
                <a:lnSpc>
                  <a:spcPts val="7200"/>
                </a:lnSpc>
              </a:pPr>
              <a:r>
                <a:rPr lang="en-US" sz="6000">
                  <a:solidFill>
                    <a:srgbClr val="000000"/>
                  </a:solidFill>
                  <a:latin typeface="Zilla Slab"/>
                  <a:ea typeface="Zilla Slab"/>
                  <a:cs typeface="Zilla Slab"/>
                  <a:sym typeface="Zilla Slab"/>
                </a:rPr>
                <a:t>Gidroponika usulida ozuqa yetishtirishdagi afzalliklar: </a:t>
              </a:r>
            </a:p>
          </p:txBody>
        </p:sp>
      </p:grpSp>
      <p:grpSp>
        <p:nvGrpSpPr>
          <p:cNvPr id="6" name="Group 6"/>
          <p:cNvGrpSpPr/>
          <p:nvPr/>
        </p:nvGrpSpPr>
        <p:grpSpPr>
          <a:xfrm>
            <a:off x="11501666" y="3562350"/>
            <a:ext cx="5492420" cy="6210110"/>
            <a:chOff x="0" y="0"/>
            <a:chExt cx="7323226" cy="8280146"/>
          </a:xfrm>
        </p:grpSpPr>
        <p:sp>
          <p:nvSpPr>
            <p:cNvPr id="7" name="Freeform 7"/>
            <p:cNvSpPr/>
            <p:nvPr/>
          </p:nvSpPr>
          <p:spPr>
            <a:xfrm>
              <a:off x="0" y="0"/>
              <a:ext cx="7323201" cy="8280146"/>
            </a:xfrm>
            <a:custGeom>
              <a:avLst/>
              <a:gdLst/>
              <a:ahLst/>
              <a:cxnLst/>
              <a:rect l="l" t="t" r="r" b="b"/>
              <a:pathLst>
                <a:path w="7323201" h="8280146">
                  <a:moveTo>
                    <a:pt x="571500" y="0"/>
                  </a:moveTo>
                  <a:lnTo>
                    <a:pt x="6751701" y="0"/>
                  </a:lnTo>
                  <a:cubicBezTo>
                    <a:pt x="7067332" y="0"/>
                    <a:pt x="7323201" y="255869"/>
                    <a:pt x="7323201" y="571500"/>
                  </a:cubicBezTo>
                  <a:lnTo>
                    <a:pt x="7323201" y="7708646"/>
                  </a:lnTo>
                  <a:cubicBezTo>
                    <a:pt x="7323201" y="7860217"/>
                    <a:pt x="7262990" y="8005580"/>
                    <a:pt x="7155813" y="8112758"/>
                  </a:cubicBezTo>
                  <a:cubicBezTo>
                    <a:pt x="7048636" y="8219935"/>
                    <a:pt x="6903272" y="8280146"/>
                    <a:pt x="6751701" y="8280146"/>
                  </a:cubicBezTo>
                  <a:lnTo>
                    <a:pt x="571500" y="8280146"/>
                  </a:lnTo>
                  <a:cubicBezTo>
                    <a:pt x="255869" y="8280146"/>
                    <a:pt x="0" y="8024277"/>
                    <a:pt x="0" y="7708646"/>
                  </a:cubicBezTo>
                  <a:lnTo>
                    <a:pt x="0" y="571500"/>
                  </a:lnTo>
                  <a:cubicBezTo>
                    <a:pt x="0" y="255869"/>
                    <a:pt x="255869" y="0"/>
                    <a:pt x="571500" y="0"/>
                  </a:cubicBezTo>
                  <a:close/>
                </a:path>
              </a:pathLst>
            </a:custGeom>
            <a:blipFill>
              <a:blip r:embed="rId5"/>
              <a:stretch>
                <a:fillRect t="-30335" b="-30335"/>
              </a:stretch>
            </a:blipFill>
          </p:spPr>
        </p:sp>
      </p:grpSp>
      <p:sp>
        <p:nvSpPr>
          <p:cNvPr id="8" name="TextBox 8"/>
          <p:cNvSpPr txBox="1"/>
          <p:nvPr/>
        </p:nvSpPr>
        <p:spPr>
          <a:xfrm>
            <a:off x="1671829" y="3943394"/>
            <a:ext cx="9300428" cy="5381346"/>
          </a:xfrm>
          <a:prstGeom prst="rect">
            <a:avLst/>
          </a:prstGeom>
        </p:spPr>
        <p:txBody>
          <a:bodyPr lIns="0" tIns="0" rIns="0" bIns="0" rtlCol="0" anchor="t">
            <a:spAutoFit/>
          </a:bodyPr>
          <a:lstStyle/>
          <a:p>
            <a:pPr marL="728705" lvl="1" indent="-364352" algn="l">
              <a:lnSpc>
                <a:spcPts val="4725"/>
              </a:lnSpc>
              <a:buAutoNum type="arabicPeriod"/>
            </a:pPr>
            <a:r>
              <a:rPr lang="en-US" sz="3375">
                <a:solidFill>
                  <a:srgbClr val="000000"/>
                </a:solidFill>
                <a:latin typeface="Open Sans 1"/>
                <a:ea typeface="Open Sans 1"/>
                <a:cs typeface="Open Sans 1"/>
                <a:sym typeface="Open Sans 1"/>
              </a:rPr>
              <a:t>Yil davomida ozuqa yetishtirish imkoniyati</a:t>
            </a:r>
          </a:p>
          <a:p>
            <a:pPr algn="l">
              <a:lnSpc>
                <a:spcPts val="4725"/>
              </a:lnSpc>
            </a:pPr>
            <a:r>
              <a:rPr lang="en-US" sz="3375">
                <a:solidFill>
                  <a:srgbClr val="000000"/>
                </a:solidFill>
                <a:latin typeface="Open Sans 1"/>
                <a:ea typeface="Open Sans 1"/>
                <a:cs typeface="Open Sans 1"/>
                <a:sym typeface="Open Sans 1"/>
              </a:rPr>
              <a:t> Gidropon texnologiya yordamida arpa, bug‘doy, makkajo‘xori kabi donli ekinlardan yashil ozuqa 6–8 kun ichida yetishtiriladi. Bu esa:</a:t>
            </a:r>
          </a:p>
          <a:p>
            <a:pPr marL="728705" lvl="1" indent="-364352" algn="l">
              <a:lnSpc>
                <a:spcPts val="4725"/>
              </a:lnSpc>
              <a:buFont typeface="Arial"/>
              <a:buChar char="•"/>
            </a:pPr>
            <a:r>
              <a:rPr lang="en-US" sz="3375">
                <a:solidFill>
                  <a:srgbClr val="000000"/>
                </a:solidFill>
                <a:latin typeface="Open Sans 1"/>
                <a:ea typeface="Open Sans 1"/>
                <a:cs typeface="Open Sans 1"/>
                <a:sym typeface="Open Sans 1"/>
              </a:rPr>
              <a:t>qish faslida ham yangi ozuqa olishni,</a:t>
            </a:r>
          </a:p>
          <a:p>
            <a:pPr marL="728705" lvl="1" indent="-364352" algn="l">
              <a:lnSpc>
                <a:spcPts val="4725"/>
              </a:lnSpc>
              <a:buFont typeface="Arial"/>
              <a:buChar char="•"/>
            </a:pPr>
            <a:r>
              <a:rPr lang="en-US" sz="3375">
                <a:solidFill>
                  <a:srgbClr val="000000"/>
                </a:solidFill>
                <a:latin typeface="Open Sans 1"/>
                <a:ea typeface="Open Sans 1"/>
                <a:cs typeface="Open Sans 1"/>
                <a:sym typeface="Open Sans 1"/>
              </a:rPr>
              <a:t>ozuqa tanqisligini kamaytirishni ta’minlaydi.</a:t>
            </a:r>
          </a:p>
          <a:p>
            <a:pPr algn="l">
              <a:lnSpc>
                <a:spcPts val="4725"/>
              </a:lnSpc>
            </a:pPr>
            <a:endParaRPr lang="en-US" sz="3375">
              <a:solidFill>
                <a:srgbClr val="000000"/>
              </a:solidFill>
              <a:latin typeface="Open Sans 1"/>
              <a:ea typeface="Open Sans 1"/>
              <a:cs typeface="Open Sans 1"/>
              <a:sym typeface="Open Sans 1"/>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sp>
        <p:nvSpPr>
          <p:cNvPr id="2" name="Freeform 2"/>
          <p:cNvSpPr/>
          <p:nvPr/>
        </p:nvSpPr>
        <p:spPr>
          <a:xfrm>
            <a:off x="1075249" y="667045"/>
            <a:ext cx="16137607" cy="9620583"/>
          </a:xfrm>
          <a:custGeom>
            <a:avLst/>
            <a:gdLst/>
            <a:ahLst/>
            <a:cxnLst/>
            <a:rect l="l" t="t" r="r" b="b"/>
            <a:pathLst>
              <a:path w="16137607" h="9620583">
                <a:moveTo>
                  <a:pt x="0" y="0"/>
                </a:moveTo>
                <a:lnTo>
                  <a:pt x="16137607" y="0"/>
                </a:lnTo>
                <a:lnTo>
                  <a:pt x="16137607" y="9620584"/>
                </a:lnTo>
                <a:lnTo>
                  <a:pt x="0" y="962058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636138" y="1028700"/>
            <a:ext cx="16081317" cy="2023988"/>
            <a:chOff x="0" y="0"/>
            <a:chExt cx="22192983" cy="2793200"/>
          </a:xfrm>
        </p:grpSpPr>
        <p:sp>
          <p:nvSpPr>
            <p:cNvPr id="4" name="Freeform 4"/>
            <p:cNvSpPr/>
            <p:nvPr/>
          </p:nvSpPr>
          <p:spPr>
            <a:xfrm>
              <a:off x="0" y="0"/>
              <a:ext cx="22192985" cy="2793200"/>
            </a:xfrm>
            <a:custGeom>
              <a:avLst/>
              <a:gdLst/>
              <a:ahLst/>
              <a:cxnLst/>
              <a:rect l="l" t="t" r="r" b="b"/>
              <a:pathLst>
                <a:path w="22192985" h="2793200">
                  <a:moveTo>
                    <a:pt x="0" y="0"/>
                  </a:moveTo>
                  <a:lnTo>
                    <a:pt x="22192985" y="0"/>
                  </a:lnTo>
                  <a:lnTo>
                    <a:pt x="22192985" y="2793200"/>
                  </a:lnTo>
                  <a:lnTo>
                    <a:pt x="0" y="2793200"/>
                  </a:lnTo>
                  <a:close/>
                </a:path>
              </a:pathLst>
            </a:custGeom>
            <a:blipFill>
              <a:blip r:embed="rId4">
                <a:alphaModFix amt="0"/>
              </a:blip>
              <a:stretch>
                <a:fillRect t="-91985" r="8287" b="-91985"/>
              </a:stretch>
            </a:blipFill>
          </p:spPr>
        </p:sp>
        <p:sp>
          <p:nvSpPr>
            <p:cNvPr id="5" name="TextBox 5"/>
            <p:cNvSpPr txBox="1"/>
            <p:nvPr/>
          </p:nvSpPr>
          <p:spPr>
            <a:xfrm>
              <a:off x="0" y="-9525"/>
              <a:ext cx="22192983" cy="2802725"/>
            </a:xfrm>
            <a:prstGeom prst="rect">
              <a:avLst/>
            </a:prstGeom>
          </p:spPr>
          <p:txBody>
            <a:bodyPr lIns="0" tIns="0" rIns="0" bIns="0" rtlCol="0" anchor="ctr"/>
            <a:lstStyle/>
            <a:p>
              <a:pPr algn="ctr">
                <a:lnSpc>
                  <a:spcPts val="7200"/>
                </a:lnSpc>
              </a:pPr>
              <a:r>
                <a:rPr lang="en-US" sz="6000">
                  <a:solidFill>
                    <a:srgbClr val="000000"/>
                  </a:solidFill>
                  <a:latin typeface="Zilla Slab"/>
                  <a:ea typeface="Zilla Slab"/>
                  <a:cs typeface="Zilla Slab"/>
                  <a:sym typeface="Zilla Slab"/>
                </a:rPr>
                <a:t>Gidroponikaning afzalliklar: </a:t>
              </a:r>
            </a:p>
          </p:txBody>
        </p:sp>
      </p:grpSp>
      <p:grpSp>
        <p:nvGrpSpPr>
          <p:cNvPr id="6" name="Group 6"/>
          <p:cNvGrpSpPr/>
          <p:nvPr/>
        </p:nvGrpSpPr>
        <p:grpSpPr>
          <a:xfrm>
            <a:off x="1636138" y="3048191"/>
            <a:ext cx="5492420" cy="6210110"/>
            <a:chOff x="0" y="0"/>
            <a:chExt cx="7323226" cy="8280146"/>
          </a:xfrm>
        </p:grpSpPr>
        <p:sp>
          <p:nvSpPr>
            <p:cNvPr id="7" name="Freeform 7"/>
            <p:cNvSpPr/>
            <p:nvPr/>
          </p:nvSpPr>
          <p:spPr>
            <a:xfrm>
              <a:off x="0" y="0"/>
              <a:ext cx="7323201" cy="8280146"/>
            </a:xfrm>
            <a:custGeom>
              <a:avLst/>
              <a:gdLst/>
              <a:ahLst/>
              <a:cxnLst/>
              <a:rect l="l" t="t" r="r" b="b"/>
              <a:pathLst>
                <a:path w="7323201" h="8280146">
                  <a:moveTo>
                    <a:pt x="571500" y="0"/>
                  </a:moveTo>
                  <a:lnTo>
                    <a:pt x="6751701" y="0"/>
                  </a:lnTo>
                  <a:cubicBezTo>
                    <a:pt x="7067332" y="0"/>
                    <a:pt x="7323201" y="255869"/>
                    <a:pt x="7323201" y="571500"/>
                  </a:cubicBezTo>
                  <a:lnTo>
                    <a:pt x="7323201" y="7708646"/>
                  </a:lnTo>
                  <a:cubicBezTo>
                    <a:pt x="7323201" y="7860217"/>
                    <a:pt x="7262990" y="8005580"/>
                    <a:pt x="7155813" y="8112758"/>
                  </a:cubicBezTo>
                  <a:cubicBezTo>
                    <a:pt x="7048636" y="8219935"/>
                    <a:pt x="6903272" y="8280146"/>
                    <a:pt x="6751701" y="8280146"/>
                  </a:cubicBezTo>
                  <a:lnTo>
                    <a:pt x="571500" y="8280146"/>
                  </a:lnTo>
                  <a:cubicBezTo>
                    <a:pt x="255869" y="8280146"/>
                    <a:pt x="0" y="8024277"/>
                    <a:pt x="0" y="7708646"/>
                  </a:cubicBezTo>
                  <a:lnTo>
                    <a:pt x="0" y="571500"/>
                  </a:lnTo>
                  <a:cubicBezTo>
                    <a:pt x="0" y="255869"/>
                    <a:pt x="255869" y="0"/>
                    <a:pt x="571500" y="0"/>
                  </a:cubicBezTo>
                  <a:close/>
                </a:path>
              </a:pathLst>
            </a:custGeom>
            <a:blipFill>
              <a:blip r:embed="rId5"/>
              <a:stretch>
                <a:fillRect l="-25928" r="-25928"/>
              </a:stretch>
            </a:blipFill>
          </p:spPr>
        </p:sp>
      </p:grpSp>
      <p:sp>
        <p:nvSpPr>
          <p:cNvPr id="8" name="TextBox 8"/>
          <p:cNvSpPr txBox="1"/>
          <p:nvPr/>
        </p:nvSpPr>
        <p:spPr>
          <a:xfrm>
            <a:off x="7622275" y="2986013"/>
            <a:ext cx="9300428" cy="5381346"/>
          </a:xfrm>
          <a:prstGeom prst="rect">
            <a:avLst/>
          </a:prstGeom>
        </p:spPr>
        <p:txBody>
          <a:bodyPr lIns="0" tIns="0" rIns="0" bIns="0" rtlCol="0" anchor="t">
            <a:spAutoFit/>
          </a:bodyPr>
          <a:lstStyle/>
          <a:p>
            <a:pPr marL="728705" lvl="1" indent="-364352" algn="l">
              <a:lnSpc>
                <a:spcPts val="4725"/>
              </a:lnSpc>
              <a:buAutoNum type="arabicPeriod"/>
            </a:pPr>
            <a:r>
              <a:rPr lang="en-US" sz="3375">
                <a:solidFill>
                  <a:srgbClr val="000000"/>
                </a:solidFill>
                <a:latin typeface="Open Sans 1"/>
                <a:ea typeface="Open Sans 1"/>
                <a:cs typeface="Open Sans 1"/>
                <a:sym typeface="Open Sans 1"/>
              </a:rPr>
              <a:t>Ozuqaning oziqaviy qiymati yuqori</a:t>
            </a:r>
          </a:p>
          <a:p>
            <a:pPr algn="l">
              <a:lnSpc>
                <a:spcPts val="4725"/>
              </a:lnSpc>
            </a:pPr>
            <a:r>
              <a:rPr lang="en-US" sz="3375">
                <a:solidFill>
                  <a:srgbClr val="000000"/>
                </a:solidFill>
                <a:latin typeface="Open Sans 1"/>
                <a:ea typeface="Open Sans 1"/>
                <a:cs typeface="Open Sans 1"/>
                <a:sym typeface="Open Sans 1"/>
              </a:rPr>
              <a:t>Gidropon usulda yetishtirilgan yashil ozuqa:</a:t>
            </a:r>
          </a:p>
          <a:p>
            <a:pPr marL="728705" lvl="1" indent="-364352" algn="l">
              <a:lnSpc>
                <a:spcPts val="4725"/>
              </a:lnSpc>
              <a:buFont typeface="Arial"/>
              <a:buChar char="•"/>
            </a:pPr>
            <a:r>
              <a:rPr lang="en-US" sz="3375">
                <a:solidFill>
                  <a:srgbClr val="000000"/>
                </a:solidFill>
                <a:latin typeface="Open Sans 1"/>
                <a:ea typeface="Open Sans 1"/>
                <a:cs typeface="Open Sans 1"/>
                <a:sym typeface="Open Sans 1"/>
              </a:rPr>
              <a:t>oqsil,</a:t>
            </a:r>
          </a:p>
          <a:p>
            <a:pPr marL="728705" lvl="1" indent="-364352" algn="l">
              <a:lnSpc>
                <a:spcPts val="4725"/>
              </a:lnSpc>
              <a:buFont typeface="Arial"/>
              <a:buChar char="•"/>
            </a:pPr>
            <a:r>
              <a:rPr lang="en-US" sz="3375">
                <a:solidFill>
                  <a:srgbClr val="000000"/>
                </a:solidFill>
                <a:latin typeface="Open Sans 1"/>
                <a:ea typeface="Open Sans 1"/>
                <a:cs typeface="Open Sans 1"/>
                <a:sym typeface="Open Sans 1"/>
              </a:rPr>
              <a:t>vitaminlar (A, B, E),</a:t>
            </a:r>
          </a:p>
          <a:p>
            <a:pPr marL="728705" lvl="1" indent="-364352" algn="l">
              <a:lnSpc>
                <a:spcPts val="4725"/>
              </a:lnSpc>
              <a:buFont typeface="Arial"/>
              <a:buChar char="•"/>
            </a:pPr>
            <a:r>
              <a:rPr lang="en-US" sz="3375">
                <a:solidFill>
                  <a:srgbClr val="000000"/>
                </a:solidFill>
                <a:latin typeface="Open Sans 1"/>
                <a:ea typeface="Open Sans 1"/>
                <a:cs typeface="Open Sans 1"/>
                <a:sym typeface="Open Sans 1"/>
              </a:rPr>
              <a:t>mineral moddalarga boy bo‘ladi. Bu chorva mollari, ayniqsa sigir, qo‘y va echkilarning sog‘lom o‘sishi hamda mahsuldorligini oshiradi.</a:t>
            </a:r>
          </a:p>
          <a:p>
            <a:pPr algn="l">
              <a:lnSpc>
                <a:spcPts val="4725"/>
              </a:lnSpc>
            </a:pPr>
            <a:endParaRPr lang="en-US" sz="3375">
              <a:solidFill>
                <a:srgbClr val="000000"/>
              </a:solidFill>
              <a:latin typeface="Open Sans 1"/>
              <a:ea typeface="Open Sans 1"/>
              <a:cs typeface="Open Sans 1"/>
              <a:sym typeface="Open Sans 1"/>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sp>
        <p:nvSpPr>
          <p:cNvPr id="2" name="Freeform 2"/>
          <p:cNvSpPr/>
          <p:nvPr/>
        </p:nvSpPr>
        <p:spPr>
          <a:xfrm>
            <a:off x="1075249" y="667045"/>
            <a:ext cx="16137607" cy="9620583"/>
          </a:xfrm>
          <a:custGeom>
            <a:avLst/>
            <a:gdLst/>
            <a:ahLst/>
            <a:cxnLst/>
            <a:rect l="l" t="t" r="r" b="b"/>
            <a:pathLst>
              <a:path w="16137607" h="9620583">
                <a:moveTo>
                  <a:pt x="0" y="0"/>
                </a:moveTo>
                <a:lnTo>
                  <a:pt x="16137607" y="0"/>
                </a:lnTo>
                <a:lnTo>
                  <a:pt x="16137607" y="9620584"/>
                </a:lnTo>
                <a:lnTo>
                  <a:pt x="0" y="962058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3" name="Group 3"/>
          <p:cNvGrpSpPr/>
          <p:nvPr/>
        </p:nvGrpSpPr>
        <p:grpSpPr>
          <a:xfrm>
            <a:off x="1511403" y="1028695"/>
            <a:ext cx="15265298" cy="2094900"/>
            <a:chOff x="0" y="0"/>
            <a:chExt cx="20353731" cy="2793200"/>
          </a:xfrm>
        </p:grpSpPr>
        <p:sp>
          <p:nvSpPr>
            <p:cNvPr id="4" name="Freeform 4"/>
            <p:cNvSpPr/>
            <p:nvPr/>
          </p:nvSpPr>
          <p:spPr>
            <a:xfrm>
              <a:off x="0" y="0"/>
              <a:ext cx="20353733" cy="2793200"/>
            </a:xfrm>
            <a:custGeom>
              <a:avLst/>
              <a:gdLst/>
              <a:ahLst/>
              <a:cxnLst/>
              <a:rect l="l" t="t" r="r" b="b"/>
              <a:pathLst>
                <a:path w="20353733" h="2793200">
                  <a:moveTo>
                    <a:pt x="0" y="0"/>
                  </a:moveTo>
                  <a:lnTo>
                    <a:pt x="20353733" y="0"/>
                  </a:lnTo>
                  <a:lnTo>
                    <a:pt x="20353733" y="2793200"/>
                  </a:lnTo>
                  <a:lnTo>
                    <a:pt x="0" y="2793200"/>
                  </a:lnTo>
                  <a:close/>
                </a:path>
              </a:pathLst>
            </a:custGeom>
            <a:blipFill>
              <a:blip r:embed="rId4">
                <a:alphaModFix amt="0"/>
              </a:blip>
              <a:stretch>
                <a:fillRect t="-91985" b="-91985"/>
              </a:stretch>
            </a:blipFill>
          </p:spPr>
        </p:sp>
        <p:sp>
          <p:nvSpPr>
            <p:cNvPr id="5" name="TextBox 5"/>
            <p:cNvSpPr txBox="1"/>
            <p:nvPr/>
          </p:nvSpPr>
          <p:spPr>
            <a:xfrm>
              <a:off x="0" y="-9525"/>
              <a:ext cx="20353731" cy="2802725"/>
            </a:xfrm>
            <a:prstGeom prst="rect">
              <a:avLst/>
            </a:prstGeom>
          </p:spPr>
          <p:txBody>
            <a:bodyPr lIns="0" tIns="0" rIns="0" bIns="0" rtlCol="0" anchor="ctr"/>
            <a:lstStyle/>
            <a:p>
              <a:pPr algn="ctr">
                <a:lnSpc>
                  <a:spcPts val="6708"/>
                </a:lnSpc>
              </a:pPr>
              <a:r>
                <a:rPr lang="en-US" sz="5590">
                  <a:solidFill>
                    <a:srgbClr val="000000"/>
                  </a:solidFill>
                  <a:latin typeface="Zilla Slab"/>
                  <a:ea typeface="Zilla Slab"/>
                  <a:cs typeface="Zilla Slab"/>
                  <a:sym typeface="Zilla Slab"/>
                </a:rPr>
                <a:t>Yer va suv resurslarini tejaydi</a:t>
              </a:r>
            </a:p>
          </p:txBody>
        </p:sp>
      </p:grpSp>
      <p:grpSp>
        <p:nvGrpSpPr>
          <p:cNvPr id="6" name="Group 6"/>
          <p:cNvGrpSpPr/>
          <p:nvPr/>
        </p:nvGrpSpPr>
        <p:grpSpPr>
          <a:xfrm>
            <a:off x="11885561" y="3013672"/>
            <a:ext cx="4891141" cy="6068501"/>
            <a:chOff x="0" y="0"/>
            <a:chExt cx="6521521" cy="8091335"/>
          </a:xfrm>
        </p:grpSpPr>
        <p:sp>
          <p:nvSpPr>
            <p:cNvPr id="7" name="Freeform 7"/>
            <p:cNvSpPr/>
            <p:nvPr/>
          </p:nvSpPr>
          <p:spPr>
            <a:xfrm>
              <a:off x="0" y="0"/>
              <a:ext cx="6521505" cy="8091297"/>
            </a:xfrm>
            <a:custGeom>
              <a:avLst/>
              <a:gdLst/>
              <a:ahLst/>
              <a:cxnLst/>
              <a:rect l="l" t="t" r="r" b="b"/>
              <a:pathLst>
                <a:path w="6521505" h="8091297">
                  <a:moveTo>
                    <a:pt x="1488890" y="0"/>
                  </a:moveTo>
                  <a:lnTo>
                    <a:pt x="5032615" y="0"/>
                  </a:lnTo>
                  <a:cubicBezTo>
                    <a:pt x="5427493" y="0"/>
                    <a:pt x="5806198" y="156865"/>
                    <a:pt x="6085419" y="436086"/>
                  </a:cubicBezTo>
                  <a:cubicBezTo>
                    <a:pt x="6364640" y="715307"/>
                    <a:pt x="6521505" y="1094012"/>
                    <a:pt x="6521505" y="1488890"/>
                  </a:cubicBezTo>
                  <a:lnTo>
                    <a:pt x="6521505" y="6602406"/>
                  </a:lnTo>
                  <a:cubicBezTo>
                    <a:pt x="6521505" y="7424698"/>
                    <a:pt x="5854906" y="8091297"/>
                    <a:pt x="5032615" y="8091297"/>
                  </a:cubicBezTo>
                  <a:lnTo>
                    <a:pt x="1488890" y="8091297"/>
                  </a:lnTo>
                  <a:cubicBezTo>
                    <a:pt x="1094012" y="8091297"/>
                    <a:pt x="715307" y="7934432"/>
                    <a:pt x="436086" y="7655211"/>
                  </a:cubicBezTo>
                  <a:cubicBezTo>
                    <a:pt x="156865" y="7375990"/>
                    <a:pt x="0" y="6997285"/>
                    <a:pt x="0" y="6602406"/>
                  </a:cubicBezTo>
                  <a:lnTo>
                    <a:pt x="0" y="1488890"/>
                  </a:lnTo>
                  <a:cubicBezTo>
                    <a:pt x="0" y="666599"/>
                    <a:pt x="666599" y="0"/>
                    <a:pt x="1488890" y="0"/>
                  </a:cubicBezTo>
                  <a:close/>
                </a:path>
              </a:pathLst>
            </a:custGeom>
            <a:blipFill>
              <a:blip r:embed="rId5"/>
              <a:stretch>
                <a:fillRect t="-3732" b="-3732"/>
              </a:stretch>
            </a:blipFill>
          </p:spPr>
        </p:sp>
      </p:grpSp>
      <p:sp>
        <p:nvSpPr>
          <p:cNvPr id="8" name="TextBox 8"/>
          <p:cNvSpPr txBox="1"/>
          <p:nvPr/>
        </p:nvSpPr>
        <p:spPr>
          <a:xfrm>
            <a:off x="1511403" y="2982758"/>
            <a:ext cx="9680108" cy="6187478"/>
          </a:xfrm>
          <a:prstGeom prst="rect">
            <a:avLst/>
          </a:prstGeom>
        </p:spPr>
        <p:txBody>
          <a:bodyPr lIns="0" tIns="0" rIns="0" bIns="0" rtlCol="0" anchor="t">
            <a:spAutoFit/>
          </a:bodyPr>
          <a:lstStyle/>
          <a:p>
            <a:pPr algn="just">
              <a:lnSpc>
                <a:spcPts val="3474"/>
              </a:lnSpc>
            </a:pPr>
            <a:r>
              <a:rPr lang="en-US" sz="3619">
                <a:solidFill>
                  <a:srgbClr val="000000"/>
                </a:solidFill>
                <a:latin typeface="Ubuntu"/>
                <a:ea typeface="Ubuntu"/>
                <a:cs typeface="Ubuntu"/>
                <a:sym typeface="Ubuntu"/>
              </a:rPr>
              <a:t> An’anaviy ozuqa yetishtirishga nisbatan gidropon tizim:</a:t>
            </a:r>
          </a:p>
          <a:p>
            <a:pPr marL="781393" lvl="1" indent="-390697" algn="just">
              <a:lnSpc>
                <a:spcPts val="3474"/>
              </a:lnSpc>
              <a:buFont typeface="Arial"/>
              <a:buChar char="•"/>
            </a:pPr>
            <a:r>
              <a:rPr lang="en-US" sz="3619">
                <a:solidFill>
                  <a:srgbClr val="000000"/>
                </a:solidFill>
                <a:latin typeface="Ubuntu"/>
                <a:ea typeface="Ubuntu"/>
                <a:cs typeface="Ubuntu"/>
                <a:sym typeface="Ubuntu"/>
              </a:rPr>
              <a:t>80–90% kam suv sarflaydi,</a:t>
            </a:r>
          </a:p>
          <a:p>
            <a:pPr marL="781393" lvl="1" indent="-390697" algn="just">
              <a:lnSpc>
                <a:spcPts val="3474"/>
              </a:lnSpc>
              <a:buFont typeface="Arial"/>
              <a:buChar char="•"/>
            </a:pPr>
            <a:r>
              <a:rPr lang="en-US" sz="3619">
                <a:solidFill>
                  <a:srgbClr val="000000"/>
                </a:solidFill>
                <a:latin typeface="Ubuntu"/>
                <a:ea typeface="Ubuntu"/>
                <a:cs typeface="Ubuntu"/>
                <a:sym typeface="Ubuntu"/>
              </a:rPr>
              <a:t>1 kg bug‘doy donidan 5 kg ko‘k massa olish imkonini beradi.</a:t>
            </a:r>
          </a:p>
          <a:p>
            <a:pPr algn="just">
              <a:lnSpc>
                <a:spcPts val="3474"/>
              </a:lnSpc>
            </a:pPr>
            <a:r>
              <a:rPr lang="en-US" sz="3619">
                <a:solidFill>
                  <a:srgbClr val="000000"/>
                </a:solidFill>
                <a:latin typeface="Ubuntu"/>
                <a:ea typeface="Ubuntu"/>
                <a:cs typeface="Ubuntu"/>
                <a:sym typeface="Ubuntu"/>
              </a:rPr>
              <a:t>1m2 yerda gidropon usulida undirilgan dondan 25 – 28 kg gaha ko‘k massa olish mumkin. Buning uchun atiga 7 – 8 kun yetarli bo‘ladi. Xuddi shu o‘lchamdagi maydonda 1 yilda 51 marta hosil yetishtirsa bo‘ladi. Bu 1275 – 1428 kg gacha ko‘k massa olish mumkin, deganidir. Ushbu ko‘rsatgich don va takroriy ekindan olinadigan pichan va silosga nisbatan 280 – 310 mataga ko‘p.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grpSp>
        <p:nvGrpSpPr>
          <p:cNvPr id="2" name="Group 2"/>
          <p:cNvGrpSpPr/>
          <p:nvPr/>
        </p:nvGrpSpPr>
        <p:grpSpPr>
          <a:xfrm>
            <a:off x="12868045" y="1557759"/>
            <a:ext cx="4391255" cy="7700541"/>
            <a:chOff x="0" y="0"/>
            <a:chExt cx="14127885" cy="24774775"/>
          </a:xfrm>
        </p:grpSpPr>
        <p:sp>
          <p:nvSpPr>
            <p:cNvPr id="3" name="Freeform 3"/>
            <p:cNvSpPr/>
            <p:nvPr/>
          </p:nvSpPr>
          <p:spPr>
            <a:xfrm>
              <a:off x="0" y="0"/>
              <a:ext cx="14127851" cy="24774657"/>
            </a:xfrm>
            <a:custGeom>
              <a:avLst/>
              <a:gdLst/>
              <a:ahLst/>
              <a:cxnLst/>
              <a:rect l="l" t="t" r="r" b="b"/>
              <a:pathLst>
                <a:path w="14127851" h="24774657">
                  <a:moveTo>
                    <a:pt x="1658380" y="0"/>
                  </a:moveTo>
                  <a:lnTo>
                    <a:pt x="12469471" y="0"/>
                  </a:lnTo>
                  <a:cubicBezTo>
                    <a:pt x="12909300" y="0"/>
                    <a:pt x="13331117" y="174722"/>
                    <a:pt x="13642122" y="485728"/>
                  </a:cubicBezTo>
                  <a:cubicBezTo>
                    <a:pt x="13953130" y="796735"/>
                    <a:pt x="14127851" y="1218550"/>
                    <a:pt x="14127851" y="1658380"/>
                  </a:cubicBezTo>
                  <a:lnTo>
                    <a:pt x="14127851" y="23116276"/>
                  </a:lnTo>
                  <a:cubicBezTo>
                    <a:pt x="14127851" y="23556106"/>
                    <a:pt x="13953130" y="23977922"/>
                    <a:pt x="13642122" y="24288928"/>
                  </a:cubicBezTo>
                  <a:cubicBezTo>
                    <a:pt x="13331117" y="24599936"/>
                    <a:pt x="12909300" y="24774657"/>
                    <a:pt x="12469471" y="24774657"/>
                  </a:cubicBezTo>
                  <a:lnTo>
                    <a:pt x="1658380" y="24774657"/>
                  </a:lnTo>
                  <a:cubicBezTo>
                    <a:pt x="1218550" y="24774657"/>
                    <a:pt x="796735" y="24599936"/>
                    <a:pt x="485728" y="24288928"/>
                  </a:cubicBezTo>
                  <a:cubicBezTo>
                    <a:pt x="174722" y="23977922"/>
                    <a:pt x="0" y="23556106"/>
                    <a:pt x="0" y="23116276"/>
                  </a:cubicBezTo>
                  <a:lnTo>
                    <a:pt x="0" y="1658380"/>
                  </a:lnTo>
                  <a:cubicBezTo>
                    <a:pt x="0" y="1218550"/>
                    <a:pt x="174722" y="796735"/>
                    <a:pt x="485728" y="485728"/>
                  </a:cubicBezTo>
                  <a:cubicBezTo>
                    <a:pt x="796735" y="174722"/>
                    <a:pt x="1218550" y="0"/>
                    <a:pt x="1658380" y="0"/>
                  </a:cubicBezTo>
                  <a:close/>
                </a:path>
              </a:pathLst>
            </a:custGeom>
            <a:blipFill>
              <a:blip r:embed="rId2"/>
              <a:stretch>
                <a:fillRect r="-194054"/>
              </a:stretch>
            </a:blipFill>
          </p:spPr>
        </p:sp>
      </p:grpSp>
      <p:grpSp>
        <p:nvGrpSpPr>
          <p:cNvPr id="4" name="Group 4"/>
          <p:cNvGrpSpPr/>
          <p:nvPr/>
        </p:nvGrpSpPr>
        <p:grpSpPr>
          <a:xfrm>
            <a:off x="554216" y="395430"/>
            <a:ext cx="12480413" cy="1669960"/>
            <a:chOff x="0" y="0"/>
            <a:chExt cx="15642006" cy="2093001"/>
          </a:xfrm>
        </p:grpSpPr>
        <p:sp>
          <p:nvSpPr>
            <p:cNvPr id="5" name="Freeform 5"/>
            <p:cNvSpPr/>
            <p:nvPr/>
          </p:nvSpPr>
          <p:spPr>
            <a:xfrm>
              <a:off x="0" y="0"/>
              <a:ext cx="15642002" cy="2093003"/>
            </a:xfrm>
            <a:custGeom>
              <a:avLst/>
              <a:gdLst/>
              <a:ahLst/>
              <a:cxnLst/>
              <a:rect l="l" t="t" r="r" b="b"/>
              <a:pathLst>
                <a:path w="15642002" h="2093003">
                  <a:moveTo>
                    <a:pt x="0" y="0"/>
                  </a:moveTo>
                  <a:lnTo>
                    <a:pt x="15642002" y="0"/>
                  </a:lnTo>
                  <a:lnTo>
                    <a:pt x="15642002" y="2093003"/>
                  </a:lnTo>
                  <a:lnTo>
                    <a:pt x="0" y="2093003"/>
                  </a:lnTo>
                  <a:close/>
                </a:path>
              </a:pathLst>
            </a:custGeom>
            <a:blipFill>
              <a:blip r:embed="rId3">
                <a:alphaModFix amt="0"/>
              </a:blip>
              <a:stretch>
                <a:fillRect t="-95270" b="-95971"/>
              </a:stretch>
            </a:blipFill>
          </p:spPr>
        </p:sp>
        <p:sp>
          <p:nvSpPr>
            <p:cNvPr id="6" name="TextBox 6"/>
            <p:cNvSpPr txBox="1"/>
            <p:nvPr/>
          </p:nvSpPr>
          <p:spPr>
            <a:xfrm>
              <a:off x="0" y="0"/>
              <a:ext cx="15642006" cy="2093001"/>
            </a:xfrm>
            <a:prstGeom prst="rect">
              <a:avLst/>
            </a:prstGeom>
          </p:spPr>
          <p:txBody>
            <a:bodyPr lIns="0" tIns="0" rIns="0" bIns="0" rtlCol="0" anchor="ctr"/>
            <a:lstStyle/>
            <a:p>
              <a:pPr algn="ctr">
                <a:lnSpc>
                  <a:spcPts val="5759"/>
                </a:lnSpc>
              </a:pPr>
              <a:r>
                <a:rPr lang="en-US" sz="4800" b="1">
                  <a:solidFill>
                    <a:srgbClr val="000000"/>
                  </a:solidFill>
                  <a:latin typeface="Zilla Slab Bold"/>
                  <a:ea typeface="Zilla Slab Bold"/>
                  <a:cs typeface="Zilla Slab Bold"/>
                  <a:sym typeface="Zilla Slab Bold"/>
                </a:rPr>
                <a:t>Kutiladigan natijalar</a:t>
              </a:r>
            </a:p>
            <a:p>
              <a:pPr algn="ctr">
                <a:lnSpc>
                  <a:spcPts val="5759"/>
                </a:lnSpc>
              </a:pPr>
              <a:endParaRPr lang="en-US" sz="4800" b="1">
                <a:solidFill>
                  <a:srgbClr val="000000"/>
                </a:solidFill>
                <a:latin typeface="Zilla Slab Bold"/>
                <a:ea typeface="Zilla Slab Bold"/>
                <a:cs typeface="Zilla Slab Bold"/>
                <a:sym typeface="Zilla Slab Bold"/>
              </a:endParaRPr>
            </a:p>
          </p:txBody>
        </p:sp>
      </p:grpSp>
      <p:grpSp>
        <p:nvGrpSpPr>
          <p:cNvPr id="7" name="Group 7"/>
          <p:cNvGrpSpPr/>
          <p:nvPr/>
        </p:nvGrpSpPr>
        <p:grpSpPr>
          <a:xfrm>
            <a:off x="554216" y="1293229"/>
            <a:ext cx="11712560" cy="8654725"/>
            <a:chOff x="0" y="0"/>
            <a:chExt cx="14718926" cy="10876210"/>
          </a:xfrm>
        </p:grpSpPr>
        <p:sp>
          <p:nvSpPr>
            <p:cNvPr id="8" name="Freeform 8"/>
            <p:cNvSpPr/>
            <p:nvPr/>
          </p:nvSpPr>
          <p:spPr>
            <a:xfrm>
              <a:off x="0" y="0"/>
              <a:ext cx="14718926" cy="10876210"/>
            </a:xfrm>
            <a:custGeom>
              <a:avLst/>
              <a:gdLst/>
              <a:ahLst/>
              <a:cxnLst/>
              <a:rect l="l" t="t" r="r" b="b"/>
              <a:pathLst>
                <a:path w="14718926" h="10876210">
                  <a:moveTo>
                    <a:pt x="1294862" y="0"/>
                  </a:moveTo>
                  <a:lnTo>
                    <a:pt x="13424064" y="0"/>
                  </a:lnTo>
                  <a:cubicBezTo>
                    <a:pt x="14139197" y="0"/>
                    <a:pt x="14718926" y="579730"/>
                    <a:pt x="14718926" y="1294862"/>
                  </a:cubicBezTo>
                  <a:lnTo>
                    <a:pt x="14718926" y="9581348"/>
                  </a:lnTo>
                  <a:cubicBezTo>
                    <a:pt x="14718926" y="9924766"/>
                    <a:pt x="14582504" y="10254120"/>
                    <a:pt x="14339670" y="10496953"/>
                  </a:cubicBezTo>
                  <a:cubicBezTo>
                    <a:pt x="14096836" y="10739787"/>
                    <a:pt x="13767484" y="10876210"/>
                    <a:pt x="13424064" y="10876210"/>
                  </a:cubicBezTo>
                  <a:lnTo>
                    <a:pt x="1294862" y="10876210"/>
                  </a:lnTo>
                  <a:cubicBezTo>
                    <a:pt x="951443" y="10876210"/>
                    <a:pt x="622090" y="10739787"/>
                    <a:pt x="379256" y="10496953"/>
                  </a:cubicBezTo>
                  <a:cubicBezTo>
                    <a:pt x="136423" y="10254120"/>
                    <a:pt x="0" y="9924766"/>
                    <a:pt x="0" y="9581348"/>
                  </a:cubicBezTo>
                  <a:lnTo>
                    <a:pt x="0" y="1294862"/>
                  </a:lnTo>
                  <a:cubicBezTo>
                    <a:pt x="0" y="951443"/>
                    <a:pt x="136423" y="622090"/>
                    <a:pt x="379256" y="379256"/>
                  </a:cubicBezTo>
                  <a:cubicBezTo>
                    <a:pt x="622090" y="136423"/>
                    <a:pt x="951443" y="0"/>
                    <a:pt x="1294862" y="0"/>
                  </a:cubicBezTo>
                  <a:close/>
                </a:path>
              </a:pathLst>
            </a:custGeom>
            <a:solidFill>
              <a:srgbClr val="FFFFFF"/>
            </a:solidFill>
          </p:spPr>
        </p:sp>
      </p:grpSp>
      <p:sp>
        <p:nvSpPr>
          <p:cNvPr id="9" name="TextBox 9"/>
          <p:cNvSpPr txBox="1"/>
          <p:nvPr/>
        </p:nvSpPr>
        <p:spPr>
          <a:xfrm>
            <a:off x="1028700" y="1512468"/>
            <a:ext cx="11238076" cy="9041171"/>
          </a:xfrm>
          <a:prstGeom prst="rect">
            <a:avLst/>
          </a:prstGeom>
        </p:spPr>
        <p:txBody>
          <a:bodyPr lIns="0" tIns="0" rIns="0" bIns="0" rtlCol="0" anchor="t">
            <a:spAutoFit/>
          </a:bodyPr>
          <a:lstStyle/>
          <a:p>
            <a:pPr algn="l">
              <a:lnSpc>
                <a:spcPts val="5119"/>
              </a:lnSpc>
            </a:pPr>
            <a:r>
              <a:rPr lang="en-US" sz="3656">
                <a:solidFill>
                  <a:srgbClr val="000000"/>
                </a:solidFill>
                <a:latin typeface="Open Sans 1"/>
                <a:ea typeface="Open Sans 1"/>
                <a:cs typeface="Open Sans 1"/>
                <a:sym typeface="Open Sans 1"/>
              </a:rPr>
              <a:t>1.   Qish mavsumida qoramollarni ko‘k ozuqalar bilan ta’minlashning samarali usullari ishlab chiqiladi;</a:t>
            </a:r>
          </a:p>
          <a:p>
            <a:pPr algn="l">
              <a:lnSpc>
                <a:spcPts val="5119"/>
              </a:lnSpc>
            </a:pPr>
            <a:r>
              <a:rPr lang="en-US" sz="3656">
                <a:solidFill>
                  <a:srgbClr val="000000"/>
                </a:solidFill>
                <a:latin typeface="Open Sans 1"/>
                <a:ea typeface="Open Sans 1"/>
                <a:cs typeface="Open Sans 1"/>
                <a:sym typeface="Open Sans 1"/>
              </a:rPr>
              <a:t>2.Sigirlarni oziqlantirish ratsioni boyitilib, sut mahsuldorligi oshadi;</a:t>
            </a:r>
          </a:p>
          <a:p>
            <a:pPr algn="l">
              <a:lnSpc>
                <a:spcPts val="5119"/>
              </a:lnSpc>
            </a:pPr>
            <a:r>
              <a:rPr lang="en-US" sz="3656">
                <a:solidFill>
                  <a:srgbClr val="000000"/>
                </a:solidFill>
                <a:latin typeface="Open Sans 1"/>
                <a:ea typeface="Open Sans 1"/>
                <a:cs typeface="Open Sans 1"/>
                <a:sym typeface="Open Sans 1"/>
              </a:rPr>
              <a:t>3.Qoramollar salomatligi yaxshilanadi va mahsuldorlik barqaror bo‘ladi;</a:t>
            </a:r>
          </a:p>
          <a:p>
            <a:pPr algn="l">
              <a:lnSpc>
                <a:spcPts val="5119"/>
              </a:lnSpc>
            </a:pPr>
            <a:r>
              <a:rPr lang="en-US" sz="3656">
                <a:solidFill>
                  <a:srgbClr val="000000"/>
                </a:solidFill>
                <a:latin typeface="Open Sans 1"/>
                <a:ea typeface="Open Sans 1"/>
                <a:cs typeface="Open Sans 1"/>
                <a:sym typeface="Open Sans 1"/>
              </a:rPr>
              <a:t>4.Ozuqa yetishtirish va saqlashning ilmiy asoslngan texnologiyalari joriy etiladi;</a:t>
            </a:r>
          </a:p>
          <a:p>
            <a:pPr algn="l">
              <a:lnSpc>
                <a:spcPts val="5119"/>
              </a:lnSpc>
            </a:pPr>
            <a:r>
              <a:rPr lang="en-US" sz="3656">
                <a:solidFill>
                  <a:srgbClr val="000000"/>
                </a:solidFill>
                <a:latin typeface="Open Sans 1"/>
                <a:ea typeface="Open Sans 1"/>
                <a:cs typeface="Open Sans 1"/>
                <a:sym typeface="Open Sans 1"/>
              </a:rPr>
              <a:t>5.Fermer va aholi shaxsiy yordamchi xo‘jalikrarida qish mavsumi uchun yetarli ozuqa zahirasi yaratiladi.</a:t>
            </a:r>
          </a:p>
          <a:p>
            <a:pPr algn="l">
              <a:lnSpc>
                <a:spcPts val="5119"/>
              </a:lnSpc>
            </a:pPr>
            <a:endParaRPr lang="en-US" sz="3656">
              <a:solidFill>
                <a:srgbClr val="000000"/>
              </a:solidFill>
              <a:latin typeface="Open Sans 1"/>
              <a:ea typeface="Open Sans 1"/>
              <a:cs typeface="Open Sans 1"/>
              <a:sym typeface="Open Sans 1"/>
            </a:endParaRPr>
          </a:p>
          <a:p>
            <a:pPr algn="l">
              <a:lnSpc>
                <a:spcPts val="5119"/>
              </a:lnSpc>
            </a:pPr>
            <a:endParaRPr lang="en-US" sz="3656">
              <a:solidFill>
                <a:srgbClr val="000000"/>
              </a:solidFill>
              <a:latin typeface="Open Sans 1"/>
              <a:ea typeface="Open Sans 1"/>
              <a:cs typeface="Open Sans 1"/>
              <a:sym typeface="Open Sans 1"/>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grpSp>
        <p:nvGrpSpPr>
          <p:cNvPr id="2" name="Group 2"/>
          <p:cNvGrpSpPr/>
          <p:nvPr/>
        </p:nvGrpSpPr>
        <p:grpSpPr>
          <a:xfrm>
            <a:off x="1075182" y="971550"/>
            <a:ext cx="16137636" cy="8286750"/>
            <a:chOff x="0" y="0"/>
            <a:chExt cx="21516848" cy="11049000"/>
          </a:xfrm>
        </p:grpSpPr>
        <p:sp>
          <p:nvSpPr>
            <p:cNvPr id="3" name="Freeform 3"/>
            <p:cNvSpPr/>
            <p:nvPr/>
          </p:nvSpPr>
          <p:spPr>
            <a:xfrm>
              <a:off x="0" y="0"/>
              <a:ext cx="21516848" cy="11049000"/>
            </a:xfrm>
            <a:custGeom>
              <a:avLst/>
              <a:gdLst/>
              <a:ahLst/>
              <a:cxnLst/>
              <a:rect l="l" t="t" r="r" b="b"/>
              <a:pathLst>
                <a:path w="21516848" h="11049000">
                  <a:moveTo>
                    <a:pt x="546100" y="0"/>
                  </a:moveTo>
                  <a:lnTo>
                    <a:pt x="20970748" y="0"/>
                  </a:lnTo>
                  <a:cubicBezTo>
                    <a:pt x="21272351" y="0"/>
                    <a:pt x="21516848" y="244497"/>
                    <a:pt x="21516848" y="546100"/>
                  </a:cubicBezTo>
                  <a:lnTo>
                    <a:pt x="21516848" y="10502900"/>
                  </a:lnTo>
                  <a:cubicBezTo>
                    <a:pt x="21516848" y="10647735"/>
                    <a:pt x="21459312" y="10786638"/>
                    <a:pt x="21356899" y="10889051"/>
                  </a:cubicBezTo>
                  <a:cubicBezTo>
                    <a:pt x="21254486" y="10991465"/>
                    <a:pt x="21115582" y="11049000"/>
                    <a:pt x="20970748" y="11049000"/>
                  </a:cubicBezTo>
                  <a:lnTo>
                    <a:pt x="546100" y="11049000"/>
                  </a:lnTo>
                  <a:cubicBezTo>
                    <a:pt x="244497" y="11049000"/>
                    <a:pt x="0" y="10804503"/>
                    <a:pt x="0" y="10502900"/>
                  </a:cubicBezTo>
                  <a:lnTo>
                    <a:pt x="0" y="546100"/>
                  </a:lnTo>
                  <a:cubicBezTo>
                    <a:pt x="0" y="244497"/>
                    <a:pt x="244497" y="0"/>
                    <a:pt x="546100" y="0"/>
                  </a:cubicBezTo>
                  <a:close/>
                </a:path>
              </a:pathLst>
            </a:custGeom>
            <a:solidFill>
              <a:srgbClr val="FFFFFF"/>
            </a:solidFill>
          </p:spPr>
        </p:sp>
      </p:grpSp>
      <p:grpSp>
        <p:nvGrpSpPr>
          <p:cNvPr id="4" name="Group 4"/>
          <p:cNvGrpSpPr/>
          <p:nvPr/>
        </p:nvGrpSpPr>
        <p:grpSpPr>
          <a:xfrm>
            <a:off x="11678803" y="1585341"/>
            <a:ext cx="5193316" cy="6693218"/>
            <a:chOff x="0" y="0"/>
            <a:chExt cx="6924421" cy="8924290"/>
          </a:xfrm>
        </p:grpSpPr>
        <p:sp>
          <p:nvSpPr>
            <p:cNvPr id="5" name="Freeform 5"/>
            <p:cNvSpPr/>
            <p:nvPr/>
          </p:nvSpPr>
          <p:spPr>
            <a:xfrm>
              <a:off x="0" y="0"/>
              <a:ext cx="6924421" cy="8924289"/>
            </a:xfrm>
            <a:custGeom>
              <a:avLst/>
              <a:gdLst/>
              <a:ahLst/>
              <a:cxnLst/>
              <a:rect l="l" t="t" r="r" b="b"/>
              <a:pathLst>
                <a:path w="6924421" h="8924289">
                  <a:moveTo>
                    <a:pt x="812800" y="0"/>
                  </a:moveTo>
                  <a:lnTo>
                    <a:pt x="6111621" y="0"/>
                  </a:lnTo>
                  <a:cubicBezTo>
                    <a:pt x="6327140" y="0"/>
                    <a:pt x="6534023" y="62865"/>
                    <a:pt x="6686423" y="175006"/>
                  </a:cubicBezTo>
                  <a:cubicBezTo>
                    <a:pt x="6838823" y="287147"/>
                    <a:pt x="6924421" y="438912"/>
                    <a:pt x="6924421" y="597408"/>
                  </a:cubicBezTo>
                  <a:lnTo>
                    <a:pt x="6924421" y="8326882"/>
                  </a:lnTo>
                  <a:cubicBezTo>
                    <a:pt x="6924421" y="8485250"/>
                    <a:pt x="6838823" y="8637270"/>
                    <a:pt x="6686423" y="8749284"/>
                  </a:cubicBezTo>
                  <a:cubicBezTo>
                    <a:pt x="6534023" y="8861298"/>
                    <a:pt x="6327267" y="8924289"/>
                    <a:pt x="6111621" y="8924289"/>
                  </a:cubicBezTo>
                  <a:lnTo>
                    <a:pt x="812800" y="8924289"/>
                  </a:lnTo>
                  <a:cubicBezTo>
                    <a:pt x="597281" y="8924289"/>
                    <a:pt x="390398" y="8861298"/>
                    <a:pt x="237998" y="8749284"/>
                  </a:cubicBezTo>
                  <a:cubicBezTo>
                    <a:pt x="85598" y="8637270"/>
                    <a:pt x="0" y="8485251"/>
                    <a:pt x="0" y="8326882"/>
                  </a:cubicBezTo>
                  <a:lnTo>
                    <a:pt x="0" y="597408"/>
                  </a:lnTo>
                  <a:cubicBezTo>
                    <a:pt x="0" y="438912"/>
                    <a:pt x="85598" y="287020"/>
                    <a:pt x="237998" y="175006"/>
                  </a:cubicBezTo>
                  <a:cubicBezTo>
                    <a:pt x="390398" y="62992"/>
                    <a:pt x="597154" y="0"/>
                    <a:pt x="812800" y="0"/>
                  </a:cubicBezTo>
                  <a:lnTo>
                    <a:pt x="0" y="0"/>
                  </a:lnTo>
                  <a:cubicBezTo>
                    <a:pt x="0" y="0"/>
                    <a:pt x="812800" y="0"/>
                    <a:pt x="812800" y="0"/>
                  </a:cubicBezTo>
                  <a:close/>
                </a:path>
              </a:pathLst>
            </a:custGeom>
            <a:blipFill>
              <a:blip r:embed="rId2"/>
              <a:stretch>
                <a:fillRect t="-1668" b="-1668"/>
              </a:stretch>
            </a:blipFill>
          </p:spPr>
        </p:sp>
      </p:grpSp>
      <p:sp>
        <p:nvSpPr>
          <p:cNvPr id="6" name="TextBox 6"/>
          <p:cNvSpPr txBox="1"/>
          <p:nvPr/>
        </p:nvSpPr>
        <p:spPr>
          <a:xfrm>
            <a:off x="821731" y="1356741"/>
            <a:ext cx="11962543" cy="871557"/>
          </a:xfrm>
          <a:prstGeom prst="rect">
            <a:avLst/>
          </a:prstGeom>
        </p:spPr>
        <p:txBody>
          <a:bodyPr lIns="0" tIns="0" rIns="0" bIns="0" rtlCol="0" anchor="t">
            <a:spAutoFit/>
          </a:bodyPr>
          <a:lstStyle/>
          <a:p>
            <a:pPr algn="ctr">
              <a:lnSpc>
                <a:spcPts val="5911"/>
              </a:lnSpc>
            </a:pPr>
            <a:r>
              <a:rPr lang="en-US" sz="4222" b="1">
                <a:solidFill>
                  <a:srgbClr val="000000"/>
                </a:solidFill>
                <a:latin typeface="Open Sans 2 Bold"/>
                <a:ea typeface="Open Sans 2 Bold"/>
                <a:cs typeface="Open Sans 2 Bold"/>
                <a:sym typeface="Open Sans 2 Bold"/>
              </a:rPr>
              <a:t>Loyihaning iqtisodiy samaradorligi:</a:t>
            </a:r>
          </a:p>
        </p:txBody>
      </p:sp>
      <p:sp>
        <p:nvSpPr>
          <p:cNvPr id="7" name="TextBox 7"/>
          <p:cNvSpPr txBox="1"/>
          <p:nvPr/>
        </p:nvSpPr>
        <p:spPr>
          <a:xfrm>
            <a:off x="1927203" y="1767516"/>
            <a:ext cx="9751600" cy="6157322"/>
          </a:xfrm>
          <a:prstGeom prst="rect">
            <a:avLst/>
          </a:prstGeom>
        </p:spPr>
        <p:txBody>
          <a:bodyPr lIns="0" tIns="0" rIns="0" bIns="0" rtlCol="0" anchor="t">
            <a:spAutoFit/>
          </a:bodyPr>
          <a:lstStyle/>
          <a:p>
            <a:pPr algn="l">
              <a:lnSpc>
                <a:spcPts val="4799"/>
              </a:lnSpc>
            </a:pPr>
            <a:endParaRPr/>
          </a:p>
          <a:p>
            <a:pPr algn="l">
              <a:lnSpc>
                <a:spcPts val="4799"/>
              </a:lnSpc>
            </a:pPr>
            <a:r>
              <a:rPr lang="en-US" sz="3427">
                <a:solidFill>
                  <a:srgbClr val="000000"/>
                </a:solidFill>
                <a:latin typeface="Open Sans 2"/>
                <a:ea typeface="Open Sans 2"/>
                <a:cs typeface="Open Sans 2"/>
                <a:sym typeface="Open Sans 2"/>
              </a:rPr>
              <a:t>1.Sigirlar sut mahsuldorligi oshishi hisobiga ferma va aholi daromadi oshadi;</a:t>
            </a:r>
          </a:p>
          <a:p>
            <a:pPr algn="l">
              <a:lnSpc>
                <a:spcPts val="4799"/>
              </a:lnSpc>
            </a:pPr>
            <a:r>
              <a:rPr lang="en-US" sz="3427">
                <a:solidFill>
                  <a:srgbClr val="000000"/>
                </a:solidFill>
                <a:latin typeface="Open Sans 2"/>
                <a:ea typeface="Open Sans 2"/>
                <a:cs typeface="Open Sans 2"/>
                <a:sym typeface="Open Sans 2"/>
              </a:rPr>
              <a:t>2.Ozuqa tanqisligi sababli ozuqaga qilinadigan xarajatlar kamayadi;</a:t>
            </a:r>
          </a:p>
          <a:p>
            <a:pPr algn="l">
              <a:lnSpc>
                <a:spcPts val="4799"/>
              </a:lnSpc>
            </a:pPr>
            <a:r>
              <a:rPr lang="en-US" sz="3427">
                <a:solidFill>
                  <a:srgbClr val="000000"/>
                </a:solidFill>
                <a:latin typeface="Open Sans 2"/>
                <a:ea typeface="Open Sans 2"/>
                <a:cs typeface="Open Sans 2"/>
                <a:sym typeface="Open Sans 2"/>
              </a:rPr>
              <a:t>3.Ozuqa resurslaridan samarali foydalanilib, isrofgarchilik (nushxo‘rd chiqimi) keskin kamayadi;</a:t>
            </a:r>
          </a:p>
          <a:p>
            <a:pPr algn="l">
              <a:lnSpc>
                <a:spcPts val="4799"/>
              </a:lnSpc>
            </a:pPr>
            <a:r>
              <a:rPr lang="en-US" sz="3427">
                <a:solidFill>
                  <a:srgbClr val="000000"/>
                </a:solidFill>
                <a:latin typeface="Open Sans 2"/>
                <a:ea typeface="Open Sans 2"/>
                <a:cs typeface="Open Sans 2"/>
                <a:sym typeface="Open Sans 2"/>
              </a:rPr>
              <a:t>4.Fermer xo‘jaliklarida mahsulot tannarxi pasayib, rentabellik oshadi.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sp>
        <p:nvSpPr>
          <p:cNvPr id="3" name="Прямоугольник 2"/>
          <p:cNvSpPr/>
          <p:nvPr/>
        </p:nvSpPr>
        <p:spPr>
          <a:xfrm>
            <a:off x="3733800" y="561363"/>
            <a:ext cx="11392414" cy="584775"/>
          </a:xfrm>
          <a:prstGeom prst="rect">
            <a:avLst/>
          </a:prstGeom>
        </p:spPr>
        <p:txBody>
          <a:bodyPr wrap="none">
            <a:spAutoFit/>
          </a:bodyPr>
          <a:lstStyle/>
          <a:p>
            <a:r>
              <a:rPr lang="en-US" sz="3200" b="1" dirty="0">
                <a:latin typeface="Times New Roman" pitchFamily="18" charset="0"/>
                <a:cs typeface="Times New Roman" pitchFamily="18" charset="0"/>
              </a:rPr>
              <a:t>100</a:t>
            </a:r>
            <a:r>
              <a:rPr lang="en-US" sz="3200" b="1" baseline="30000" dirty="0">
                <a:latin typeface="Times New Roman" pitchFamily="18" charset="0"/>
                <a:cs typeface="Times New Roman" pitchFamily="18" charset="0"/>
              </a:rPr>
              <a:t>2</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metr</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xonada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gidropon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o‘stirish</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uchun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ketadigan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xarajatlar</a:t>
            </a:r>
            <a:endParaRPr lang="ru-RU" sz="3200" dirty="0">
              <a:latin typeface="Times New Roman" pitchFamily="18" charset="0"/>
              <a:cs typeface="Times New Roman"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67209882"/>
              </p:ext>
            </p:extLst>
          </p:nvPr>
        </p:nvGraphicFramePr>
        <p:xfrm>
          <a:off x="1371600" y="1638300"/>
          <a:ext cx="15316200" cy="8207376"/>
        </p:xfrm>
        <a:graphic>
          <a:graphicData uri="http://schemas.openxmlformats.org/drawingml/2006/table">
            <a:tbl>
              <a:tblPr firstRow="1" firstCol="1" bandRow="1">
                <a:tableStyleId>{5940675A-B579-460E-94D1-54222C63F5DA}</a:tableStyleId>
              </a:tblPr>
              <a:tblGrid>
                <a:gridCol w="2552700"/>
                <a:gridCol w="2552700"/>
                <a:gridCol w="2552700"/>
                <a:gridCol w="2552700"/>
                <a:gridCol w="2552700"/>
                <a:gridCol w="2552700"/>
              </a:tblGrid>
              <a:tr h="391054">
                <a:tc>
                  <a:txBody>
                    <a:bodyPr/>
                    <a:lstStyle/>
                    <a:p>
                      <a:pPr algn="ctr">
                        <a:lnSpc>
                          <a:spcPct val="115000"/>
                        </a:lnSpc>
                        <a:spcAft>
                          <a:spcPts val="0"/>
                        </a:spcAft>
                      </a:pPr>
                      <a:r>
                        <a:rPr lang="ru-RU" sz="2000" dirty="0">
                          <a:effectLst/>
                          <a:latin typeface="Times New Roman" pitchFamily="18" charset="0"/>
                          <a:cs typeface="Times New Roman" pitchFamily="18" charset="0"/>
                        </a:rPr>
                        <a:t>№</a:t>
                      </a:r>
                      <a:endParaRPr lang="ru-RU" sz="2000" dirty="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Xarajat turi</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Birlik</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Miqdor</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Narxi (so‘m)</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Jami (so‘m)</a:t>
                      </a:r>
                      <a:endParaRPr lang="ru-RU" sz="2000">
                        <a:effectLst/>
                        <a:latin typeface="Times New Roman" pitchFamily="18" charset="0"/>
                        <a:ea typeface="Calibri"/>
                        <a:cs typeface="Times New Roman" pitchFamily="18" charset="0"/>
                      </a:endParaRPr>
                    </a:p>
                  </a:txBody>
                  <a:tcPr marL="8384" marR="8384" marT="8384" marB="8384" anchor="ctr"/>
                </a:tc>
              </a:tr>
              <a:tr h="760044">
                <a:tc>
                  <a:txBody>
                    <a:bodyPr/>
                    <a:lstStyle/>
                    <a:p>
                      <a:pPr algn="ctr">
                        <a:lnSpc>
                          <a:spcPct val="115000"/>
                        </a:lnSpc>
                        <a:spcAft>
                          <a:spcPts val="0"/>
                        </a:spcAft>
                      </a:pPr>
                      <a:r>
                        <a:rPr lang="ru-RU" sz="2000" dirty="0">
                          <a:effectLst/>
                          <a:latin typeface="Times New Roman" pitchFamily="18" charset="0"/>
                          <a:cs typeface="Times New Roman" pitchFamily="18" charset="0"/>
                        </a:rPr>
                        <a:t>1</a:t>
                      </a:r>
                      <a:endParaRPr lang="ru-RU" sz="2000" dirty="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en-US" sz="2000">
                          <a:effectLst/>
                          <a:latin typeface="Times New Roman" pitchFamily="18" charset="0"/>
                          <a:cs typeface="Times New Roman" pitchFamily="18" charset="0"/>
                        </a:rPr>
                        <a:t>Issiqxona (plyonka + metall karkas, oddiy)</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m²</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20,000,000</a:t>
                      </a:r>
                      <a:endParaRPr lang="ru-RU" sz="2000">
                        <a:effectLst/>
                        <a:latin typeface="Times New Roman" pitchFamily="18" charset="0"/>
                        <a:ea typeface="Calibri"/>
                        <a:cs typeface="Times New Roman" pitchFamily="18" charset="0"/>
                      </a:endParaRPr>
                    </a:p>
                  </a:txBody>
                  <a:tcPr marL="8384" marR="8384" marT="8384" marB="8384" anchor="ctr"/>
                </a:tc>
              </a:tr>
              <a:tr h="760044">
                <a:tc>
                  <a:txBody>
                    <a:bodyPr/>
                    <a:lstStyle/>
                    <a:p>
                      <a:pPr algn="ctr">
                        <a:lnSpc>
                          <a:spcPct val="115000"/>
                        </a:lnSpc>
                        <a:spcAft>
                          <a:spcPts val="0"/>
                        </a:spcAft>
                      </a:pPr>
                      <a:r>
                        <a:rPr lang="ru-RU" sz="2000">
                          <a:effectLst/>
                          <a:latin typeface="Times New Roman" pitchFamily="18" charset="0"/>
                          <a:cs typeface="Times New Roman" pitchFamily="18" charset="0"/>
                        </a:rPr>
                        <a:t>2</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en-US" sz="2000" dirty="0" err="1">
                          <a:effectLst/>
                          <a:latin typeface="Times New Roman" pitchFamily="18" charset="0"/>
                          <a:cs typeface="Times New Roman" pitchFamily="18" charset="0"/>
                        </a:rPr>
                        <a:t>Gidroponik</a:t>
                      </a:r>
                      <a:r>
                        <a:rPr lang="en-US" sz="2000" dirty="0">
                          <a:effectLst/>
                          <a:latin typeface="Times New Roman" pitchFamily="18" charset="0"/>
                          <a:cs typeface="Times New Roman" pitchFamily="18" charset="0"/>
                        </a:rPr>
                        <a:t> </a:t>
                      </a:r>
                      <a:r>
                        <a:rPr lang="en-US" sz="2000" dirty="0" err="1">
                          <a:effectLst/>
                          <a:latin typeface="Times New Roman" pitchFamily="18" charset="0"/>
                          <a:cs typeface="Times New Roman" pitchFamily="18" charset="0"/>
                        </a:rPr>
                        <a:t>tizim</a:t>
                      </a:r>
                      <a:r>
                        <a:rPr lang="en-US" sz="2000" dirty="0">
                          <a:effectLst/>
                          <a:latin typeface="Times New Roman" pitchFamily="18" charset="0"/>
                          <a:cs typeface="Times New Roman" pitchFamily="18" charset="0"/>
                        </a:rPr>
                        <a:t> (PVC </a:t>
                      </a:r>
                      <a:r>
                        <a:rPr lang="en-US" sz="2000" dirty="0" err="1">
                          <a:effectLst/>
                          <a:latin typeface="Times New Roman" pitchFamily="18" charset="0"/>
                          <a:cs typeface="Times New Roman" pitchFamily="18" charset="0"/>
                        </a:rPr>
                        <a:t>truba</a:t>
                      </a:r>
                      <a:r>
                        <a:rPr lang="en-US" sz="2000" dirty="0">
                          <a:effectLst/>
                          <a:latin typeface="Times New Roman" pitchFamily="18" charset="0"/>
                          <a:cs typeface="Times New Roman" pitchFamily="18" charset="0"/>
                        </a:rPr>
                        <a:t>, </a:t>
                      </a:r>
                      <a:r>
                        <a:rPr lang="en-US" sz="2000" dirty="0" err="1">
                          <a:effectLst/>
                          <a:latin typeface="Times New Roman" pitchFamily="18" charset="0"/>
                          <a:cs typeface="Times New Roman" pitchFamily="18" charset="0"/>
                        </a:rPr>
                        <a:t>qo‘lda</a:t>
                      </a:r>
                      <a:r>
                        <a:rPr lang="en-US" sz="2000" dirty="0">
                          <a:effectLst/>
                          <a:latin typeface="Times New Roman" pitchFamily="18" charset="0"/>
                          <a:cs typeface="Times New Roman" pitchFamily="18" charset="0"/>
                        </a:rPr>
                        <a:t> </a:t>
                      </a:r>
                      <a:r>
                        <a:rPr lang="en-US" sz="2000" dirty="0" err="1">
                          <a:effectLst/>
                          <a:latin typeface="Times New Roman" pitchFamily="18" charset="0"/>
                          <a:cs typeface="Times New Roman" pitchFamily="18" charset="0"/>
                        </a:rPr>
                        <a:t>yig‘ilgan</a:t>
                      </a:r>
                      <a:r>
                        <a:rPr lang="en-US" sz="2000" dirty="0">
                          <a:effectLst/>
                          <a:latin typeface="Times New Roman" pitchFamily="18" charset="0"/>
                          <a:cs typeface="Times New Roman" pitchFamily="18" charset="0"/>
                        </a:rPr>
                        <a:t> NFT)</a:t>
                      </a:r>
                      <a:endParaRPr lang="ru-RU" sz="2000" dirty="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to‘plam</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15,000,000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15,000,000</a:t>
                      </a:r>
                      <a:endParaRPr lang="ru-RU" sz="2000">
                        <a:effectLst/>
                        <a:latin typeface="Times New Roman" pitchFamily="18" charset="0"/>
                        <a:ea typeface="Calibri"/>
                        <a:cs typeface="Times New Roman" pitchFamily="18" charset="0"/>
                      </a:endParaRPr>
                    </a:p>
                  </a:txBody>
                  <a:tcPr marL="8384" marR="8384" marT="8384" marB="8384" anchor="ctr"/>
                </a:tc>
              </a:tr>
              <a:tr h="391054">
                <a:tc>
                  <a:txBody>
                    <a:bodyPr/>
                    <a:lstStyle/>
                    <a:p>
                      <a:pPr algn="ctr">
                        <a:lnSpc>
                          <a:spcPct val="115000"/>
                        </a:lnSpc>
                        <a:spcAft>
                          <a:spcPts val="0"/>
                        </a:spcAft>
                      </a:pPr>
                      <a:r>
                        <a:rPr lang="ru-RU" sz="2000">
                          <a:effectLst/>
                          <a:latin typeface="Times New Roman" pitchFamily="18" charset="0"/>
                          <a:cs typeface="Times New Roman" pitchFamily="18" charset="0"/>
                        </a:rPr>
                        <a:t>3</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en-US" sz="2000">
                          <a:effectLst/>
                          <a:latin typeface="Times New Roman" pitchFamily="18" charset="0"/>
                          <a:cs typeface="Times New Roman" pitchFamily="18" charset="0"/>
                        </a:rPr>
                        <a:t>Suv nasosi </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dona</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1,500,000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1,500,000</a:t>
                      </a:r>
                      <a:endParaRPr lang="ru-RU" sz="2000">
                        <a:effectLst/>
                        <a:latin typeface="Times New Roman" pitchFamily="18" charset="0"/>
                        <a:ea typeface="Calibri"/>
                        <a:cs typeface="Times New Roman" pitchFamily="18" charset="0"/>
                      </a:endParaRPr>
                    </a:p>
                  </a:txBody>
                  <a:tcPr marL="8384" marR="8384" marT="8384" marB="8384" anchor="ctr"/>
                </a:tc>
              </a:tr>
              <a:tr h="509242">
                <a:tc>
                  <a:txBody>
                    <a:bodyPr/>
                    <a:lstStyle/>
                    <a:p>
                      <a:pPr algn="ctr">
                        <a:lnSpc>
                          <a:spcPct val="115000"/>
                        </a:lnSpc>
                        <a:spcAft>
                          <a:spcPts val="0"/>
                        </a:spcAft>
                      </a:pPr>
                      <a:r>
                        <a:rPr lang="ru-RU" sz="2000">
                          <a:effectLst/>
                          <a:latin typeface="Times New Roman" pitchFamily="18" charset="0"/>
                          <a:cs typeface="Times New Roman" pitchFamily="18" charset="0"/>
                        </a:rPr>
                        <a:t>4</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ru-RU" sz="2000">
                          <a:effectLst/>
                          <a:latin typeface="Times New Roman" pitchFamily="18" charset="0"/>
                          <a:cs typeface="Times New Roman" pitchFamily="18" charset="0"/>
                        </a:rPr>
                        <a:t>Suv baki (1000L plastik)</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dona</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1,200,000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1,200,000</a:t>
                      </a:r>
                      <a:endParaRPr lang="ru-RU" sz="2000">
                        <a:effectLst/>
                        <a:latin typeface="Times New Roman" pitchFamily="18" charset="0"/>
                        <a:ea typeface="Calibri"/>
                        <a:cs typeface="Times New Roman" pitchFamily="18" charset="0"/>
                      </a:endParaRPr>
                    </a:p>
                  </a:txBody>
                  <a:tcPr marL="8384" marR="8384" marT="8384" marB="8384" anchor="ctr"/>
                </a:tc>
              </a:tr>
              <a:tr h="489808">
                <a:tc>
                  <a:txBody>
                    <a:bodyPr/>
                    <a:lstStyle/>
                    <a:p>
                      <a:pPr algn="ctr">
                        <a:lnSpc>
                          <a:spcPct val="115000"/>
                        </a:lnSpc>
                        <a:spcAft>
                          <a:spcPts val="0"/>
                        </a:spcAft>
                      </a:pPr>
                      <a:r>
                        <a:rPr lang="ru-RU" sz="2000">
                          <a:effectLst/>
                          <a:latin typeface="Times New Roman" pitchFamily="18" charset="0"/>
                          <a:cs typeface="Times New Roman" pitchFamily="18" charset="0"/>
                        </a:rPr>
                        <a:t>5</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ru-RU" sz="2000">
                          <a:effectLst/>
                          <a:latin typeface="Times New Roman" pitchFamily="18" charset="0"/>
                          <a:cs typeface="Times New Roman" pitchFamily="18" charset="0"/>
                        </a:rPr>
                        <a:t>Ventilyatsiya </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dona</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600,000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1,200,000</a:t>
                      </a:r>
                      <a:endParaRPr lang="ru-RU" sz="2000">
                        <a:effectLst/>
                        <a:latin typeface="Times New Roman" pitchFamily="18" charset="0"/>
                        <a:ea typeface="Calibri"/>
                        <a:cs typeface="Times New Roman" pitchFamily="18" charset="0"/>
                      </a:endParaRPr>
                    </a:p>
                  </a:txBody>
                  <a:tcPr marL="8384" marR="8384" marT="8384" marB="8384" anchor="ctr"/>
                </a:tc>
              </a:tr>
              <a:tr h="391054">
                <a:tc>
                  <a:txBody>
                    <a:bodyPr/>
                    <a:lstStyle/>
                    <a:p>
                      <a:pPr algn="ctr">
                        <a:lnSpc>
                          <a:spcPct val="115000"/>
                        </a:lnSpc>
                        <a:spcAft>
                          <a:spcPts val="0"/>
                        </a:spcAft>
                      </a:pPr>
                      <a:r>
                        <a:rPr lang="ru-RU" sz="2000">
                          <a:effectLst/>
                          <a:latin typeface="Times New Roman" pitchFamily="18" charset="0"/>
                          <a:cs typeface="Times New Roman" pitchFamily="18" charset="0"/>
                        </a:rPr>
                        <a:t>6</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ru-RU" sz="2000">
                          <a:effectLst/>
                          <a:latin typeface="Times New Roman" pitchFamily="18" charset="0"/>
                          <a:cs typeface="Times New Roman" pitchFamily="18" charset="0"/>
                        </a:rPr>
                        <a:t>LED grow chiroqlar</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dona</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15</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500,000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7,500,000</a:t>
                      </a:r>
                      <a:endParaRPr lang="ru-RU" sz="2000">
                        <a:effectLst/>
                        <a:latin typeface="Times New Roman" pitchFamily="18" charset="0"/>
                        <a:ea typeface="Calibri"/>
                        <a:cs typeface="Times New Roman" pitchFamily="18" charset="0"/>
                      </a:endParaRPr>
                    </a:p>
                  </a:txBody>
                  <a:tcPr marL="8384" marR="8384" marT="8384" marB="8384" anchor="ctr"/>
                </a:tc>
              </a:tr>
              <a:tr h="509242">
                <a:tc>
                  <a:txBody>
                    <a:bodyPr/>
                    <a:lstStyle/>
                    <a:p>
                      <a:pPr algn="ctr">
                        <a:lnSpc>
                          <a:spcPct val="115000"/>
                        </a:lnSpc>
                        <a:spcAft>
                          <a:spcPts val="0"/>
                        </a:spcAft>
                      </a:pPr>
                      <a:r>
                        <a:rPr lang="ru-RU" sz="2000">
                          <a:effectLst/>
                          <a:latin typeface="Times New Roman" pitchFamily="18" charset="0"/>
                          <a:cs typeface="Times New Roman" pitchFamily="18" charset="0"/>
                        </a:rPr>
                        <a:t>7</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ru-RU" sz="2000">
                          <a:effectLst/>
                          <a:latin typeface="Times New Roman" pitchFamily="18" charset="0"/>
                          <a:cs typeface="Times New Roman" pitchFamily="18" charset="0"/>
                        </a:rPr>
                        <a:t>Elektr tizimi va montaj</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to‘plam</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4,000,000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4,000,000</a:t>
                      </a:r>
                      <a:endParaRPr lang="ru-RU" sz="2000">
                        <a:effectLst/>
                        <a:latin typeface="Times New Roman" pitchFamily="18" charset="0"/>
                        <a:ea typeface="Calibri"/>
                        <a:cs typeface="Times New Roman" pitchFamily="18" charset="0"/>
                      </a:endParaRPr>
                    </a:p>
                  </a:txBody>
                  <a:tcPr marL="8384" marR="8384" marT="8384" marB="8384" anchor="ctr"/>
                </a:tc>
              </a:tr>
              <a:tr h="509242">
                <a:tc>
                  <a:txBody>
                    <a:bodyPr/>
                    <a:lstStyle/>
                    <a:p>
                      <a:pPr algn="ctr">
                        <a:lnSpc>
                          <a:spcPct val="115000"/>
                        </a:lnSpc>
                        <a:spcAft>
                          <a:spcPts val="0"/>
                        </a:spcAft>
                      </a:pPr>
                      <a:r>
                        <a:rPr lang="ru-RU" sz="2000">
                          <a:effectLst/>
                          <a:latin typeface="Times New Roman" pitchFamily="18" charset="0"/>
                          <a:cs typeface="Times New Roman" pitchFamily="18" charset="0"/>
                        </a:rPr>
                        <a:t>8</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ru-RU" sz="2000">
                          <a:effectLst/>
                          <a:latin typeface="Times New Roman" pitchFamily="18" charset="0"/>
                          <a:cs typeface="Times New Roman" pitchFamily="18" charset="0"/>
                        </a:rPr>
                        <a:t>Substrat (kokos/mineral paxta)</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to‘plam</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2,000,000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2,000,000</a:t>
                      </a:r>
                      <a:endParaRPr lang="ru-RU" sz="2000">
                        <a:effectLst/>
                        <a:latin typeface="Times New Roman" pitchFamily="18" charset="0"/>
                        <a:ea typeface="Calibri"/>
                        <a:cs typeface="Times New Roman" pitchFamily="18" charset="0"/>
                      </a:endParaRPr>
                    </a:p>
                  </a:txBody>
                  <a:tcPr marL="8384" marR="8384" marT="8384" marB="8384" anchor="ctr"/>
                </a:tc>
              </a:tr>
              <a:tr h="391054">
                <a:tc>
                  <a:txBody>
                    <a:bodyPr/>
                    <a:lstStyle/>
                    <a:p>
                      <a:pPr algn="ctr">
                        <a:lnSpc>
                          <a:spcPct val="115000"/>
                        </a:lnSpc>
                        <a:spcAft>
                          <a:spcPts val="0"/>
                        </a:spcAft>
                      </a:pPr>
                      <a:r>
                        <a:rPr lang="ru-RU" sz="2000">
                          <a:effectLst/>
                          <a:latin typeface="Times New Roman" pitchFamily="18" charset="0"/>
                          <a:cs typeface="Times New Roman" pitchFamily="18" charset="0"/>
                        </a:rPr>
                        <a:t>9</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en-US" sz="2000">
                          <a:effectLst/>
                          <a:latin typeface="Times New Roman" pitchFamily="18" charset="0"/>
                          <a:cs typeface="Times New Roman" pitchFamily="18" charset="0"/>
                        </a:rPr>
                        <a:t>Bug‘doy doni</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to‘plam</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1,200,000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1,200,000</a:t>
                      </a:r>
                      <a:endParaRPr lang="ru-RU" sz="2000">
                        <a:effectLst/>
                        <a:latin typeface="Times New Roman" pitchFamily="18" charset="0"/>
                        <a:ea typeface="Calibri"/>
                        <a:cs typeface="Times New Roman" pitchFamily="18" charset="0"/>
                      </a:endParaRPr>
                    </a:p>
                  </a:txBody>
                  <a:tcPr marL="8384" marR="8384" marT="8384" marB="8384" anchor="ctr"/>
                </a:tc>
              </a:tr>
              <a:tr h="391054">
                <a:tc>
                  <a:txBody>
                    <a:bodyPr/>
                    <a:lstStyle/>
                    <a:p>
                      <a:pPr algn="ctr">
                        <a:lnSpc>
                          <a:spcPct val="115000"/>
                        </a:lnSpc>
                        <a:spcAft>
                          <a:spcPts val="0"/>
                        </a:spcAft>
                      </a:pPr>
                      <a:r>
                        <a:rPr lang="ru-RU" sz="2000">
                          <a:effectLst/>
                          <a:latin typeface="Times New Roman" pitchFamily="18" charset="0"/>
                          <a:cs typeface="Times New Roman" pitchFamily="18" charset="0"/>
                        </a:rPr>
                        <a:t>10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en-US" sz="2000">
                          <a:effectLst/>
                          <a:latin typeface="Times New Roman" pitchFamily="18" charset="0"/>
                          <a:cs typeface="Times New Roman" pitchFamily="18" charset="0"/>
                        </a:rPr>
                        <a:t>O‘g‘itlar</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to‘plam</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2,000,000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2,000,000</a:t>
                      </a:r>
                      <a:endParaRPr lang="ru-RU" sz="2000">
                        <a:effectLst/>
                        <a:latin typeface="Times New Roman" pitchFamily="18" charset="0"/>
                        <a:ea typeface="Calibri"/>
                        <a:cs typeface="Times New Roman" pitchFamily="18" charset="0"/>
                      </a:endParaRPr>
                    </a:p>
                  </a:txBody>
                  <a:tcPr marL="8384" marR="8384" marT="8384" marB="8384" anchor="ctr"/>
                </a:tc>
              </a:tr>
              <a:tr h="391054">
                <a:tc>
                  <a:txBody>
                    <a:bodyPr/>
                    <a:lstStyle/>
                    <a:p>
                      <a:pPr algn="ctr">
                        <a:lnSpc>
                          <a:spcPct val="115000"/>
                        </a:lnSpc>
                        <a:spcAft>
                          <a:spcPts val="0"/>
                        </a:spcAft>
                      </a:pPr>
                      <a:r>
                        <a:rPr lang="ru-RU" sz="2000">
                          <a:effectLst/>
                          <a:latin typeface="Times New Roman" pitchFamily="18" charset="0"/>
                          <a:cs typeface="Times New Roman" pitchFamily="18" charset="0"/>
                        </a:rPr>
                        <a:t>11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ru-RU" sz="2000">
                          <a:effectLst/>
                          <a:latin typeface="Times New Roman" pitchFamily="18" charset="0"/>
                          <a:cs typeface="Times New Roman" pitchFamily="18" charset="0"/>
                        </a:rPr>
                        <a:t>Suv filtri</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dona</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1,500,000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1,500,000</a:t>
                      </a:r>
                      <a:endParaRPr lang="ru-RU" sz="2000">
                        <a:effectLst/>
                        <a:latin typeface="Times New Roman" pitchFamily="18" charset="0"/>
                        <a:ea typeface="Calibri"/>
                        <a:cs typeface="Times New Roman" pitchFamily="18" charset="0"/>
                      </a:endParaRPr>
                    </a:p>
                  </a:txBody>
                  <a:tcPr marL="8384" marR="8384" marT="8384" marB="8384" anchor="ctr"/>
                </a:tc>
              </a:tr>
              <a:tr h="391054">
                <a:tc>
                  <a:txBody>
                    <a:bodyPr/>
                    <a:lstStyle/>
                    <a:p>
                      <a:pPr algn="ctr">
                        <a:lnSpc>
                          <a:spcPct val="115000"/>
                        </a:lnSpc>
                        <a:spcAft>
                          <a:spcPts val="0"/>
                        </a:spcAft>
                      </a:pPr>
                      <a:r>
                        <a:rPr lang="ru-RU" sz="2000">
                          <a:effectLst/>
                          <a:latin typeface="Times New Roman" pitchFamily="18" charset="0"/>
                          <a:cs typeface="Times New Roman" pitchFamily="18" charset="0"/>
                        </a:rPr>
                        <a:t>12</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ru-RU" sz="2000">
                          <a:effectLst/>
                          <a:latin typeface="Times New Roman" pitchFamily="18" charset="0"/>
                          <a:cs typeface="Times New Roman" pitchFamily="18" charset="0"/>
                        </a:rPr>
                        <a:t>Avtomatika (timerlar)</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to‘plam</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2,500,000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2,500,000</a:t>
                      </a:r>
                      <a:endParaRPr lang="ru-RU" sz="2000">
                        <a:effectLst/>
                        <a:latin typeface="Times New Roman" pitchFamily="18" charset="0"/>
                        <a:ea typeface="Calibri"/>
                        <a:cs typeface="Times New Roman" pitchFamily="18" charset="0"/>
                      </a:endParaRPr>
                    </a:p>
                  </a:txBody>
                  <a:tcPr marL="8384" marR="8384" marT="8384" marB="8384" anchor="ctr"/>
                </a:tc>
              </a:tr>
              <a:tr h="391054">
                <a:tc>
                  <a:txBody>
                    <a:bodyPr/>
                    <a:lstStyle/>
                    <a:p>
                      <a:pPr algn="ctr">
                        <a:lnSpc>
                          <a:spcPct val="115000"/>
                        </a:lnSpc>
                        <a:spcAft>
                          <a:spcPts val="0"/>
                        </a:spcAft>
                      </a:pPr>
                      <a:r>
                        <a:rPr lang="ru-RU" sz="2000">
                          <a:effectLst/>
                          <a:latin typeface="Times New Roman" pitchFamily="18" charset="0"/>
                          <a:cs typeface="Times New Roman" pitchFamily="18" charset="0"/>
                        </a:rPr>
                        <a:t>13</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en-US" sz="2000">
                          <a:effectLst/>
                          <a:latin typeface="Times New Roman" pitchFamily="18" charset="0"/>
                          <a:cs typeface="Times New Roman" pitchFamily="18" charset="0"/>
                        </a:rPr>
                        <a:t>Isitish (oddiy pech)</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dirty="0" err="1">
                          <a:effectLst/>
                          <a:latin typeface="Times New Roman" pitchFamily="18" charset="0"/>
                          <a:cs typeface="Times New Roman" pitchFamily="18" charset="0"/>
                        </a:rPr>
                        <a:t>to‘plam</a:t>
                      </a:r>
                      <a:endParaRPr lang="ru-RU" sz="2000" dirty="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5,000,000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5,000,000</a:t>
                      </a:r>
                      <a:endParaRPr lang="ru-RU" sz="2000">
                        <a:effectLst/>
                        <a:latin typeface="Times New Roman" pitchFamily="18" charset="0"/>
                        <a:ea typeface="Calibri"/>
                        <a:cs typeface="Times New Roman" pitchFamily="18" charset="0"/>
                      </a:endParaRPr>
                    </a:p>
                  </a:txBody>
                  <a:tcPr marL="8384" marR="8384" marT="8384" marB="8384" anchor="ctr"/>
                </a:tc>
              </a:tr>
              <a:tr h="509242">
                <a:tc>
                  <a:txBody>
                    <a:bodyPr/>
                    <a:lstStyle/>
                    <a:p>
                      <a:pPr algn="ctr">
                        <a:lnSpc>
                          <a:spcPct val="115000"/>
                        </a:lnSpc>
                        <a:spcAft>
                          <a:spcPts val="0"/>
                        </a:spcAft>
                      </a:pPr>
                      <a:r>
                        <a:rPr lang="ru-RU" sz="2000">
                          <a:effectLst/>
                          <a:latin typeface="Times New Roman" pitchFamily="18" charset="0"/>
                          <a:cs typeface="Times New Roman" pitchFamily="18" charset="0"/>
                        </a:rPr>
                        <a:t>14</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nSpc>
                          <a:spcPct val="115000"/>
                        </a:lnSpc>
                        <a:spcAft>
                          <a:spcPts val="0"/>
                        </a:spcAft>
                      </a:pPr>
                      <a:r>
                        <a:rPr lang="en-US" sz="2000">
                          <a:effectLst/>
                          <a:latin typeface="Times New Roman" pitchFamily="18" charset="0"/>
                          <a:cs typeface="Times New Roman" pitchFamily="18" charset="0"/>
                        </a:rPr>
                        <a:t>O‘rnatish va mayda xarajatlar</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xizmat</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ru-RU" sz="2000">
                          <a:effectLst/>
                          <a:latin typeface="Times New Roman" pitchFamily="18" charset="0"/>
                          <a:cs typeface="Times New Roman" pitchFamily="18" charset="0"/>
                        </a:rPr>
                        <a:t>1</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en-US" sz="2000">
                          <a:effectLst/>
                          <a:latin typeface="Times New Roman" pitchFamily="18" charset="0"/>
                          <a:cs typeface="Times New Roman" pitchFamily="18" charset="0"/>
                        </a:rPr>
                        <a:t>13</a:t>
                      </a:r>
                      <a:r>
                        <a:rPr lang="ru-RU" sz="2000">
                          <a:effectLst/>
                          <a:latin typeface="Times New Roman" pitchFamily="18" charset="0"/>
                          <a:cs typeface="Times New Roman" pitchFamily="18" charset="0"/>
                        </a:rPr>
                        <a:t>,000,000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en-US" sz="2000">
                          <a:effectLst/>
                          <a:latin typeface="Times New Roman" pitchFamily="18" charset="0"/>
                          <a:cs typeface="Times New Roman" pitchFamily="18" charset="0"/>
                        </a:rPr>
                        <a:t>13</a:t>
                      </a:r>
                      <a:r>
                        <a:rPr lang="ru-RU" sz="2000">
                          <a:effectLst/>
                          <a:latin typeface="Times New Roman" pitchFamily="18" charset="0"/>
                          <a:cs typeface="Times New Roman" pitchFamily="18" charset="0"/>
                        </a:rPr>
                        <a:t>,000,000</a:t>
                      </a:r>
                      <a:endParaRPr lang="ru-RU" sz="2000">
                        <a:effectLst/>
                        <a:latin typeface="Times New Roman" pitchFamily="18" charset="0"/>
                        <a:ea typeface="Calibri"/>
                        <a:cs typeface="Times New Roman" pitchFamily="18" charset="0"/>
                      </a:endParaRPr>
                    </a:p>
                  </a:txBody>
                  <a:tcPr marL="8384" marR="8384" marT="8384" marB="8384" anchor="ctr"/>
                </a:tc>
              </a:tr>
              <a:tr h="391054">
                <a:tc>
                  <a:txBody>
                    <a:bodyPr/>
                    <a:lstStyle/>
                    <a:p>
                      <a:pPr algn="ctr">
                        <a:lnSpc>
                          <a:spcPct val="115000"/>
                        </a:lnSpc>
                        <a:spcAft>
                          <a:spcPts val="0"/>
                        </a:spcAft>
                      </a:pPr>
                      <a:r>
                        <a:rPr lang="en-US" sz="2000">
                          <a:effectLst/>
                          <a:latin typeface="Times New Roman" pitchFamily="18" charset="0"/>
                          <a:cs typeface="Times New Roman" pitchFamily="18" charset="0"/>
                        </a:rPr>
                        <a:t>15</a:t>
                      </a:r>
                      <a:endParaRPr lang="ru-RU" sz="2000">
                        <a:effectLst/>
                        <a:latin typeface="Times New Roman" pitchFamily="18" charset="0"/>
                        <a:ea typeface="Calibri"/>
                        <a:cs typeface="Times New Roman" pitchFamily="18" charset="0"/>
                      </a:endParaRPr>
                    </a:p>
                  </a:txBody>
                  <a:tcPr marL="8384" marR="8384" marT="8384" marB="8384" anchor="ctr"/>
                </a:tc>
                <a:tc gridSpan="3">
                  <a:txBody>
                    <a:bodyPr/>
                    <a:lstStyle/>
                    <a:p>
                      <a:pPr algn="ctr">
                        <a:lnSpc>
                          <a:spcPct val="115000"/>
                        </a:lnSpc>
                        <a:spcAft>
                          <a:spcPts val="0"/>
                        </a:spcAft>
                      </a:pPr>
                      <a:r>
                        <a:rPr lang="en-US" sz="2000">
                          <a:effectLst/>
                          <a:latin typeface="Times New Roman" pitchFamily="18" charset="0"/>
                          <a:cs typeface="Times New Roman" pitchFamily="18" charset="0"/>
                        </a:rPr>
                        <a:t>Jami </a:t>
                      </a:r>
                      <a:endParaRPr lang="ru-RU" sz="2000">
                        <a:effectLst/>
                        <a:latin typeface="Times New Roman" pitchFamily="18" charset="0"/>
                        <a:ea typeface="Calibri"/>
                        <a:cs typeface="Times New Roman" pitchFamily="18" charset="0"/>
                      </a:endParaRPr>
                    </a:p>
                  </a:txBody>
                  <a:tcPr marL="8384" marR="8384" marT="8384" marB="8384" anchor="ctr"/>
                </a:tc>
                <a:tc hMerge="1">
                  <a:txBody>
                    <a:bodyPr/>
                    <a:lstStyle/>
                    <a:p>
                      <a:endParaRPr lang="ru-RU"/>
                    </a:p>
                  </a:txBody>
                  <a:tcPr/>
                </a:tc>
                <a:tc hMerge="1">
                  <a:txBody>
                    <a:bodyPr/>
                    <a:lstStyle/>
                    <a:p>
                      <a:endParaRPr lang="ru-RU"/>
                    </a:p>
                  </a:txBody>
                  <a:tcPr/>
                </a:tc>
                <a:tc>
                  <a:txBody>
                    <a:bodyPr/>
                    <a:lstStyle/>
                    <a:p>
                      <a:pPr algn="ctr">
                        <a:lnSpc>
                          <a:spcPct val="115000"/>
                        </a:lnSpc>
                        <a:spcAft>
                          <a:spcPts val="0"/>
                        </a:spcAft>
                      </a:pPr>
                      <a:r>
                        <a:rPr lang="en-US" sz="2000">
                          <a:effectLst/>
                          <a:latin typeface="Times New Roman" pitchFamily="18" charset="0"/>
                          <a:cs typeface="Times New Roman" pitchFamily="18" charset="0"/>
                        </a:rPr>
                        <a:t>50,200,000</a:t>
                      </a:r>
                      <a:endParaRPr lang="ru-RU" sz="2000">
                        <a:effectLst/>
                        <a:latin typeface="Times New Roman" pitchFamily="18" charset="0"/>
                        <a:ea typeface="Calibri"/>
                        <a:cs typeface="Times New Roman" pitchFamily="18" charset="0"/>
                      </a:endParaRPr>
                    </a:p>
                  </a:txBody>
                  <a:tcPr marL="8384" marR="8384" marT="8384" marB="8384" anchor="ctr"/>
                </a:tc>
                <a:tc>
                  <a:txBody>
                    <a:bodyPr/>
                    <a:lstStyle/>
                    <a:p>
                      <a:pPr algn="ctr">
                        <a:lnSpc>
                          <a:spcPct val="115000"/>
                        </a:lnSpc>
                        <a:spcAft>
                          <a:spcPts val="0"/>
                        </a:spcAft>
                      </a:pPr>
                      <a:r>
                        <a:rPr lang="en-US" sz="2000" dirty="0">
                          <a:effectLst/>
                          <a:latin typeface="Times New Roman" pitchFamily="18" charset="0"/>
                          <a:cs typeface="Times New Roman" pitchFamily="18" charset="0"/>
                        </a:rPr>
                        <a:t>78,600,000</a:t>
                      </a:r>
                      <a:endParaRPr lang="ru-RU" sz="2000" dirty="0">
                        <a:effectLst/>
                        <a:latin typeface="Times New Roman" pitchFamily="18" charset="0"/>
                        <a:ea typeface="Calibri"/>
                        <a:cs typeface="Times New Roman" pitchFamily="18" charset="0"/>
                      </a:endParaRPr>
                    </a:p>
                  </a:txBody>
                  <a:tcPr marL="8384" marR="8384" marT="8384" marB="8384" anchor="ct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95800" y="583166"/>
            <a:ext cx="9221755" cy="646331"/>
          </a:xfrm>
          <a:prstGeom prst="rect">
            <a:avLst/>
          </a:prstGeom>
        </p:spPr>
        <p:txBody>
          <a:bodyPr wrap="none">
            <a:spAutoFit/>
          </a:bodyPr>
          <a:lstStyle/>
          <a:p>
            <a:r>
              <a:rPr lang="en-US" sz="3600" b="1" dirty="0" err="1">
                <a:latin typeface="Times New Roman" pitchFamily="18" charset="0"/>
                <a:cs typeface="Times New Roman" pitchFamily="18" charset="0"/>
              </a:rPr>
              <a:t>Gidropon</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ozuqa</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yetishtirishda</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yillik</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daromad</a:t>
            </a:r>
            <a:endParaRPr lang="ru-RU" sz="3600" dirty="0">
              <a:latin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32979407"/>
              </p:ext>
            </p:extLst>
          </p:nvPr>
        </p:nvGraphicFramePr>
        <p:xfrm>
          <a:off x="1219200" y="1638299"/>
          <a:ext cx="15697200" cy="8203598"/>
        </p:xfrm>
        <a:graphic>
          <a:graphicData uri="http://schemas.openxmlformats.org/drawingml/2006/table">
            <a:tbl>
              <a:tblPr firstRow="1" firstCol="1" bandRow="1">
                <a:tableStyleId>{5940675A-B579-460E-94D1-54222C63F5DA}</a:tableStyleId>
              </a:tblPr>
              <a:tblGrid>
                <a:gridCol w="2616200"/>
                <a:gridCol w="2616200"/>
                <a:gridCol w="2616200"/>
                <a:gridCol w="2616200"/>
                <a:gridCol w="2616200"/>
                <a:gridCol w="2616200"/>
              </a:tblGrid>
              <a:tr h="464075">
                <a:tc>
                  <a:txBody>
                    <a:bodyPr/>
                    <a:lstStyle/>
                    <a:p>
                      <a:pPr algn="ctr">
                        <a:lnSpc>
                          <a:spcPct val="115000"/>
                        </a:lnSpc>
                        <a:spcAft>
                          <a:spcPts val="0"/>
                        </a:spcAft>
                      </a:pPr>
                      <a:r>
                        <a:rPr lang="ru-RU" sz="2800" b="1" dirty="0">
                          <a:effectLst/>
                          <a:latin typeface="Times New Roman" pitchFamily="18" charset="0"/>
                          <a:cs typeface="Times New Roman" pitchFamily="18" charset="0"/>
                        </a:rPr>
                        <a:t>№</a:t>
                      </a:r>
                      <a:endParaRPr lang="ru-RU" sz="2800" b="1"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b="1" dirty="0" err="1">
                          <a:effectLst/>
                          <a:latin typeface="Times New Roman" pitchFamily="18" charset="0"/>
                          <a:cs typeface="Times New Roman" pitchFamily="18" charset="0"/>
                        </a:rPr>
                        <a:t>Ko‘rsatkich</a:t>
                      </a:r>
                      <a:endParaRPr lang="ru-RU" sz="2800" b="1"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b="1" dirty="0" err="1">
                          <a:effectLst/>
                          <a:latin typeface="Times New Roman" pitchFamily="18" charset="0"/>
                          <a:cs typeface="Times New Roman" pitchFamily="18" charset="0"/>
                        </a:rPr>
                        <a:t>Miqdor</a:t>
                      </a:r>
                      <a:r>
                        <a:rPr lang="ru-RU" sz="2800" b="1" dirty="0">
                          <a:effectLst/>
                          <a:latin typeface="Times New Roman" pitchFamily="18" charset="0"/>
                          <a:cs typeface="Times New Roman" pitchFamily="18" charset="0"/>
                        </a:rPr>
                        <a:t> / </a:t>
                      </a:r>
                      <a:r>
                        <a:rPr lang="ru-RU" sz="2800" b="1" dirty="0" err="1">
                          <a:effectLst/>
                          <a:latin typeface="Times New Roman" pitchFamily="18" charset="0"/>
                          <a:cs typeface="Times New Roman" pitchFamily="18" charset="0"/>
                        </a:rPr>
                        <a:t>yil</a:t>
                      </a:r>
                      <a:endParaRPr lang="ru-RU" sz="2800" b="1"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b="1" dirty="0" err="1">
                          <a:effectLst/>
                          <a:latin typeface="Times New Roman" pitchFamily="18" charset="0"/>
                          <a:cs typeface="Times New Roman" pitchFamily="18" charset="0"/>
                        </a:rPr>
                        <a:t>Narxi</a:t>
                      </a:r>
                      <a:r>
                        <a:rPr lang="ru-RU" sz="2800" b="1" dirty="0">
                          <a:effectLst/>
                          <a:latin typeface="Times New Roman" pitchFamily="18" charset="0"/>
                          <a:cs typeface="Times New Roman" pitchFamily="18" charset="0"/>
                        </a:rPr>
                        <a:t> / </a:t>
                      </a:r>
                      <a:r>
                        <a:rPr lang="ru-RU" sz="2800" b="1" dirty="0" err="1">
                          <a:effectLst/>
                          <a:latin typeface="Times New Roman" pitchFamily="18" charset="0"/>
                          <a:cs typeface="Times New Roman" pitchFamily="18" charset="0"/>
                        </a:rPr>
                        <a:t>so‘m</a:t>
                      </a:r>
                      <a:endParaRPr lang="ru-RU" sz="2800" b="1"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b="1" dirty="0" err="1">
                          <a:effectLst/>
                          <a:latin typeface="Times New Roman" pitchFamily="18" charset="0"/>
                          <a:cs typeface="Times New Roman" pitchFamily="18" charset="0"/>
                        </a:rPr>
                        <a:t>Jami</a:t>
                      </a:r>
                      <a:r>
                        <a:rPr lang="ru-RU" sz="2800" b="1" dirty="0">
                          <a:effectLst/>
                          <a:latin typeface="Times New Roman" pitchFamily="18" charset="0"/>
                          <a:cs typeface="Times New Roman" pitchFamily="18" charset="0"/>
                        </a:rPr>
                        <a:t> / </a:t>
                      </a:r>
                      <a:r>
                        <a:rPr lang="ru-RU" sz="2800" b="1" dirty="0" err="1">
                          <a:effectLst/>
                          <a:latin typeface="Times New Roman" pitchFamily="18" charset="0"/>
                          <a:cs typeface="Times New Roman" pitchFamily="18" charset="0"/>
                        </a:rPr>
                        <a:t>so‘m</a:t>
                      </a:r>
                      <a:endParaRPr lang="ru-RU" sz="2800" b="1"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b="1" dirty="0" err="1">
                          <a:effectLst/>
                          <a:latin typeface="Times New Roman" pitchFamily="18" charset="0"/>
                          <a:cs typeface="Times New Roman" pitchFamily="18" charset="0"/>
                        </a:rPr>
                        <a:t>Izoh</a:t>
                      </a:r>
                      <a:endParaRPr lang="ru-RU" sz="2800" b="1" dirty="0">
                        <a:effectLst/>
                        <a:latin typeface="Times New Roman" pitchFamily="18" charset="0"/>
                        <a:ea typeface="Calibri"/>
                        <a:cs typeface="Times New Roman" pitchFamily="18" charset="0"/>
                      </a:endParaRPr>
                    </a:p>
                  </a:txBody>
                  <a:tcPr marL="9525" marR="9525" marT="9525" marB="9525" anchor="ctr"/>
                </a:tc>
              </a:tr>
              <a:tr h="944918">
                <a:tc>
                  <a:txBody>
                    <a:bodyPr/>
                    <a:lstStyle/>
                    <a:p>
                      <a:pPr algn="ctr">
                        <a:lnSpc>
                          <a:spcPct val="115000"/>
                        </a:lnSpc>
                        <a:spcAft>
                          <a:spcPts val="0"/>
                        </a:spcAft>
                      </a:pPr>
                      <a:r>
                        <a:rPr lang="ru-RU" sz="2800">
                          <a:effectLst/>
                          <a:latin typeface="Times New Roman" pitchFamily="18" charset="0"/>
                          <a:cs typeface="Times New Roman" pitchFamily="18" charset="0"/>
                        </a:rPr>
                        <a:t>1</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Yillik hosil</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180,000 kg</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2,000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360,000,000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100 m² × 600 kg/kun × 300 kun</a:t>
                      </a:r>
                      <a:endParaRPr lang="ru-RU" sz="2800">
                        <a:effectLst/>
                        <a:latin typeface="Times New Roman" pitchFamily="18" charset="0"/>
                        <a:ea typeface="Calibri"/>
                        <a:cs typeface="Times New Roman" pitchFamily="18" charset="0"/>
                      </a:endParaRPr>
                    </a:p>
                  </a:txBody>
                  <a:tcPr marL="9525" marR="9525" marT="9525" marB="9525" anchor="ctr"/>
                </a:tc>
              </a:tr>
              <a:tr h="944918">
                <a:tc>
                  <a:txBody>
                    <a:bodyPr/>
                    <a:lstStyle/>
                    <a:p>
                      <a:pPr algn="ctr">
                        <a:lnSpc>
                          <a:spcPct val="115000"/>
                        </a:lnSpc>
                        <a:spcAft>
                          <a:spcPts val="0"/>
                        </a:spcAft>
                      </a:pPr>
                      <a:r>
                        <a:rPr lang="ru-RU" sz="2800" dirty="0">
                          <a:effectLst/>
                          <a:latin typeface="Times New Roman" pitchFamily="18" charset="0"/>
                          <a:cs typeface="Times New Roman" pitchFamily="18" charset="0"/>
                        </a:rPr>
                        <a:t>2</a:t>
                      </a:r>
                      <a:endParaRPr lang="ru-RU" sz="2800"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Elektr energiya</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1 yil</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12,000,000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LED chiroq, nasoslar</a:t>
                      </a:r>
                      <a:endParaRPr lang="ru-RU" sz="2800">
                        <a:effectLst/>
                        <a:latin typeface="Times New Roman" pitchFamily="18" charset="0"/>
                        <a:ea typeface="Calibri"/>
                        <a:cs typeface="Times New Roman" pitchFamily="18" charset="0"/>
                      </a:endParaRPr>
                    </a:p>
                  </a:txBody>
                  <a:tcPr marL="9525" marR="9525" marT="9525" marB="9525" anchor="ctr"/>
                </a:tc>
              </a:tr>
              <a:tr h="944918">
                <a:tc>
                  <a:txBody>
                    <a:bodyPr/>
                    <a:lstStyle/>
                    <a:p>
                      <a:pPr algn="ctr">
                        <a:lnSpc>
                          <a:spcPct val="115000"/>
                        </a:lnSpc>
                        <a:spcAft>
                          <a:spcPts val="0"/>
                        </a:spcAft>
                      </a:pPr>
                      <a:r>
                        <a:rPr lang="ru-RU" sz="2800">
                          <a:effectLst/>
                          <a:latin typeface="Times New Roman" pitchFamily="18" charset="0"/>
                          <a:cs typeface="Times New Roman" pitchFamily="18" charset="0"/>
                        </a:rPr>
                        <a:t>3</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Suv va filtrlash</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dirty="0">
                          <a:effectLst/>
                          <a:latin typeface="Times New Roman" pitchFamily="18" charset="0"/>
                          <a:cs typeface="Times New Roman" pitchFamily="18" charset="0"/>
                        </a:rPr>
                        <a:t>1 </a:t>
                      </a:r>
                      <a:r>
                        <a:rPr lang="ru-RU" sz="2800" dirty="0" err="1">
                          <a:effectLst/>
                          <a:latin typeface="Times New Roman" pitchFamily="18" charset="0"/>
                          <a:cs typeface="Times New Roman" pitchFamily="18" charset="0"/>
                        </a:rPr>
                        <a:t>yil</a:t>
                      </a:r>
                      <a:endParaRPr lang="ru-RU" sz="2800"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dirty="0">
                          <a:effectLst/>
                          <a:latin typeface="Times New Roman" pitchFamily="18" charset="0"/>
                          <a:cs typeface="Times New Roman" pitchFamily="18" charset="0"/>
                        </a:rPr>
                        <a:t>—</a:t>
                      </a:r>
                      <a:endParaRPr lang="ru-RU" sz="2800"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2,000,000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Sug‘orish va tozalash</a:t>
                      </a:r>
                      <a:endParaRPr lang="ru-RU" sz="2800">
                        <a:effectLst/>
                        <a:latin typeface="Times New Roman" pitchFamily="18" charset="0"/>
                        <a:ea typeface="Calibri"/>
                        <a:cs typeface="Times New Roman" pitchFamily="18" charset="0"/>
                      </a:endParaRPr>
                    </a:p>
                  </a:txBody>
                  <a:tcPr marL="9525" marR="9525" marT="9525" marB="9525" anchor="ctr"/>
                </a:tc>
              </a:tr>
              <a:tr h="944918">
                <a:tc>
                  <a:txBody>
                    <a:bodyPr/>
                    <a:lstStyle/>
                    <a:p>
                      <a:pPr algn="ctr">
                        <a:lnSpc>
                          <a:spcPct val="115000"/>
                        </a:lnSpc>
                        <a:spcAft>
                          <a:spcPts val="0"/>
                        </a:spcAft>
                      </a:pPr>
                      <a:r>
                        <a:rPr lang="ru-RU" sz="2800" dirty="0">
                          <a:effectLst/>
                          <a:latin typeface="Times New Roman" pitchFamily="18" charset="0"/>
                          <a:cs typeface="Times New Roman" pitchFamily="18" charset="0"/>
                        </a:rPr>
                        <a:t>4</a:t>
                      </a:r>
                      <a:endParaRPr lang="ru-RU" sz="2800"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en-US" sz="2800" dirty="0" err="1">
                          <a:effectLst/>
                          <a:latin typeface="Times New Roman" pitchFamily="18" charset="0"/>
                          <a:cs typeface="Times New Roman" pitchFamily="18" charset="0"/>
                        </a:rPr>
                        <a:t>Urug</a:t>
                      </a:r>
                      <a:r>
                        <a:rPr lang="en-US" sz="2800" dirty="0">
                          <a:effectLst/>
                          <a:latin typeface="Times New Roman" pitchFamily="18" charset="0"/>
                          <a:cs typeface="Times New Roman" pitchFamily="18" charset="0"/>
                        </a:rPr>
                        <a:t>‘ </a:t>
                      </a:r>
                      <a:r>
                        <a:rPr lang="en-US" sz="2800" dirty="0" err="1">
                          <a:effectLst/>
                          <a:latin typeface="Times New Roman" pitchFamily="18" charset="0"/>
                          <a:cs typeface="Times New Roman" pitchFamily="18" charset="0"/>
                        </a:rPr>
                        <a:t>va</a:t>
                      </a:r>
                      <a:r>
                        <a:rPr lang="en-US" sz="2800" dirty="0">
                          <a:effectLst/>
                          <a:latin typeface="Times New Roman" pitchFamily="18" charset="0"/>
                          <a:cs typeface="Times New Roman" pitchFamily="18" charset="0"/>
                        </a:rPr>
                        <a:t> </a:t>
                      </a:r>
                      <a:r>
                        <a:rPr lang="en-US" sz="2800" dirty="0" err="1">
                          <a:effectLst/>
                          <a:latin typeface="Times New Roman" pitchFamily="18" charset="0"/>
                          <a:cs typeface="Times New Roman" pitchFamily="18" charset="0"/>
                        </a:rPr>
                        <a:t>o‘g‘itlar</a:t>
                      </a:r>
                      <a:endParaRPr lang="ru-RU" sz="2800"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1 yil</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4,000,000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en-US" sz="2800">
                          <a:effectLst/>
                          <a:latin typeface="Times New Roman" pitchFamily="18" charset="0"/>
                          <a:cs typeface="Times New Roman" pitchFamily="18" charset="0"/>
                        </a:rPr>
                        <a:t>Har sikl uchun urug‘ va NPK</a:t>
                      </a:r>
                      <a:endParaRPr lang="ru-RU" sz="2800">
                        <a:effectLst/>
                        <a:latin typeface="Times New Roman" pitchFamily="18" charset="0"/>
                        <a:ea typeface="Calibri"/>
                        <a:cs typeface="Times New Roman" pitchFamily="18" charset="0"/>
                      </a:endParaRPr>
                    </a:p>
                  </a:txBody>
                  <a:tcPr marL="9525" marR="9525" marT="9525" marB="9525" anchor="ctr"/>
                </a:tc>
              </a:tr>
              <a:tr h="944918">
                <a:tc>
                  <a:txBody>
                    <a:bodyPr/>
                    <a:lstStyle/>
                    <a:p>
                      <a:pPr algn="ctr">
                        <a:lnSpc>
                          <a:spcPct val="115000"/>
                        </a:lnSpc>
                        <a:spcAft>
                          <a:spcPts val="0"/>
                        </a:spcAft>
                      </a:pPr>
                      <a:r>
                        <a:rPr lang="ru-RU" sz="2800">
                          <a:effectLst/>
                          <a:latin typeface="Times New Roman" pitchFamily="18" charset="0"/>
                          <a:cs typeface="Times New Roman" pitchFamily="18" charset="0"/>
                        </a:rPr>
                        <a:t>5</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Ishchi kuchi</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1 yil</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12,000,000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Hosil yig‘ish, parvarish</a:t>
                      </a:r>
                      <a:endParaRPr lang="ru-RU" sz="2800">
                        <a:effectLst/>
                        <a:latin typeface="Times New Roman" pitchFamily="18" charset="0"/>
                        <a:ea typeface="Calibri"/>
                        <a:cs typeface="Times New Roman" pitchFamily="18" charset="0"/>
                      </a:endParaRPr>
                    </a:p>
                  </a:txBody>
                  <a:tcPr marL="9525" marR="9525" marT="9525" marB="9525" anchor="ctr"/>
                </a:tc>
              </a:tr>
              <a:tr h="944918">
                <a:tc>
                  <a:txBody>
                    <a:bodyPr/>
                    <a:lstStyle/>
                    <a:p>
                      <a:pPr algn="ctr">
                        <a:lnSpc>
                          <a:spcPct val="115000"/>
                        </a:lnSpc>
                        <a:spcAft>
                          <a:spcPts val="0"/>
                        </a:spcAft>
                      </a:pPr>
                      <a:r>
                        <a:rPr lang="ru-RU" sz="2800">
                          <a:effectLst/>
                          <a:latin typeface="Times New Roman" pitchFamily="18" charset="0"/>
                          <a:cs typeface="Times New Roman" pitchFamily="18" charset="0"/>
                        </a:rPr>
                        <a:t>6</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Favqulodda xarajatlar</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1 yil</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2,000,000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Zaxira</a:t>
                      </a:r>
                      <a:endParaRPr lang="ru-RU" sz="2800">
                        <a:effectLst/>
                        <a:latin typeface="Times New Roman" pitchFamily="18" charset="0"/>
                        <a:ea typeface="Calibri"/>
                        <a:cs typeface="Times New Roman" pitchFamily="18" charset="0"/>
                      </a:endParaRPr>
                    </a:p>
                  </a:txBody>
                  <a:tcPr marL="9525" marR="9525" marT="9525" marB="9525" anchor="ctr"/>
                </a:tc>
              </a:tr>
              <a:tr h="502619">
                <a:tc>
                  <a:txBody>
                    <a:bodyPr/>
                    <a:lstStyle/>
                    <a:p>
                      <a:pPr algn="ctr">
                        <a:lnSpc>
                          <a:spcPct val="115000"/>
                        </a:lnSpc>
                        <a:spcAft>
                          <a:spcPts val="0"/>
                        </a:spcAft>
                      </a:pPr>
                      <a:r>
                        <a:rPr lang="ru-RU" sz="2800">
                          <a:effectLst/>
                          <a:latin typeface="Times New Roman" pitchFamily="18" charset="0"/>
                          <a:cs typeface="Times New Roman" pitchFamily="18" charset="0"/>
                        </a:rPr>
                        <a:t>Jami xarajatlar</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pPr>
                      <a:endParaRPr lang="ru-RU" sz="2800">
                        <a:effectLst/>
                        <a:latin typeface="Times New Roman" pitchFamily="18" charset="0"/>
                        <a:cs typeface="Times New Roman" pitchFamily="18" charset="0"/>
                      </a:endParaRPr>
                    </a:p>
                  </a:txBody>
                  <a:tcPr marL="9525" marR="9525" marT="9525" marB="9525" anchor="ctr"/>
                </a:tc>
                <a:tc>
                  <a:txBody>
                    <a:bodyPr/>
                    <a:lstStyle/>
                    <a:p>
                      <a:pPr algn="ctr">
                        <a:lnSpc>
                          <a:spcPct val="115000"/>
                        </a:lnSpc>
                      </a:pPr>
                      <a:endParaRPr lang="ru-RU" sz="2800">
                        <a:effectLst/>
                        <a:latin typeface="Times New Roman" pitchFamily="18" charset="0"/>
                        <a:cs typeface="Times New Roman" pitchFamily="18" charset="0"/>
                      </a:endParaRPr>
                    </a:p>
                  </a:txBody>
                  <a:tcPr marL="9525" marR="9525" marT="9525" marB="9525" anchor="ctr"/>
                </a:tc>
                <a:tc>
                  <a:txBody>
                    <a:bodyPr/>
                    <a:lstStyle/>
                    <a:p>
                      <a:pPr algn="ctr">
                        <a:lnSpc>
                          <a:spcPct val="115000"/>
                        </a:lnSpc>
                      </a:pPr>
                      <a:endParaRPr lang="ru-RU" sz="2800">
                        <a:effectLst/>
                        <a:latin typeface="Times New Roman" pitchFamily="18" charset="0"/>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32,000,000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pPr>
                      <a:endParaRPr lang="ru-RU" sz="2800">
                        <a:effectLst/>
                        <a:latin typeface="Times New Roman" pitchFamily="18" charset="0"/>
                        <a:cs typeface="Times New Roman" pitchFamily="18" charset="0"/>
                      </a:endParaRPr>
                    </a:p>
                  </a:txBody>
                  <a:tcPr marL="9525" marR="9525" marT="9525" marB="9525" anchor="ctr"/>
                </a:tc>
              </a:tr>
              <a:tr h="502619">
                <a:tc>
                  <a:txBody>
                    <a:bodyPr/>
                    <a:lstStyle/>
                    <a:p>
                      <a:pPr algn="ctr">
                        <a:lnSpc>
                          <a:spcPct val="115000"/>
                        </a:lnSpc>
                        <a:spcAft>
                          <a:spcPts val="0"/>
                        </a:spcAft>
                      </a:pPr>
                      <a:r>
                        <a:rPr lang="ru-RU" sz="2800">
                          <a:effectLst/>
                          <a:latin typeface="Times New Roman" pitchFamily="18" charset="0"/>
                          <a:cs typeface="Times New Roman" pitchFamily="18" charset="0"/>
                        </a:rPr>
                        <a:t>Daromad</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pPr>
                      <a:endParaRPr lang="ru-RU" sz="2800">
                        <a:effectLst/>
                        <a:latin typeface="Times New Roman" pitchFamily="18" charset="0"/>
                        <a:cs typeface="Times New Roman" pitchFamily="18" charset="0"/>
                      </a:endParaRPr>
                    </a:p>
                  </a:txBody>
                  <a:tcPr marL="9525" marR="9525" marT="9525" marB="9525" anchor="ctr"/>
                </a:tc>
                <a:tc>
                  <a:txBody>
                    <a:bodyPr/>
                    <a:lstStyle/>
                    <a:p>
                      <a:pPr algn="ctr">
                        <a:lnSpc>
                          <a:spcPct val="115000"/>
                        </a:lnSpc>
                      </a:pPr>
                      <a:endParaRPr lang="ru-RU" sz="2800">
                        <a:effectLst/>
                        <a:latin typeface="Times New Roman" pitchFamily="18" charset="0"/>
                        <a:cs typeface="Times New Roman" pitchFamily="18" charset="0"/>
                      </a:endParaRPr>
                    </a:p>
                  </a:txBody>
                  <a:tcPr marL="9525" marR="9525" marT="9525" marB="9525" anchor="ctr"/>
                </a:tc>
                <a:tc>
                  <a:txBody>
                    <a:bodyPr/>
                    <a:lstStyle/>
                    <a:p>
                      <a:pPr algn="ctr">
                        <a:lnSpc>
                          <a:spcPct val="115000"/>
                        </a:lnSpc>
                      </a:pPr>
                      <a:endParaRPr lang="ru-RU" sz="2800">
                        <a:effectLst/>
                        <a:latin typeface="Times New Roman" pitchFamily="18" charset="0"/>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328,000,000</a:t>
                      </a:r>
                      <a:endParaRPr lang="ru-RU" sz="280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a:effectLst/>
                          <a:latin typeface="Times New Roman" pitchFamily="18" charset="0"/>
                          <a:cs typeface="Times New Roman" pitchFamily="18" charset="0"/>
                        </a:rPr>
                        <a:t>Tushum </a:t>
                      </a:r>
                      <a:endParaRPr lang="ru-RU" sz="2800">
                        <a:effectLst/>
                        <a:latin typeface="Times New Roman" pitchFamily="18" charset="0"/>
                        <a:ea typeface="Calibri"/>
                        <a:cs typeface="Times New Roman" pitchFamily="18" charset="0"/>
                      </a:endParaRPr>
                    </a:p>
                  </a:txBody>
                  <a:tcPr marL="9525" marR="9525" marT="9525" marB="9525" anchor="ctr"/>
                </a:tc>
              </a:tr>
              <a:tr h="938380">
                <a:tc>
                  <a:txBody>
                    <a:bodyPr/>
                    <a:lstStyle/>
                    <a:p>
                      <a:pPr algn="ctr">
                        <a:lnSpc>
                          <a:spcPct val="115000"/>
                        </a:lnSpc>
                        <a:spcAft>
                          <a:spcPts val="0"/>
                        </a:spcAft>
                      </a:pPr>
                      <a:r>
                        <a:rPr lang="en-US" sz="2800" b="1" dirty="0" err="1">
                          <a:effectLst/>
                          <a:latin typeface="Times New Roman" pitchFamily="18" charset="0"/>
                          <a:cs typeface="Times New Roman" pitchFamily="18" charset="0"/>
                        </a:rPr>
                        <a:t>Sof</a:t>
                      </a:r>
                      <a:r>
                        <a:rPr lang="en-US" sz="2800" b="1" dirty="0">
                          <a:effectLst/>
                          <a:latin typeface="Times New Roman" pitchFamily="18" charset="0"/>
                          <a:cs typeface="Times New Roman" pitchFamily="18" charset="0"/>
                        </a:rPr>
                        <a:t> </a:t>
                      </a:r>
                      <a:r>
                        <a:rPr lang="en-US" sz="2800" b="1" dirty="0" err="1">
                          <a:effectLst/>
                          <a:latin typeface="Times New Roman" pitchFamily="18" charset="0"/>
                          <a:cs typeface="Times New Roman" pitchFamily="18" charset="0"/>
                        </a:rPr>
                        <a:t>foyda</a:t>
                      </a:r>
                      <a:endParaRPr lang="ru-RU" sz="2800" b="1" dirty="0">
                        <a:effectLst/>
                        <a:latin typeface="Times New Roman" pitchFamily="18" charset="0"/>
                        <a:ea typeface="Calibri"/>
                        <a:cs typeface="Times New Roman" pitchFamily="18" charset="0"/>
                      </a:endParaRPr>
                    </a:p>
                  </a:txBody>
                  <a:tcPr marL="9525" marR="9525" marT="9525" marB="9525" anchor="ctr"/>
                </a:tc>
                <a:tc gridSpan="3">
                  <a:txBody>
                    <a:bodyPr/>
                    <a:lstStyle/>
                    <a:p>
                      <a:pPr algn="ctr">
                        <a:lnSpc>
                          <a:spcPct val="115000"/>
                        </a:lnSpc>
                        <a:spcAft>
                          <a:spcPts val="0"/>
                        </a:spcAft>
                      </a:pPr>
                      <a:r>
                        <a:rPr lang="ru-RU" sz="2800" b="1" dirty="0">
                          <a:effectLst/>
                          <a:latin typeface="Times New Roman" pitchFamily="18" charset="0"/>
                          <a:cs typeface="Times New Roman" pitchFamily="18" charset="0"/>
                        </a:rPr>
                        <a:t>328,000,000</a:t>
                      </a:r>
                      <a:r>
                        <a:rPr lang="en-US" sz="2800" b="1" dirty="0">
                          <a:effectLst/>
                          <a:latin typeface="Times New Roman" pitchFamily="18" charset="0"/>
                          <a:cs typeface="Times New Roman" pitchFamily="18" charset="0"/>
                        </a:rPr>
                        <a:t>-78,600,000</a:t>
                      </a:r>
                      <a:endParaRPr lang="ru-RU" sz="2800" b="1" dirty="0">
                        <a:effectLst/>
                        <a:latin typeface="Times New Roman" pitchFamily="18" charset="0"/>
                        <a:ea typeface="Calibri"/>
                        <a:cs typeface="Times New Roman" pitchFamily="18" charset="0"/>
                      </a:endParaRPr>
                    </a:p>
                  </a:txBody>
                  <a:tcPr marL="9525" marR="9525" marT="9525" marB="9525" anchor="ctr"/>
                </a:tc>
                <a:tc hMerge="1">
                  <a:txBody>
                    <a:bodyPr/>
                    <a:lstStyle/>
                    <a:p>
                      <a:endParaRPr lang="ru-RU"/>
                    </a:p>
                  </a:txBody>
                  <a:tcPr/>
                </a:tc>
                <a:tc hMerge="1">
                  <a:txBody>
                    <a:bodyPr/>
                    <a:lstStyle/>
                    <a:p>
                      <a:endParaRPr lang="ru-RU"/>
                    </a:p>
                  </a:txBody>
                  <a:tcPr/>
                </a:tc>
                <a:tc>
                  <a:txBody>
                    <a:bodyPr/>
                    <a:lstStyle/>
                    <a:p>
                      <a:pPr algn="ctr">
                        <a:lnSpc>
                          <a:spcPct val="115000"/>
                        </a:lnSpc>
                        <a:spcAft>
                          <a:spcPts val="0"/>
                        </a:spcAft>
                      </a:pPr>
                      <a:r>
                        <a:rPr lang="en-US" sz="2800" b="1" dirty="0">
                          <a:effectLst/>
                          <a:latin typeface="Times New Roman" pitchFamily="18" charset="0"/>
                          <a:cs typeface="Times New Roman" pitchFamily="18" charset="0"/>
                        </a:rPr>
                        <a:t>309,400,000</a:t>
                      </a:r>
                      <a:endParaRPr lang="ru-RU" sz="2800" b="1" dirty="0">
                        <a:effectLst/>
                        <a:latin typeface="Times New Roman" pitchFamily="18" charset="0"/>
                        <a:ea typeface="Calibri"/>
                        <a:cs typeface="Times New Roman" pitchFamily="18" charset="0"/>
                      </a:endParaRPr>
                    </a:p>
                  </a:txBody>
                  <a:tcPr marL="9525" marR="9525" marT="9525" marB="9525" anchor="ctr"/>
                </a:tc>
                <a:tc>
                  <a:txBody>
                    <a:bodyPr/>
                    <a:lstStyle/>
                    <a:p>
                      <a:pPr algn="ctr">
                        <a:lnSpc>
                          <a:spcPct val="115000"/>
                        </a:lnSpc>
                        <a:spcAft>
                          <a:spcPts val="0"/>
                        </a:spcAft>
                      </a:pPr>
                      <a:r>
                        <a:rPr lang="ru-RU" sz="2800" b="1" dirty="0" err="1">
                          <a:effectLst/>
                          <a:latin typeface="Times New Roman" pitchFamily="18" charset="0"/>
                          <a:cs typeface="Times New Roman" pitchFamily="18" charset="0"/>
                        </a:rPr>
                        <a:t>Tushum</a:t>
                      </a:r>
                      <a:r>
                        <a:rPr lang="ru-RU" sz="2800" b="1" dirty="0">
                          <a:effectLst/>
                          <a:latin typeface="Times New Roman" pitchFamily="18" charset="0"/>
                          <a:cs typeface="Times New Roman" pitchFamily="18" charset="0"/>
                        </a:rPr>
                        <a:t> – </a:t>
                      </a:r>
                      <a:r>
                        <a:rPr lang="ru-RU" sz="2800" b="1" dirty="0" err="1">
                          <a:effectLst/>
                          <a:latin typeface="Times New Roman" pitchFamily="18" charset="0"/>
                          <a:cs typeface="Times New Roman" pitchFamily="18" charset="0"/>
                        </a:rPr>
                        <a:t>xarajat</a:t>
                      </a:r>
                      <a:endParaRPr lang="ru-RU" sz="2800" b="1" dirty="0">
                        <a:effectLst/>
                        <a:latin typeface="Times New Roman" pitchFamily="18" charset="0"/>
                        <a:ea typeface="Calibri"/>
                        <a:cs typeface="Times New Roman" pitchFamily="18" charset="0"/>
                      </a:endParaRPr>
                    </a:p>
                  </a:txBody>
                  <a:tcPr marL="9525" marR="9525" marT="9525" marB="9525" anchor="ctr"/>
                </a:tc>
              </a:tr>
            </a:tbl>
          </a:graphicData>
        </a:graphic>
      </p:graphicFrame>
    </p:spTree>
    <p:extLst>
      <p:ext uri="{BB962C8B-B14F-4D97-AF65-F5344CB8AC3E}">
        <p14:creationId xmlns:p14="http://schemas.microsoft.com/office/powerpoint/2010/main" val="12046253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1DDCE"/>
        </a:solidFill>
        <a:effectLst/>
      </p:bgPr>
    </p:bg>
    <p:spTree>
      <p:nvGrpSpPr>
        <p:cNvPr id="1" name=""/>
        <p:cNvGrpSpPr/>
        <p:nvPr/>
      </p:nvGrpSpPr>
      <p:grpSpPr>
        <a:xfrm>
          <a:off x="0" y="0"/>
          <a:ext cx="0" cy="0"/>
          <a:chOff x="0" y="0"/>
          <a:chExt cx="0" cy="0"/>
        </a:xfrm>
      </p:grpSpPr>
      <p:grpSp>
        <p:nvGrpSpPr>
          <p:cNvPr id="2" name="Group 2"/>
          <p:cNvGrpSpPr/>
          <p:nvPr/>
        </p:nvGrpSpPr>
        <p:grpSpPr>
          <a:xfrm rot="-347100">
            <a:off x="8420148" y="3177388"/>
            <a:ext cx="10354246" cy="8033214"/>
            <a:chOff x="0" y="0"/>
            <a:chExt cx="13805662" cy="10710951"/>
          </a:xfrm>
        </p:grpSpPr>
        <p:sp>
          <p:nvSpPr>
            <p:cNvPr id="3" name="Freeform 3"/>
            <p:cNvSpPr/>
            <p:nvPr/>
          </p:nvSpPr>
          <p:spPr>
            <a:xfrm>
              <a:off x="0" y="0"/>
              <a:ext cx="13805663" cy="10710926"/>
            </a:xfrm>
            <a:custGeom>
              <a:avLst/>
              <a:gdLst/>
              <a:ahLst/>
              <a:cxnLst/>
              <a:rect l="l" t="t" r="r" b="b"/>
              <a:pathLst>
                <a:path w="13805663" h="10710926">
                  <a:moveTo>
                    <a:pt x="0" y="0"/>
                  </a:moveTo>
                  <a:lnTo>
                    <a:pt x="13805663" y="0"/>
                  </a:lnTo>
                  <a:lnTo>
                    <a:pt x="13805663" y="10710926"/>
                  </a:lnTo>
                  <a:lnTo>
                    <a:pt x="0" y="10710926"/>
                  </a:lnTo>
                  <a:lnTo>
                    <a:pt x="0" y="0"/>
                  </a:lnTo>
                  <a:close/>
                </a:path>
              </a:pathLst>
            </a:custGeom>
            <a:blipFill>
              <a:blip r:embed="rId2"/>
              <a:stretch>
                <a:fillRect l="-10618" r="-5609" b="-18"/>
              </a:stretch>
            </a:blipFill>
          </p:spPr>
        </p:sp>
      </p:grpSp>
      <p:grpSp>
        <p:nvGrpSpPr>
          <p:cNvPr id="4" name="Group 4"/>
          <p:cNvGrpSpPr/>
          <p:nvPr/>
        </p:nvGrpSpPr>
        <p:grpSpPr>
          <a:xfrm rot="1608960">
            <a:off x="-1703356" y="-2354770"/>
            <a:ext cx="6668386" cy="7173820"/>
            <a:chOff x="0" y="0"/>
            <a:chExt cx="8891181" cy="9565094"/>
          </a:xfrm>
        </p:grpSpPr>
        <p:sp>
          <p:nvSpPr>
            <p:cNvPr id="5" name="Freeform 5"/>
            <p:cNvSpPr/>
            <p:nvPr/>
          </p:nvSpPr>
          <p:spPr>
            <a:xfrm>
              <a:off x="0" y="0"/>
              <a:ext cx="8891143" cy="9565132"/>
            </a:xfrm>
            <a:custGeom>
              <a:avLst/>
              <a:gdLst/>
              <a:ahLst/>
              <a:cxnLst/>
              <a:rect l="l" t="t" r="r" b="b"/>
              <a:pathLst>
                <a:path w="8891143" h="9565132">
                  <a:moveTo>
                    <a:pt x="0" y="0"/>
                  </a:moveTo>
                  <a:lnTo>
                    <a:pt x="8891143" y="0"/>
                  </a:lnTo>
                  <a:lnTo>
                    <a:pt x="8891143" y="9565132"/>
                  </a:lnTo>
                  <a:lnTo>
                    <a:pt x="0" y="9565132"/>
                  </a:lnTo>
                  <a:lnTo>
                    <a:pt x="0" y="0"/>
                  </a:lnTo>
                  <a:close/>
                </a:path>
              </a:pathLst>
            </a:custGeom>
            <a:blipFill>
              <a:blip r:embed="rId3"/>
              <a:stretch>
                <a:fillRect l="-20648" r="-40718" b="-21"/>
              </a:stretch>
            </a:blipFill>
          </p:spPr>
        </p:sp>
      </p:grpSp>
      <p:sp>
        <p:nvSpPr>
          <p:cNvPr id="6" name="Freeform 6"/>
          <p:cNvSpPr/>
          <p:nvPr/>
        </p:nvSpPr>
        <p:spPr>
          <a:xfrm>
            <a:off x="939194" y="1799015"/>
            <a:ext cx="8435959" cy="7033231"/>
          </a:xfrm>
          <a:custGeom>
            <a:avLst/>
            <a:gdLst/>
            <a:ahLst/>
            <a:cxnLst/>
            <a:rect l="l" t="t" r="r" b="b"/>
            <a:pathLst>
              <a:path w="8435959" h="7033231">
                <a:moveTo>
                  <a:pt x="0" y="0"/>
                </a:moveTo>
                <a:lnTo>
                  <a:pt x="8435959" y="0"/>
                </a:lnTo>
                <a:lnTo>
                  <a:pt x="8435959" y="7033232"/>
                </a:lnTo>
                <a:lnTo>
                  <a:pt x="0" y="703323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1104624" y="1359284"/>
            <a:ext cx="8443912" cy="7207167"/>
          </a:xfrm>
          <a:custGeom>
            <a:avLst/>
            <a:gdLst/>
            <a:ahLst/>
            <a:cxnLst/>
            <a:rect l="l" t="t" r="r" b="b"/>
            <a:pathLst>
              <a:path w="8443912" h="7207167">
                <a:moveTo>
                  <a:pt x="0" y="0"/>
                </a:moveTo>
                <a:lnTo>
                  <a:pt x="8443912" y="0"/>
                </a:lnTo>
                <a:lnTo>
                  <a:pt x="8443912" y="7207168"/>
                </a:lnTo>
                <a:lnTo>
                  <a:pt x="0" y="720716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grpSp>
        <p:nvGrpSpPr>
          <p:cNvPr id="8" name="Group 8"/>
          <p:cNvGrpSpPr/>
          <p:nvPr/>
        </p:nvGrpSpPr>
        <p:grpSpPr>
          <a:xfrm rot="-3112680">
            <a:off x="11387185" y="300180"/>
            <a:ext cx="1433303" cy="2671972"/>
            <a:chOff x="0" y="0"/>
            <a:chExt cx="1911071" cy="3562629"/>
          </a:xfrm>
        </p:grpSpPr>
        <p:sp>
          <p:nvSpPr>
            <p:cNvPr id="9" name="Freeform 9"/>
            <p:cNvSpPr/>
            <p:nvPr/>
          </p:nvSpPr>
          <p:spPr>
            <a:xfrm>
              <a:off x="0" y="0"/>
              <a:ext cx="1911096" cy="3562604"/>
            </a:xfrm>
            <a:custGeom>
              <a:avLst/>
              <a:gdLst/>
              <a:ahLst/>
              <a:cxnLst/>
              <a:rect l="l" t="t" r="r" b="b"/>
              <a:pathLst>
                <a:path w="1911096" h="3562604">
                  <a:moveTo>
                    <a:pt x="0" y="0"/>
                  </a:moveTo>
                  <a:lnTo>
                    <a:pt x="1911096" y="0"/>
                  </a:lnTo>
                  <a:lnTo>
                    <a:pt x="1911096" y="3562604"/>
                  </a:lnTo>
                  <a:lnTo>
                    <a:pt x="0" y="3562604"/>
                  </a:lnTo>
                  <a:lnTo>
                    <a:pt x="0" y="0"/>
                  </a:lnTo>
                  <a:close/>
                </a:path>
              </a:pathLst>
            </a:custGeom>
            <a:blipFill>
              <a:blip r:embed="rId8"/>
              <a:stretch>
                <a:fillRect l="-57377" r="-57376"/>
              </a:stretch>
            </a:blipFill>
          </p:spPr>
        </p:sp>
      </p:grpSp>
      <p:grpSp>
        <p:nvGrpSpPr>
          <p:cNvPr id="10" name="Group 10"/>
          <p:cNvGrpSpPr/>
          <p:nvPr/>
        </p:nvGrpSpPr>
        <p:grpSpPr>
          <a:xfrm rot="674940">
            <a:off x="14263468" y="-1088365"/>
            <a:ext cx="1433303" cy="2671972"/>
            <a:chOff x="0" y="0"/>
            <a:chExt cx="1911071" cy="3562629"/>
          </a:xfrm>
        </p:grpSpPr>
        <p:sp>
          <p:nvSpPr>
            <p:cNvPr id="11" name="Freeform 11"/>
            <p:cNvSpPr/>
            <p:nvPr/>
          </p:nvSpPr>
          <p:spPr>
            <a:xfrm>
              <a:off x="0" y="0"/>
              <a:ext cx="1911096" cy="3562604"/>
            </a:xfrm>
            <a:custGeom>
              <a:avLst/>
              <a:gdLst/>
              <a:ahLst/>
              <a:cxnLst/>
              <a:rect l="l" t="t" r="r" b="b"/>
              <a:pathLst>
                <a:path w="1911096" h="3562604">
                  <a:moveTo>
                    <a:pt x="0" y="0"/>
                  </a:moveTo>
                  <a:lnTo>
                    <a:pt x="1911096" y="0"/>
                  </a:lnTo>
                  <a:lnTo>
                    <a:pt x="1911096" y="3562604"/>
                  </a:lnTo>
                  <a:lnTo>
                    <a:pt x="0" y="3562604"/>
                  </a:lnTo>
                  <a:lnTo>
                    <a:pt x="0" y="0"/>
                  </a:lnTo>
                  <a:close/>
                </a:path>
              </a:pathLst>
            </a:custGeom>
            <a:blipFill>
              <a:blip r:embed="rId8"/>
              <a:stretch>
                <a:fillRect l="-57377" r="-57376"/>
              </a:stretch>
            </a:blipFill>
          </p:spPr>
        </p:sp>
      </p:grpSp>
      <p:grpSp>
        <p:nvGrpSpPr>
          <p:cNvPr id="12" name="Group 12"/>
          <p:cNvGrpSpPr/>
          <p:nvPr/>
        </p:nvGrpSpPr>
        <p:grpSpPr>
          <a:xfrm>
            <a:off x="0" y="8832247"/>
            <a:ext cx="2079346" cy="2493254"/>
            <a:chOff x="0" y="0"/>
            <a:chExt cx="2772461" cy="3324339"/>
          </a:xfrm>
        </p:grpSpPr>
        <p:sp>
          <p:nvSpPr>
            <p:cNvPr id="13" name="Freeform 13"/>
            <p:cNvSpPr/>
            <p:nvPr/>
          </p:nvSpPr>
          <p:spPr>
            <a:xfrm>
              <a:off x="0" y="0"/>
              <a:ext cx="2772410" cy="3324352"/>
            </a:xfrm>
            <a:custGeom>
              <a:avLst/>
              <a:gdLst/>
              <a:ahLst/>
              <a:cxnLst/>
              <a:rect l="l" t="t" r="r" b="b"/>
              <a:pathLst>
                <a:path w="2772410" h="3324352">
                  <a:moveTo>
                    <a:pt x="0" y="0"/>
                  </a:moveTo>
                  <a:lnTo>
                    <a:pt x="2772410" y="0"/>
                  </a:lnTo>
                  <a:lnTo>
                    <a:pt x="2772410" y="3324352"/>
                  </a:lnTo>
                  <a:lnTo>
                    <a:pt x="0" y="3324352"/>
                  </a:lnTo>
                  <a:lnTo>
                    <a:pt x="0" y="0"/>
                  </a:lnTo>
                  <a:close/>
                </a:path>
              </a:pathLst>
            </a:custGeom>
            <a:blipFill>
              <a:blip r:embed="rId8"/>
              <a:stretch>
                <a:fillRect l="-19065" r="-19068"/>
              </a:stretch>
            </a:blipFill>
          </p:spPr>
        </p:sp>
      </p:grpSp>
      <p:grpSp>
        <p:nvGrpSpPr>
          <p:cNvPr id="14" name="Group 14"/>
          <p:cNvGrpSpPr/>
          <p:nvPr/>
        </p:nvGrpSpPr>
        <p:grpSpPr>
          <a:xfrm rot="-148260">
            <a:off x="3081423" y="1431941"/>
            <a:ext cx="4261599" cy="497538"/>
            <a:chOff x="0" y="0"/>
            <a:chExt cx="5682132" cy="663384"/>
          </a:xfrm>
        </p:grpSpPr>
        <p:sp>
          <p:nvSpPr>
            <p:cNvPr id="15" name="Freeform 15"/>
            <p:cNvSpPr/>
            <p:nvPr/>
          </p:nvSpPr>
          <p:spPr>
            <a:xfrm>
              <a:off x="0" y="0"/>
              <a:ext cx="5682107" cy="663321"/>
            </a:xfrm>
            <a:custGeom>
              <a:avLst/>
              <a:gdLst/>
              <a:ahLst/>
              <a:cxnLst/>
              <a:rect l="l" t="t" r="r" b="b"/>
              <a:pathLst>
                <a:path w="5682107" h="663321">
                  <a:moveTo>
                    <a:pt x="0" y="0"/>
                  </a:moveTo>
                  <a:lnTo>
                    <a:pt x="5682107" y="0"/>
                  </a:lnTo>
                  <a:lnTo>
                    <a:pt x="5682107" y="663321"/>
                  </a:lnTo>
                  <a:lnTo>
                    <a:pt x="0" y="663321"/>
                  </a:lnTo>
                  <a:lnTo>
                    <a:pt x="0" y="0"/>
                  </a:lnTo>
                  <a:close/>
                </a:path>
              </a:pathLst>
            </a:custGeom>
            <a:blipFill>
              <a:blip r:embed="rId9">
                <a:alphaModFix amt="73000"/>
              </a:blip>
              <a:stretch>
                <a:fillRect t="-52219" b="-52226"/>
              </a:stretch>
            </a:blipFill>
          </p:spPr>
        </p:sp>
      </p:grpSp>
      <p:grpSp>
        <p:nvGrpSpPr>
          <p:cNvPr id="16" name="Group 16"/>
          <p:cNvGrpSpPr/>
          <p:nvPr/>
        </p:nvGrpSpPr>
        <p:grpSpPr>
          <a:xfrm rot="-148260">
            <a:off x="3092634" y="1911525"/>
            <a:ext cx="4261599" cy="497538"/>
            <a:chOff x="0" y="0"/>
            <a:chExt cx="5682132" cy="663384"/>
          </a:xfrm>
        </p:grpSpPr>
        <p:sp>
          <p:nvSpPr>
            <p:cNvPr id="17" name="Freeform 17"/>
            <p:cNvSpPr/>
            <p:nvPr/>
          </p:nvSpPr>
          <p:spPr>
            <a:xfrm>
              <a:off x="0" y="0"/>
              <a:ext cx="5682107" cy="663321"/>
            </a:xfrm>
            <a:custGeom>
              <a:avLst/>
              <a:gdLst/>
              <a:ahLst/>
              <a:cxnLst/>
              <a:rect l="l" t="t" r="r" b="b"/>
              <a:pathLst>
                <a:path w="5682107" h="663321">
                  <a:moveTo>
                    <a:pt x="0" y="0"/>
                  </a:moveTo>
                  <a:lnTo>
                    <a:pt x="5682107" y="0"/>
                  </a:lnTo>
                  <a:lnTo>
                    <a:pt x="5682107" y="663321"/>
                  </a:lnTo>
                  <a:lnTo>
                    <a:pt x="0" y="663321"/>
                  </a:lnTo>
                  <a:lnTo>
                    <a:pt x="0" y="0"/>
                  </a:lnTo>
                  <a:close/>
                </a:path>
              </a:pathLst>
            </a:custGeom>
            <a:blipFill>
              <a:blip r:embed="rId10">
                <a:alphaModFix amt="47000"/>
              </a:blip>
              <a:stretch>
                <a:fillRect t="-52219" b="-52226"/>
              </a:stretch>
            </a:blipFill>
          </p:spPr>
        </p:sp>
      </p:grpSp>
      <p:grpSp>
        <p:nvGrpSpPr>
          <p:cNvPr id="18" name="Group 18"/>
          <p:cNvGrpSpPr/>
          <p:nvPr/>
        </p:nvGrpSpPr>
        <p:grpSpPr>
          <a:xfrm rot="-320580">
            <a:off x="13364632" y="2473128"/>
            <a:ext cx="1289390" cy="647529"/>
            <a:chOff x="0" y="0"/>
            <a:chExt cx="1719186" cy="863371"/>
          </a:xfrm>
        </p:grpSpPr>
        <p:sp>
          <p:nvSpPr>
            <p:cNvPr id="19" name="Freeform 19"/>
            <p:cNvSpPr/>
            <p:nvPr/>
          </p:nvSpPr>
          <p:spPr>
            <a:xfrm>
              <a:off x="0" y="0"/>
              <a:ext cx="1719199" cy="863346"/>
            </a:xfrm>
            <a:custGeom>
              <a:avLst/>
              <a:gdLst/>
              <a:ahLst/>
              <a:cxnLst/>
              <a:rect l="l" t="t" r="r" b="b"/>
              <a:pathLst>
                <a:path w="1719199" h="863346">
                  <a:moveTo>
                    <a:pt x="0" y="0"/>
                  </a:moveTo>
                  <a:lnTo>
                    <a:pt x="1719199" y="0"/>
                  </a:lnTo>
                  <a:lnTo>
                    <a:pt x="1719199" y="863346"/>
                  </a:lnTo>
                  <a:lnTo>
                    <a:pt x="0" y="863346"/>
                  </a:lnTo>
                  <a:lnTo>
                    <a:pt x="0" y="0"/>
                  </a:lnTo>
                  <a:close/>
                </a:path>
              </a:pathLst>
            </a:custGeom>
            <a:blipFill>
              <a:blip r:embed="rId11"/>
              <a:stretch>
                <a:fillRect t="-49979" b="-49983"/>
              </a:stretch>
            </a:blipFill>
          </p:spPr>
        </p:sp>
      </p:grpSp>
      <p:grpSp>
        <p:nvGrpSpPr>
          <p:cNvPr id="20" name="Group 20"/>
          <p:cNvGrpSpPr/>
          <p:nvPr/>
        </p:nvGrpSpPr>
        <p:grpSpPr>
          <a:xfrm rot="-320580">
            <a:off x="13425278" y="3100578"/>
            <a:ext cx="1289390" cy="647529"/>
            <a:chOff x="0" y="0"/>
            <a:chExt cx="1719186" cy="863371"/>
          </a:xfrm>
        </p:grpSpPr>
        <p:sp>
          <p:nvSpPr>
            <p:cNvPr id="21" name="Freeform 21"/>
            <p:cNvSpPr/>
            <p:nvPr/>
          </p:nvSpPr>
          <p:spPr>
            <a:xfrm>
              <a:off x="0" y="0"/>
              <a:ext cx="1719199" cy="863346"/>
            </a:xfrm>
            <a:custGeom>
              <a:avLst/>
              <a:gdLst/>
              <a:ahLst/>
              <a:cxnLst/>
              <a:rect l="l" t="t" r="r" b="b"/>
              <a:pathLst>
                <a:path w="1719199" h="863346">
                  <a:moveTo>
                    <a:pt x="0" y="0"/>
                  </a:moveTo>
                  <a:lnTo>
                    <a:pt x="1719199" y="0"/>
                  </a:lnTo>
                  <a:lnTo>
                    <a:pt x="1719199" y="863346"/>
                  </a:lnTo>
                  <a:lnTo>
                    <a:pt x="0" y="863346"/>
                  </a:lnTo>
                  <a:lnTo>
                    <a:pt x="0" y="0"/>
                  </a:lnTo>
                  <a:close/>
                </a:path>
              </a:pathLst>
            </a:custGeom>
            <a:blipFill>
              <a:blip r:embed="rId11">
                <a:alphaModFix amt="48000"/>
              </a:blip>
              <a:stretch>
                <a:fillRect t="-49979" b="-49983"/>
              </a:stretch>
            </a:blipFill>
          </p:spPr>
        </p:sp>
      </p:grpSp>
      <p:sp>
        <p:nvSpPr>
          <p:cNvPr id="22" name="TextBox 22"/>
          <p:cNvSpPr txBox="1"/>
          <p:nvPr/>
        </p:nvSpPr>
        <p:spPr>
          <a:xfrm>
            <a:off x="15961243" y="264766"/>
            <a:ext cx="3100207" cy="275692"/>
          </a:xfrm>
          <a:prstGeom prst="rect">
            <a:avLst/>
          </a:prstGeom>
        </p:spPr>
        <p:txBody>
          <a:bodyPr lIns="0" tIns="0" rIns="0" bIns="0" rtlCol="0" anchor="t">
            <a:spAutoFit/>
          </a:bodyPr>
          <a:lstStyle/>
          <a:p>
            <a:pPr algn="l">
              <a:lnSpc>
                <a:spcPts val="1920"/>
              </a:lnSpc>
            </a:pPr>
            <a:r>
              <a:rPr lang="en-US" sz="1600">
                <a:solidFill>
                  <a:srgbClr val="D99694"/>
                </a:solidFill>
                <a:latin typeface="Calibri (MS)"/>
                <a:ea typeface="Calibri (MS)"/>
                <a:cs typeface="Calibri (MS)"/>
                <a:sym typeface="Calibri (MS)"/>
              </a:rPr>
              <a:t>Designed by </a:t>
            </a:r>
            <a:r>
              <a:rPr lang="en-US" sz="1600" b="1" u="sng">
                <a:solidFill>
                  <a:srgbClr val="D99694"/>
                </a:solidFill>
                <a:latin typeface="Calibri (MS) Bold"/>
                <a:ea typeface="Calibri (MS) Bold"/>
                <a:cs typeface="Calibri (MS) Bold"/>
                <a:sym typeface="Calibri (MS) Bold"/>
                <a:hlinkClick r:id="rId12" tooltip="https://www.slidescarnival.com/"/>
              </a:rPr>
              <a:t>Slides</a:t>
            </a:r>
            <a:r>
              <a:rPr lang="en-US" sz="1600" b="1">
                <a:solidFill>
                  <a:srgbClr val="D99694"/>
                </a:solidFill>
                <a:latin typeface="Calibri (MS) Bold"/>
                <a:ea typeface="Calibri (MS) Bold"/>
                <a:cs typeface="Calibri (MS) Bold"/>
                <a:sym typeface="Calibri (MS) Bold"/>
              </a:rPr>
              <a:t> </a:t>
            </a:r>
            <a:r>
              <a:rPr lang="en-US" sz="1600" b="1" u="sng">
                <a:solidFill>
                  <a:srgbClr val="D99694"/>
                </a:solidFill>
                <a:latin typeface="Calibri (MS) Bold"/>
                <a:ea typeface="Calibri (MS) Bold"/>
                <a:cs typeface="Calibri (MS) Bold"/>
                <a:sym typeface="Calibri (MS) Bold"/>
                <a:hlinkClick r:id="rId12" tooltip="https://www.slidescarnival.com/"/>
              </a:rPr>
              <a:t>Carnival</a:t>
            </a:r>
          </a:p>
        </p:txBody>
      </p:sp>
      <p:grpSp>
        <p:nvGrpSpPr>
          <p:cNvPr id="23" name="Group 23"/>
          <p:cNvGrpSpPr/>
          <p:nvPr/>
        </p:nvGrpSpPr>
        <p:grpSpPr>
          <a:xfrm rot="-180720">
            <a:off x="2065753" y="3058630"/>
            <a:ext cx="6467713" cy="4717809"/>
            <a:chOff x="0" y="0"/>
            <a:chExt cx="8623618" cy="6290412"/>
          </a:xfrm>
        </p:grpSpPr>
        <p:sp>
          <p:nvSpPr>
            <p:cNvPr id="24" name="Freeform 24"/>
            <p:cNvSpPr/>
            <p:nvPr/>
          </p:nvSpPr>
          <p:spPr>
            <a:xfrm>
              <a:off x="0" y="0"/>
              <a:ext cx="8623615" cy="6290405"/>
            </a:xfrm>
            <a:custGeom>
              <a:avLst/>
              <a:gdLst/>
              <a:ahLst/>
              <a:cxnLst/>
              <a:rect l="l" t="t" r="r" b="b"/>
              <a:pathLst>
                <a:path w="8623615" h="6290405">
                  <a:moveTo>
                    <a:pt x="0" y="0"/>
                  </a:moveTo>
                  <a:lnTo>
                    <a:pt x="8623615" y="0"/>
                  </a:lnTo>
                  <a:lnTo>
                    <a:pt x="8623615" y="6290405"/>
                  </a:lnTo>
                  <a:lnTo>
                    <a:pt x="0" y="6290405"/>
                  </a:lnTo>
                  <a:close/>
                </a:path>
              </a:pathLst>
            </a:custGeom>
            <a:blipFill>
              <a:blip r:embed="rId13">
                <a:alphaModFix amt="0"/>
              </a:blip>
              <a:stretch>
                <a:fillRect l="-43589" r="-43589"/>
              </a:stretch>
            </a:blipFill>
          </p:spPr>
        </p:sp>
        <p:sp>
          <p:nvSpPr>
            <p:cNvPr id="25" name="TextBox 25"/>
            <p:cNvSpPr txBox="1"/>
            <p:nvPr/>
          </p:nvSpPr>
          <p:spPr>
            <a:xfrm>
              <a:off x="0" y="0"/>
              <a:ext cx="8623618" cy="6290412"/>
            </a:xfrm>
            <a:prstGeom prst="rect">
              <a:avLst/>
            </a:prstGeom>
          </p:spPr>
          <p:txBody>
            <a:bodyPr lIns="0" tIns="0" rIns="0" bIns="0" rtlCol="0" anchor="ctr"/>
            <a:lstStyle/>
            <a:p>
              <a:pPr algn="ctr">
                <a:lnSpc>
                  <a:spcPts val="10560"/>
                </a:lnSpc>
              </a:pPr>
              <a:r>
                <a:rPr lang="en-US" sz="8800">
                  <a:solidFill>
                    <a:srgbClr val="000000"/>
                  </a:solidFill>
                  <a:latin typeface="Zilla Slab"/>
                  <a:ea typeface="Zilla Slab"/>
                  <a:cs typeface="Zilla Slab"/>
                  <a:sym typeface="Zilla Slab"/>
                </a:rPr>
                <a:t>E'tiboringiz uchun rahmat!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838</Words>
  <Application>Microsoft Office PowerPoint</Application>
  <PresentationFormat>Произвольный</PresentationFormat>
  <Paragraphs>196</Paragraphs>
  <Slides>12</Slides>
  <Notes>0</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1</vt:i4>
      </vt:variant>
      <vt:variant>
        <vt:lpstr>Заголовки слайдов</vt:lpstr>
      </vt:variant>
      <vt:variant>
        <vt:i4>12</vt:i4>
      </vt:variant>
    </vt:vector>
  </HeadingPairs>
  <TitlesOfParts>
    <vt:vector size="26" baseType="lpstr">
      <vt:lpstr>Arial</vt:lpstr>
      <vt:lpstr>Ubuntu</vt:lpstr>
      <vt:lpstr>Open Sans 2 Bold</vt:lpstr>
      <vt:lpstr>Zilla Slab</vt:lpstr>
      <vt:lpstr>Zilla Slab Bold</vt:lpstr>
      <vt:lpstr>Calibri (MS)</vt:lpstr>
      <vt:lpstr>Calibri (MS) Bold</vt:lpstr>
      <vt:lpstr>Times New Roman</vt:lpstr>
      <vt:lpstr>Calibri</vt:lpstr>
      <vt:lpstr>Ubuntu Bold</vt:lpstr>
      <vt:lpstr>Open Sans 1</vt:lpstr>
      <vt:lpstr>Ubuntu Bold Italics</vt:lpstr>
      <vt:lpstr>Open Sans 2</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original (Berdiyev Farrux)</dc:title>
  <cp:lastModifiedBy>Пользователь Windows</cp:lastModifiedBy>
  <cp:revision>5</cp:revision>
  <dcterms:created xsi:type="dcterms:W3CDTF">2006-08-16T00:00:00Z</dcterms:created>
  <dcterms:modified xsi:type="dcterms:W3CDTF">2026-03-29T19:43:25Z</dcterms:modified>
  <dc:identifier>DAHFWBtWtJ8</dc:identifier>
</cp:coreProperties>
</file>