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charts/chart3.xml" ContentType="application/vnd.openxmlformats-officedocument.drawingml.chart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charts/chart4.xml" ContentType="application/vnd.openxmlformats-officedocument.drawingml.chart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charts/chart5.xml" ContentType="application/vnd.openxmlformats-officedocument.drawingml.chart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irish" id="{fec76a03-49da-73e0-9706-33ab36206cad}">
          <p14:sldIdLst>
            <p14:sldId id="256"/>
          </p14:sldIdLst>
        </p14:section>
        <p14:section name="Muammo va yechim" id="{fa742e0b-a52e-960f-b1dd-96a019da45a1}">
          <p14:sldIdLst>
            <p14:sldId id="257"/>
            <p14:sldId id="258"/>
            <p14:sldId id="259"/>
            <p14:sldId id="260"/>
            <p14:sldId id="261"/>
          </p14:sldIdLst>
        </p14:section>
        <p14:section name="Mahsulot" id="{4ced6508-e9df-f152-b605-0b26ab8ea256}">
          <p14:sldIdLst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Bozor va biznes" id="{58a3042c-3187-1cb0-8863-1bbbb2d261f9}">
          <p14:sldIdLst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Natija va reja" id="{de933b92-653e-e808-cabb-1a1d97f2c149}">
          <p14:sldIdLst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Yakun" id="{7ff2ecea-a695-5b9d-3c34-80f235235298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02A44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02A44"/>
                </a:solidFill>
                <a:latin typeface="+mn-lt"/>
              </a:rPr>
              <a:t>PISA 2022, ball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O'zbekiston</c:v>
                </c:pt>
              </c:strCache>
            </c:strRef>
          </c:tx>
          <c:spPr>
            <a:solidFill>
              <a:srgbClr val="FF7A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Matematika</c:v>
                  </c:pt>
                  <c:pt idx="1">
                    <c:v>O'qish savodxonligi</c:v>
                  </c:pt>
                  <c:pt idx="2">
                    <c:v>Tabiiy fanlar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364</c:v>
                </c:pt>
                <c:pt idx="1">
                  <c:v>336</c:v>
                </c:pt>
                <c:pt idx="2">
                  <c:v>355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OECD o'rtachasi</c:v>
                </c:pt>
              </c:strCache>
            </c:strRef>
          </c:tx>
          <c:spPr>
            <a:solidFill>
              <a:srgbClr val="9FB3C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Matematika</c:v>
                  </c:pt>
                  <c:pt idx="1">
                    <c:v>O'qish savodxonligi</c:v>
                  </c:pt>
                  <c:pt idx="2">
                    <c:v>Tabiiy fanlar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472</c:v>
                </c:pt>
                <c:pt idx="1">
                  <c:v>476</c:v>
                </c:pt>
                <c:pt idx="2">
                  <c:v>485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02A4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1"/>
        <c:axPos val="l"/>
        <c:majorGridlines>
          <c:spPr>
            <a:ln w="6350" cap="flat">
              <a:solidFill>
                <a:srgbClr val="E1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02A44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900" b="0" i="0" u="none" strike="noStrike">
                <a:solidFill>
                  <a:srgbClr val="102A44"/>
                </a:solidFill>
                <a:latin typeface="+mn-lt"/>
              </a:defRPr>
            </a:pPr>
            <a:r>
              <a:rPr sz="900" b="0" i="0" u="none" strike="noStrike">
                <a:solidFill>
                  <a:srgbClr val="102A44"/>
                </a:solidFill>
                <a:latin typeface="+mn-lt"/>
              </a:rPr>
              <a:t>Oylik tushum, mln so'm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Tushum</c:v>
                </c:pt>
              </c:strCache>
            </c:strRef>
          </c:tx>
          <c:spPr>
            <a:solidFill>
              <a:srgbClr val="1B4B7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May</c:v>
                  </c:pt>
                  <c:pt idx="1">
                    <c:v>Iyn</c:v>
                  </c:pt>
                  <c:pt idx="2">
                    <c:v>Iyl</c:v>
                  </c:pt>
                  <c:pt idx="3">
                    <c:v>Avg</c:v>
                  </c:pt>
                  <c:pt idx="4">
                    <c:v>Sen</c:v>
                  </c:pt>
                  <c:pt idx="5">
                    <c:v>Okt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4.6</c:v>
                </c:pt>
                <c:pt idx="2">
                  <c:v>5</c:v>
                </c:pt>
                <c:pt idx="3">
                  <c:v>5.8</c:v>
                </c:pt>
                <c:pt idx="4">
                  <c:v>6.4</c:v>
                </c:pt>
                <c:pt idx="5">
                  <c:v>7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800" u="none">
                  <a:solidFill>
                    <a:srgbClr val="102A4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1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02A44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02A44"/>
                </a:solidFill>
                <a:latin typeface="+mn-lt"/>
              </a:rPr>
              <a:t>Faol o'quvchilar, ming kishi (yil oxiri)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Markazlar orqali</c:v>
                </c:pt>
              </c:strCache>
            </c:strRef>
          </c:tx>
          <c:spPr>
            <a:solidFill>
              <a:srgbClr val="1B4B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2027</c:v>
                  </c:pt>
                  <c:pt idx="1">
                    <c:v>2028</c:v>
                  </c:pt>
                  <c:pt idx="2">
                    <c:v>2029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</c:v>
                </c:pt>
                <c:pt idx="1">
                  <c:v>60</c:v>
                </c:pt>
                <c:pt idx="2">
                  <c:v>150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Mustaqil foydalanuvchilar</c:v>
                </c:pt>
              </c:strCache>
            </c:strRef>
          </c:tx>
          <c:spPr>
            <a:solidFill>
              <a:srgbClr val="F2B3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2027</c:v>
                  </c:pt>
                  <c:pt idx="1">
                    <c:v>2028</c:v>
                  </c:pt>
                  <c:pt idx="2">
                    <c:v>2029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80</c:v>
                </c:pt>
                <c:pt idx="2">
                  <c:v>250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02A44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1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02A44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02A44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02A44"/>
                </a:solidFill>
                <a:latin typeface="+mn-lt"/>
              </a:rPr>
              <a:t>mlrd so'm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Daromad</c:v>
                </c:pt>
              </c:strCache>
            </c:strRef>
          </c:tx>
          <c:spPr>
            <a:solidFill>
              <a:srgbClr val="1B4B7A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2027</c:v>
                  </c:pt>
                  <c:pt idx="1">
                    <c:v>2028</c:v>
                  </c:pt>
                  <c:pt idx="2">
                    <c:v>2029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2.6</c:v>
                </c:pt>
                <c:pt idx="1">
                  <c:v>12.6</c:v>
                </c:pt>
                <c:pt idx="2">
                  <c:v>37.2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Xarajat</c:v>
                </c:pt>
              </c:strCache>
            </c:strRef>
          </c:tx>
          <c:spPr>
            <a:solidFill>
              <a:srgbClr val="9FB3C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02A4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2027</c:v>
                  </c:pt>
                  <c:pt idx="1">
                    <c:v>2028</c:v>
                  </c:pt>
                  <c:pt idx="2">
                    <c:v>2029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2.8</c:v>
                </c:pt>
                <c:pt idx="1">
                  <c:v>9</c:v>
                </c:pt>
                <c:pt idx="2">
                  <c:v>21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100" u="none">
                  <a:solidFill>
                    <a:srgbClr val="102A4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1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D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02A44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02A44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02A44"/>
                </a:solidFill>
                <a:latin typeface="+mn-lt"/>
              </a:rPr>
              <a:t>200 mln so'm qayerga sarflanadi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Sarf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4B7A"/>
              </a:solidFill>
              <a:effectLst/>
            </c:spPr>
          </c:dPt>
          <c:dPt>
            <c:idx val="1"/>
            <c:bubble3D val="0"/>
            <c:spPr>
              <a:solidFill>
                <a:srgbClr val="F2B33D"/>
              </a:solidFill>
              <a:effectLst/>
            </c:spPr>
          </c:dPt>
          <c:dPt>
            <c:idx val="2"/>
            <c:bubble3D val="0"/>
            <c:spPr>
              <a:solidFill>
                <a:srgbClr val="FFC94D"/>
              </a:solidFill>
              <a:effectLst/>
            </c:spPr>
          </c:dPt>
          <c:dPt>
            <c:idx val="3"/>
            <c:bubble3D val="0"/>
            <c:spPr>
              <a:solidFill>
                <a:srgbClr val="9FB3C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02A44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02A44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02A44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02A44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Mahsulot va AI</c:v>
                </c:pt>
                <c:pt idx="1">
                  <c:v>Marketing va savdo</c:v>
                </c:pt>
                <c:pt idx="2">
                  <c:v>Jamoa</c:v>
                </c:pt>
                <c:pt idx="3">
                  <c:v>Zaxira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02A44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Salomlashish. Bir jumlada: biz o'quvchilar va o'quv markazlari uchun AI asosidagi ta'lim platformasimiz.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Uchta og'riq nuqtasi: narx, shaxsiy yondashuv yo'qligi, markazlarda boshqaruv tartibsizligi.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O'zbekiston PISA'da ilk bor 2022 yilda qatnashdi va barcha yo'nalishlarda o'rtachadan 100+ ball past natija ko'rsatdi. Prezident bu natijalarni islohot zarurati deb baholagan; 2030 yilga top-30 maqsad qilingan.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To'rt yo'nalish bitta akkauntda. Hozircha ishlamayotgan funksiyalarni 'Tez orada' deb belgilang.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Kabutar o'quvchilarga xalqaro baholashlarda tekshiriladigan ko'nikmalarni — matematik savodxonlik, matnni tushunib o'qish, tabiiy-ilmiy fikrlashni — arzon va tizimli o'rgatadi. Bu davlatning 2030 maqsadiga 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Miya o'quvchining javoblaridan uning bilim darajasini aniqlaydi va unga mos tushuntirish va mashqlarni beradi.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Asosiy g'oya: ChatGPT — umumiy suhbatdosh. Kabutar — o'quvchini taniydigan, ota-ona va o'qituvchini bog'laydigan ta'lim muhiti.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ekranlar ilova g'oyasini ko'rsatuvchi maket. Haqiqiy skrinshotlar bilan almashtiring.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Markaz rahbari hamma narsani bitta ekranda ko'radi, AI esa muammolarni o'zi topib beradi.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Toshkentdagi o'quvchi ham, chekka qishloqdagi o'quvchi ham bir xil sifatli darsga ega bo'ladi.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Markaz rahbari barcha jarayonni bitta paneldan ko'radi — bu bizning asosiy daromad manbamiz.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Hammasi bitta tizimda: o'quvchi o'qiydi, AI yordam beradi, o'qituvchi va ota-ona natijani ko'radi, markaz boshqaradi.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jarayon o'quvchini har kuni platformaga qaytaradi — bu yuqori faollik degani.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Umumiy bozor rasmiy statistika, o'rta qatlam taxminiy hisob. 400 ming — bozorning atigi 6% 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Daromad 5 ta manbadan: kirish obunasi, bog'cha darslari, AI darslar, o'qituvchi taqdimotlari va zavuch jadvallari. Yangi xizmatlar keyin qo'shiladi.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Markaz hech qachon yopilmaydi. O'quvchi to'lasa — markaz ichiga kiradi, to'lamasa — faqat saytning bepul qismi qoladi. Bu to'lashga tabiiy rag'bat.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Markaz: 150×0.8×10 000×12 = 14,4 mln. Maktab: o'quvchilar 28,8 mln + o'qituvchi PPT 15,4 mln + jadval 0,4 mln ≈ 44,5 mln so'm/yil. Ulush va o'rtacha chek — taxmin.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XX o'rniga haqiqiy raqamlarni yozing. Investor uchun eng muhim slayd — kichik bo'lsa ham real raqam ko'rsating.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Markazlar: 2027 — 100, 2028 — 400, 2029 — 1000 ta, har birida o'rtacha 150 o'quvchi.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To'lovchi o'quvchilar (yil o'rtacha): 15 ming / 70 ming / 200 ming. PPT qiladigan o'qituvchilar: 1 / 5 / 15 ming. Maktablar: 200 / 1000 / 3000. AI dars obunachilari: 5 / 30 / 100 ming. Bog'cha bolalari: 3 / 20 / 60 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Ikki bosqich: avval 100 mln bilan pilot, natija ko'rilgach yana 100 mln yuqoriroq baho bilan. Investor uchun xavf kam, biz uchun ulush arzonga ketmaydi.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0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65176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pic>
        <p:nvPicPr>
          <p:cNvPr id="3" name="Image 0" descr="logo/kabutar_belg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27448"/>
            <a:ext cx="228600" cy="2286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49808" y="475488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3C8"/>
                </a:solidFill>
              </a:rPr>
              <a:t>Kabutar ta'lim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Kabutar ta'lim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651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2"/>
                </a:solidFill>
              </a:rPr>
              <a:t>Suhbatlar, yaqinlar va shaxsiy ta'lim — bir akkauntda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502920"/>
            <a:ext cx="1463040" cy="1463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42062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9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Asoschi: Aziz  •  Investorlar uchun taqdimot  • 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Muammo: ta'lim sifati hammaga teng emas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560320" cy="3200400"/>
          </a:xfrm>
          <a:prstGeom prst="roundRect">
            <a:avLst>
              <a:gd name="adj" fmla="val 4286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50876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22860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Sifatli dars qimmat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971800"/>
            <a:ext cx="2057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Yaxshi o'qituvchi va repetitor ko'pchilik oilalar uchun qimmat, viloyatlarda esa topish qiyin.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4408" y="1234440"/>
            <a:ext cx="2560320" cy="3200400"/>
          </a:xfrm>
          <a:prstGeom prst="roundRect">
            <a:avLst>
              <a:gd name="adj" fmla="val 4286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728" y="1508760"/>
            <a:ext cx="548640" cy="5486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538728" y="22860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Bitta o'qituvchi — 20 o'quvchi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3538728" y="2971800"/>
            <a:ext cx="2057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har bir o'quvchining zaif tomonini alohida kuzata olmaydi.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6071616" y="1234440"/>
            <a:ext cx="2560320" cy="3200400"/>
          </a:xfrm>
          <a:prstGeom prst="roundRect">
            <a:avLst>
              <a:gd name="adj" fmla="val 4286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936" y="1508760"/>
            <a:ext cx="548640" cy="5486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345936" y="22860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Hammasi tarqoq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6345936" y="2971800"/>
            <a:ext cx="2057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Telegram'da, dars boshqa ilovada, jadval va to'lov Excel yoki daftarda.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O'zbekiston xalqaro baholashlarda ortda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51560"/>
          <a:ext cx="51206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5852160" y="1143000"/>
            <a:ext cx="2834640" cy="960120"/>
          </a:xfrm>
          <a:prstGeom prst="roundRect">
            <a:avLst>
              <a:gd name="adj" fmla="val 11429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035040" y="123444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TIMSS 2023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035040" y="14630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7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davlatdan 50-o'rin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035040" y="178308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4-sinf matematika — 443 ball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852160" y="2240280"/>
            <a:ext cx="2834640" cy="960120"/>
          </a:xfrm>
          <a:prstGeom prst="roundRect">
            <a:avLst>
              <a:gd name="adj" fmla="val 11429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035040" y="23317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TIMSS 2023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035040" y="25603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7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 davlatdan 54-o'rin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288036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4-sinf tabiiy fanlar — 412 ball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852160" y="3337560"/>
            <a:ext cx="2834640" cy="960120"/>
          </a:xfrm>
          <a:prstGeom prst="roundRect">
            <a:avLst>
              <a:gd name="adj" fmla="val 11429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035040" y="342900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Davlat maqsadi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6035040" y="36576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2B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 — PISA top-30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39776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Bunga yordam beradigan vosita kerak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45262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OECD PISA 2022 (kun.uz), IEA TIMSS 2023 (gazeta.uz)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Yechim: hammasi bitta akkauntda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3291840" cy="3200400"/>
          </a:xfrm>
          <a:prstGeom prst="roundRect">
            <a:avLst>
              <a:gd name="adj" fmla="val 3429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5544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Kabutar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4884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akkaunt: o'quvchi gaplashadi va AI bilan o'qiydi, yaqinlari natijani ko'radi, markaz esa hammasini boshqaradi.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114800" y="1280160"/>
            <a:ext cx="566928" cy="566928"/>
          </a:xfrm>
          <a:prstGeom prst="ellipse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42816" y="1408176"/>
            <a:ext cx="310896" cy="31089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846320" y="1298448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Suhbatlar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846320" y="159105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Do'stlar, guruh va o'qituvchi bilan chat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114800" y="2066544"/>
            <a:ext cx="566928" cy="566928"/>
          </a:xfrm>
          <a:prstGeom prst="ellipse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816" y="2194560"/>
            <a:ext cx="310896" cy="31089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846320" y="208483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Yaqinlar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846320" y="2377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 farzandining o'qishini kuzatadi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114800" y="2852928"/>
            <a:ext cx="566928" cy="566928"/>
          </a:xfrm>
          <a:prstGeom prst="ellipse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816" y="298094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46320" y="2871216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ta'lim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4846320" y="316382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Miya, darslar va dars jadvali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4114800" y="3639312"/>
            <a:ext cx="566928" cy="566928"/>
          </a:xfrm>
          <a:prstGeom prst="ellipse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816" y="3767328"/>
            <a:ext cx="310896" cy="31089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4846320" y="365760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Markazlar paneli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4846320" y="395020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Guruh, davomat, to'lov, hisobot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Barcha imkoniyatlar bir qarashda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20240" cy="3337560"/>
          </a:xfrm>
          <a:prstGeom prst="roundRect">
            <a:avLst>
              <a:gd name="adj" fmla="val 571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50876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0574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Suhbatlar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5146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chat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Sinf va guruh chatlari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bilan aloqa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 va ovozli xabar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2560320" y="1188720"/>
            <a:ext cx="1920240" cy="3337560"/>
          </a:xfrm>
          <a:prstGeom prst="roundRect">
            <a:avLst>
              <a:gd name="adj" fmla="val 571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274320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50876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43200" y="20574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Yaqinlar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2697480" y="25146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 akkaunti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 xabarlari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Baholar va hisobot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To'lov eslatmalari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4663440" y="1188720"/>
            <a:ext cx="1920240" cy="3337560"/>
          </a:xfrm>
          <a:prstGeom prst="roundRect">
            <a:avLst>
              <a:gd name="adj" fmla="val 5714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4632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150876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46320" y="20574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Shaxsiy ta'lim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4800600" y="25146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Miya — 24/7 yordamchi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1–11 sinf AI darslar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Bog'cha: til va atrof-olam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Dars jadvali va testlar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766560" y="1188720"/>
            <a:ext cx="1920240" cy="3337560"/>
          </a:xfrm>
          <a:prstGeom prst="roundRect">
            <a:avLst>
              <a:gd name="adj" fmla="val 571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94944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50876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49440" y="20574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Markazlar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6903720" y="2514600"/>
            <a:ext cx="1691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Guruh va o'quvchilar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 va to'lovlar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maoshi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Analitika va hisobot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Xalqaro darajadagi bilim — puxta va arzon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20240" cy="2377440"/>
          </a:xfrm>
          <a:prstGeom prst="roundRect">
            <a:avLst>
              <a:gd name="adj" fmla="val 571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50876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3716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3CF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0574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Diagnostika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/ TIMSS / PIRLS uslubidagi test — AI zaif joyni topadi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395728" y="2240280"/>
            <a:ext cx="146304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560320" y="1188720"/>
            <a:ext cx="1920240" cy="2377440"/>
          </a:xfrm>
          <a:prstGeom prst="roundRect">
            <a:avLst>
              <a:gd name="adj" fmla="val 5714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74320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50876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977640" y="13716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0"/>
          <p:cNvSpPr txBox="1"/>
          <p:nvPr/>
        </p:nvSpPr>
        <p:spPr>
          <a:xfrm>
            <a:off x="2743200" y="20574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reja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274320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o'quvchiga kunlik 15 daqiqalik mashq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4498848" y="2240280"/>
            <a:ext cx="146304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63440" y="1188720"/>
            <a:ext cx="1920240" cy="2377440"/>
          </a:xfrm>
          <a:prstGeom prst="roundRect">
            <a:avLst>
              <a:gd name="adj" fmla="val 571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84632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1508760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080760" y="13716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3CF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1" name="Text 16"/>
          <p:cNvSpPr txBox="1"/>
          <p:nvPr/>
        </p:nvSpPr>
        <p:spPr>
          <a:xfrm>
            <a:off x="4846320" y="20574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Hayotiy masalalar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84632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Yodlash emas — matnni tushunish va fikrlash</a:t>
            </a:r>
            <a:endParaRPr lang="en-US" sz="1300" dirty="0"/>
          </a:p>
        </p:txBody>
      </p:sp>
      <p:sp>
        <p:nvSpPr>
          <p:cNvPr id="23" name="Shape 18"/>
          <p:cNvSpPr/>
          <p:nvPr/>
        </p:nvSpPr>
        <p:spPr>
          <a:xfrm>
            <a:off x="6601968" y="2240280"/>
            <a:ext cx="146304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6766560" y="1188720"/>
            <a:ext cx="1920240" cy="2377440"/>
          </a:xfrm>
          <a:prstGeom prst="roundRect">
            <a:avLst>
              <a:gd name="adj" fmla="val 571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949440" y="137160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508760"/>
            <a:ext cx="274320" cy="27432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183880" y="1371600"/>
            <a:ext cx="365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C3CF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28" name="Text 22"/>
          <p:cNvSpPr txBox="1"/>
          <p:nvPr/>
        </p:nvSpPr>
        <p:spPr>
          <a:xfrm>
            <a:off x="6949440" y="2057400"/>
            <a:ext cx="1600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 nazorati</a:t>
            </a:r>
            <a:endParaRPr lang="en-US" sz="1600" dirty="0"/>
          </a:p>
        </p:txBody>
      </p:sp>
      <p:sp>
        <p:nvSpPr>
          <p:cNvPr id="29" name="Text 23"/>
          <p:cNvSpPr txBox="1"/>
          <p:nvPr/>
        </p:nvSpPr>
        <p:spPr>
          <a:xfrm>
            <a:off x="694944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Ota-ona, o'qituvchi va zavuch o'sishni ko'radi</a:t>
            </a:r>
            <a:endParaRPr lang="en-US" sz="1300" dirty="0"/>
          </a:p>
        </p:txBody>
      </p:sp>
      <p:sp>
        <p:nvSpPr>
          <p:cNvPr id="30" name="Shape 24"/>
          <p:cNvSpPr/>
          <p:nvPr/>
        </p:nvSpPr>
        <p:spPr>
          <a:xfrm>
            <a:off x="457200" y="3749040"/>
            <a:ext cx="8229600" cy="822960"/>
          </a:xfrm>
          <a:prstGeom prst="roundRect">
            <a:avLst>
              <a:gd name="adj" fmla="val 13333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31" name="Text 25"/>
          <p:cNvSpPr txBox="1"/>
          <p:nvPr/>
        </p:nvSpPr>
        <p:spPr>
          <a:xfrm>
            <a:off x="731520" y="38404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2 000 so'm</a:t>
            </a:r>
            <a:endParaRPr lang="en-US" sz="2800" dirty="0"/>
          </a:p>
        </p:txBody>
      </p:sp>
      <p:sp>
        <p:nvSpPr>
          <p:cNvPr id="32" name="Text 26"/>
          <p:cNvSpPr txBox="1"/>
          <p:nvPr/>
        </p:nvSpPr>
        <p:spPr>
          <a:xfrm>
            <a:off x="2926080" y="3858768"/>
            <a:ext cx="5577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fan uchun oyiga — repetitordan o'nlab barobar arzon. Maktablar uchun bepul hisobot: qaysi sinf qayerda ortda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Miya — shaxsiy AI o'qituvchi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234440" y="1188720"/>
            <a:ext cx="1005840" cy="1005840"/>
          </a:xfrm>
          <a:prstGeom prst="ellipse">
            <a:avLst/>
          </a:prstGeom>
          <a:solidFill>
            <a:srgbClr val="4A5D73"/>
          </a:solidFill>
          <a:ln w="12700">
            <a:solidFill>
              <a:srgbClr val="4A5D73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328" y="1435608"/>
            <a:ext cx="512064" cy="5120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22860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O'quvchi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651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Savol beradi, test yechadi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2606040" y="1536192"/>
            <a:ext cx="640080" cy="32004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023360" y="1188720"/>
            <a:ext cx="1005840" cy="100584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1435608"/>
            <a:ext cx="512064" cy="51206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429000" y="22860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Miya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3429000" y="2651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Darajani aniqlaydi, tushuntiradi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394960" y="1536192"/>
            <a:ext cx="640080" cy="32004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812280" y="1188720"/>
            <a:ext cx="1005840" cy="1005840"/>
          </a:xfrm>
          <a:prstGeom prst="ellipse">
            <a:avLst/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68" y="1435608"/>
            <a:ext cx="512064" cy="51206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217920" y="22860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Shaxsiy yo'l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6217920" y="2651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Keyingi dars va mashqlar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457200" y="3291840"/>
            <a:ext cx="8229600" cy="1234440"/>
          </a:xfrm>
          <a:prstGeom prst="roundRect">
            <a:avLst>
              <a:gd name="adj" fmla="val 8889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8" name="Text 13"/>
          <p:cNvSpPr txBox="1"/>
          <p:nvPr/>
        </p:nvSpPr>
        <p:spPr>
          <a:xfrm>
            <a:off x="73152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</a:t>
            </a:r>
            <a:endParaRPr lang="en-US" sz="2400" dirty="0"/>
          </a:p>
        </p:txBody>
      </p:sp>
      <p:sp>
        <p:nvSpPr>
          <p:cNvPr id="19" name="Text 14"/>
          <p:cNvSpPr txBox="1"/>
          <p:nvPr/>
        </p:nvSpPr>
        <p:spPr>
          <a:xfrm>
            <a:off x="731520" y="395020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savollarga javob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342900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Moslashuvchan</a:t>
            </a:r>
            <a:endParaRPr lang="en-US" sz="2400" dirty="0"/>
          </a:p>
        </p:txBody>
      </p:sp>
      <p:sp>
        <p:nvSpPr>
          <p:cNvPr id="21" name="Text 16"/>
          <p:cNvSpPr txBox="1"/>
          <p:nvPr/>
        </p:nvSpPr>
        <p:spPr>
          <a:xfrm>
            <a:off x="3429000" y="395020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daraja bo'yicha mashq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6126480" y="347472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Hisobot</a:t>
            </a:r>
            <a:endParaRPr lang="en-US" sz="2400" dirty="0"/>
          </a:p>
        </p:txBody>
      </p:sp>
      <p:sp>
        <p:nvSpPr>
          <p:cNvPr id="23" name="Text 18"/>
          <p:cNvSpPr txBox="1"/>
          <p:nvPr/>
        </p:nvSpPr>
        <p:spPr>
          <a:xfrm>
            <a:off x="6126480" y="395020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va ota-onaga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va Claude'dan farqimiz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834640"/>
                <a:gridCol w="3200400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ChatGPT / Claude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3E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Kabutar AI Miya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B7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Kimga mo'ljallangan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5D7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Hamma uchun umumiy yordamchi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4B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O'quvchi uchun maxsus o'qituvchi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Javob berish usuli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5D7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Tayyor javobni beradi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4B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Qadamma-qadam o'ylashga o'rgatadi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O'quvchini biladimi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5D7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 safar noldan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4B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Baholari, xatolari va jadvalini eslaydi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Ota-ona va o'qituvchi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5D7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Ko'rmaydi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4B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Natijani real vaqtda ko'radi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Odamlar bilan aloqa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5D7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Yo'q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4B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Sinf chatlari, guruhlar, yaqinlar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Narx va to'lov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4A5D7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~$20/oy, xorijiy karta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4B7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1 000 so'm/fan dan, Click / Payme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Ilova ichidan: o'quvchi va ota-ona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2057400" cy="3703320"/>
          </a:xfrm>
          <a:prstGeom prst="roundRect">
            <a:avLst>
              <a:gd name="adj" fmla="val 12444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127000" dist="50800" dir="5400000">
              <a:srgbClr val="102A44">
                <a:alpha val="2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161288"/>
            <a:ext cx="1874520" cy="3483864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325880"/>
            <a:ext cx="1874520" cy="384048"/>
          </a:xfrm>
          <a:prstGeom prst="rect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161288"/>
            <a:ext cx="1874520" cy="365760"/>
          </a:xfrm>
          <a:prstGeom prst="roundRect">
            <a:avLst>
              <a:gd name="adj" fmla="val 50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3533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Miya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051560" y="1783080"/>
            <a:ext cx="1371600" cy="384048"/>
          </a:xfrm>
          <a:prstGeom prst="roundRect">
            <a:avLst>
              <a:gd name="adj" fmla="val 19048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115568" y="1819656"/>
            <a:ext cx="12435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 + 6 = 14 ni qanday yechaman?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731520" y="2267712"/>
            <a:ext cx="1600200" cy="658368"/>
          </a:xfrm>
          <a:prstGeom prst="roundRect">
            <a:avLst>
              <a:gd name="adj" fmla="val 11111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95528" y="2304288"/>
            <a:ext cx="14721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Keling, birga yechamiz. Avval 6 ni o'ng tomonga o'tkazsak, nima hosil bo'ladi?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463040" y="3017520"/>
            <a:ext cx="960120" cy="292608"/>
          </a:xfrm>
          <a:prstGeom prst="roundRect">
            <a:avLst>
              <a:gd name="adj" fmla="val 25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527048" y="3054096"/>
            <a:ext cx="8321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 = 8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731520" y="3401568"/>
            <a:ext cx="1600200" cy="45720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95528" y="3438144"/>
            <a:ext cx="1472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Zo'r! Endi ikkala tomonni 2 ga bo'ling 👍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31520" y="3950208"/>
            <a:ext cx="1600200" cy="384048"/>
          </a:xfrm>
          <a:prstGeom prst="roundRect">
            <a:avLst>
              <a:gd name="adj" fmla="val 19048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95528" y="3986784"/>
            <a:ext cx="1472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mavzuda 3 ta xatoing bor edi — mashq qilamizmi?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520440" y="1051560"/>
            <a:ext cx="2057400" cy="3703320"/>
          </a:xfrm>
          <a:prstGeom prst="roundRect">
            <a:avLst>
              <a:gd name="adj" fmla="val 12444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127000" dist="50800" dir="5400000">
              <a:srgbClr val="102A44">
                <a:alpha val="2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611880" y="1161288"/>
            <a:ext cx="1874520" cy="3483864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11880" y="1325880"/>
            <a:ext cx="1874520" cy="384048"/>
          </a:xfrm>
          <a:prstGeom prst="rect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11880" y="1161288"/>
            <a:ext cx="1874520" cy="365760"/>
          </a:xfrm>
          <a:prstGeom prst="roundRect">
            <a:avLst>
              <a:gd name="adj" fmla="val 50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749040" y="13533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Suhbatlar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703320" y="1783080"/>
            <a:ext cx="347472" cy="347472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133088" y="178308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9-B sinf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4133088" y="195681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Ertangi test 3-mavzudan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3703320" y="2286000"/>
            <a:ext cx="347472" cy="347472"/>
          </a:xfrm>
          <a:prstGeom prst="ellipse">
            <a:avLst/>
          </a:prstGeom>
          <a:solidFill>
            <a:srgbClr val="FFC94D"/>
          </a:solidFill>
          <a:ln w="12700">
            <a:solidFill>
              <a:srgbClr val="FFC94D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133088" y="228600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Dilnoza opa (Ingliz)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4133088" y="245973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 vazifani tekshirdim ✔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3703320" y="2788920"/>
            <a:ext cx="347472" cy="347472"/>
          </a:xfrm>
          <a:prstGeom prst="ellipse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133088" y="278892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Oilam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4133088" y="296265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Onam: Bugun darsing qanday o'tdi?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3703320" y="3291840"/>
            <a:ext cx="347472" cy="347472"/>
          </a:xfrm>
          <a:prstGeom prst="ellipse">
            <a:avLst/>
          </a:prstGeom>
          <a:solidFill>
            <a:srgbClr val="3DA9FC"/>
          </a:solidFill>
          <a:ln w="12700">
            <a:solidFill>
              <a:srgbClr val="3DA9FC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133088" y="329184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Matematika guruhi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4133088" y="346557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Ali: javobni topdim!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3703320" y="3794760"/>
            <a:ext cx="347472" cy="347472"/>
          </a:xfrm>
          <a:prstGeom prst="ellipse">
            <a:avLst/>
          </a:prstGeom>
          <a:solidFill>
            <a:srgbClr val="4A5D73"/>
          </a:solidFill>
          <a:ln w="12700">
            <a:solidFill>
              <a:srgbClr val="4A5D7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133088" y="3794760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Miya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4133088" y="396849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mashq tayyor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6492240" y="1051560"/>
            <a:ext cx="2057400" cy="3703320"/>
          </a:xfrm>
          <a:prstGeom prst="roundRect">
            <a:avLst>
              <a:gd name="adj" fmla="val 12444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127000" dist="50800" dir="5400000">
              <a:srgbClr val="102A44">
                <a:alpha val="25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583680" y="1161288"/>
            <a:ext cx="1874520" cy="3483864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583680" y="1325880"/>
            <a:ext cx="1874520" cy="384048"/>
          </a:xfrm>
          <a:prstGeom prst="rect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583680" y="1161288"/>
            <a:ext cx="1874520" cy="365760"/>
          </a:xfrm>
          <a:prstGeom prst="roundRect">
            <a:avLst>
              <a:gd name="adj" fmla="val 50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6720840" y="13533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 paneli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675120" y="178308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Aziz, 9-B sinf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6675120" y="2103120"/>
            <a:ext cx="1691640" cy="402336"/>
          </a:xfrm>
          <a:prstGeom prst="roundRect">
            <a:avLst>
              <a:gd name="adj" fmla="val 1363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748272" y="2194560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</a:t>
            </a:r>
            <a:endParaRPr lang="en-US" sz="800" dirty="0"/>
          </a:p>
        </p:txBody>
      </p:sp>
      <p:sp>
        <p:nvSpPr>
          <p:cNvPr id="46" name="Text 44"/>
          <p:cNvSpPr txBox="1"/>
          <p:nvPr/>
        </p:nvSpPr>
        <p:spPr>
          <a:xfrm>
            <a:off x="7498080" y="2176272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9D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6675120" y="2578608"/>
            <a:ext cx="1691640" cy="402336"/>
          </a:xfrm>
          <a:prstGeom prst="roundRect">
            <a:avLst>
              <a:gd name="adj" fmla="val 1363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6748272" y="2670048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O'rtacha baho</a:t>
            </a:r>
            <a:endParaRPr lang="en-US" sz="800" dirty="0"/>
          </a:p>
        </p:txBody>
      </p:sp>
      <p:sp>
        <p:nvSpPr>
          <p:cNvPr id="49" name="Text 47"/>
          <p:cNvSpPr txBox="1"/>
          <p:nvPr/>
        </p:nvSpPr>
        <p:spPr>
          <a:xfrm>
            <a:off x="7498080" y="2651760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4,6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675120" y="3054096"/>
            <a:ext cx="1691640" cy="402336"/>
          </a:xfrm>
          <a:prstGeom prst="roundRect">
            <a:avLst>
              <a:gd name="adj" fmla="val 1363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6748272" y="3145536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bilan mashq</a:t>
            </a:r>
            <a:endParaRPr lang="en-US" sz="800" dirty="0"/>
          </a:p>
        </p:txBody>
      </p:sp>
      <p:sp>
        <p:nvSpPr>
          <p:cNvPr id="52" name="Text 50"/>
          <p:cNvSpPr txBox="1"/>
          <p:nvPr/>
        </p:nvSpPr>
        <p:spPr>
          <a:xfrm>
            <a:off x="7498080" y="3127248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98E0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soat/hafta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6675120" y="3566160"/>
            <a:ext cx="1691640" cy="365760"/>
          </a:xfrm>
          <a:prstGeom prst="roundRect">
            <a:avLst>
              <a:gd name="adj" fmla="val 20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6739128" y="3602736"/>
            <a:ext cx="1563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🔔 Aziz bugun matematikaga keldi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6675120" y="4005072"/>
            <a:ext cx="1691640" cy="365760"/>
          </a:xfrm>
          <a:prstGeom prst="roundRect">
            <a:avLst>
              <a:gd name="adj" fmla="val 20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6739128" y="4041648"/>
            <a:ext cx="1563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💳 Oylik to'lov: 3 kun qoldi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Ilova ichidan: markaz rahbari paneli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051560"/>
            <a:ext cx="7498080" cy="3337560"/>
          </a:xfrm>
          <a:prstGeom prst="roundRect">
            <a:avLst>
              <a:gd name="adj" fmla="val 3288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0120" y="1188720"/>
            <a:ext cx="7223760" cy="3063240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365760" y="4389120"/>
            <a:ext cx="8412480" cy="201168"/>
          </a:xfrm>
          <a:prstGeom prst="trapezoid">
            <a:avLst/>
          </a:prstGeom>
          <a:solidFill>
            <a:srgbClr val="C3CFDC"/>
          </a:solidFill>
          <a:ln w="12700">
            <a:solidFill>
              <a:srgbClr val="C3CF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1188720"/>
            <a:ext cx="1371600" cy="3063240"/>
          </a:xfrm>
          <a:prstGeom prst="rect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298448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17320" y="1325880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Kabutar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024128" y="1737360"/>
            <a:ext cx="1243584" cy="274320"/>
          </a:xfrm>
          <a:prstGeom prst="roundRect">
            <a:avLst>
              <a:gd name="adj" fmla="val 16667"/>
            </a:avLst>
          </a:prstGeom>
          <a:solidFill>
            <a:srgbClr val="2A5F94"/>
          </a:solidFill>
          <a:ln w="12700">
            <a:solidFill>
              <a:srgbClr val="2A5F9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115568" y="1773936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 sahifa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15568" y="2103120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Guruhlar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115568" y="243230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15568" y="276148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15568" y="3090672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To'lovlar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15568" y="3419856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O'qituvchilar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1115568" y="3749040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hisobot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514600" y="1325880"/>
            <a:ext cx="12801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606040" y="138988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O'quvchilar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2606040" y="1600200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312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3913632" y="1325880"/>
            <a:ext cx="12801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005072" y="138988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oy tushum</a:t>
            </a:r>
            <a:endParaRPr lang="en-US" sz="800" dirty="0"/>
          </a:p>
        </p:txBody>
      </p:sp>
      <p:sp>
        <p:nvSpPr>
          <p:cNvPr id="22" name="Text 19"/>
          <p:cNvSpPr txBox="1"/>
          <p:nvPr/>
        </p:nvSpPr>
        <p:spPr>
          <a:xfrm>
            <a:off x="4005072" y="1600200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7,0 mln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312664" y="1325880"/>
            <a:ext cx="12801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404104" y="138988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</a:t>
            </a:r>
            <a:endParaRPr lang="en-US" sz="800" dirty="0"/>
          </a:p>
        </p:txBody>
      </p:sp>
      <p:sp>
        <p:nvSpPr>
          <p:cNvPr id="25" name="Text 22"/>
          <p:cNvSpPr txBox="1"/>
          <p:nvPr/>
        </p:nvSpPr>
        <p:spPr>
          <a:xfrm>
            <a:off x="5404104" y="1600200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6711696" y="1325880"/>
            <a:ext cx="12801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803136" y="1389888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Qarzdorlar</a:t>
            </a:r>
            <a:endParaRPr lang="en-US" sz="800" dirty="0"/>
          </a:p>
        </p:txBody>
      </p:sp>
      <p:sp>
        <p:nvSpPr>
          <p:cNvPr id="28" name="Text 25"/>
          <p:cNvSpPr txBox="1"/>
          <p:nvPr/>
        </p:nvSpPr>
        <p:spPr>
          <a:xfrm>
            <a:off x="6803136" y="1600200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7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2514600" y="2148840"/>
            <a:ext cx="329184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</p:sp>
      <p:graphicFrame>
        <p:nvGraphicFramePr>
          <p:cNvPr id="30" name="Chart 0" descr=""/>
          <p:cNvGraphicFramePr/>
          <p:nvPr/>
        </p:nvGraphicFramePr>
        <p:xfrm>
          <a:off x="2560320" y="2194560"/>
          <a:ext cx="3200400" cy="1874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1" name="Shape 27"/>
          <p:cNvSpPr/>
          <p:nvPr/>
        </p:nvSpPr>
        <p:spPr>
          <a:xfrm>
            <a:off x="5943600" y="2148840"/>
            <a:ext cx="210312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E1E7EF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053328" y="224028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tavsiyalari</a:t>
            </a:r>
            <a:endParaRPr lang="en-US" sz="900" dirty="0"/>
          </a:p>
        </p:txBody>
      </p:sp>
      <p:sp>
        <p:nvSpPr>
          <p:cNvPr id="33" name="Shape 29"/>
          <p:cNvSpPr/>
          <p:nvPr/>
        </p:nvSpPr>
        <p:spPr>
          <a:xfrm>
            <a:off x="6053328" y="2542032"/>
            <a:ext cx="1883664" cy="429768"/>
          </a:xfrm>
          <a:prstGeom prst="roundRect">
            <a:avLst>
              <a:gd name="adj" fmla="val 10638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6126480" y="2569464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9-B guruhida fizika natijasi 12% tushdi</a:t>
            </a:r>
            <a:endParaRPr lang="en-US" sz="800" dirty="0"/>
          </a:p>
        </p:txBody>
      </p:sp>
      <p:sp>
        <p:nvSpPr>
          <p:cNvPr id="35" name="Shape 31"/>
          <p:cNvSpPr/>
          <p:nvPr/>
        </p:nvSpPr>
        <p:spPr>
          <a:xfrm>
            <a:off x="6053328" y="3044952"/>
            <a:ext cx="1883664" cy="429768"/>
          </a:xfrm>
          <a:prstGeom prst="roundRect">
            <a:avLst>
              <a:gd name="adj" fmla="val 10638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126480" y="3072384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 o'quvchi 2 haftadan beri kelmayapti</a:t>
            </a:r>
            <a:endParaRPr lang="en-US" sz="800" dirty="0"/>
          </a:p>
        </p:txBody>
      </p:sp>
      <p:sp>
        <p:nvSpPr>
          <p:cNvPr id="37" name="Shape 33"/>
          <p:cNvSpPr/>
          <p:nvPr/>
        </p:nvSpPr>
        <p:spPr>
          <a:xfrm>
            <a:off x="6053328" y="3547872"/>
            <a:ext cx="1883664" cy="429768"/>
          </a:xfrm>
          <a:prstGeom prst="roundRect">
            <a:avLst>
              <a:gd name="adj" fmla="val 10638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38" name="Text 34"/>
          <p:cNvSpPr txBox="1"/>
          <p:nvPr/>
        </p:nvSpPr>
        <p:spPr>
          <a:xfrm>
            <a:off x="6126480" y="3575304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Ingliz guruhiga 8 ta yangi so'rov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Darslar hammaga yetib boradi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035040" y="1097280"/>
            <a:ext cx="2103120" cy="3474720"/>
          </a:xfrm>
          <a:prstGeom prst="roundRect">
            <a:avLst>
              <a:gd name="adj" fmla="val 13043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172200" y="1280160"/>
            <a:ext cx="1828800" cy="310896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309360" y="14173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dars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309360" y="1783080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0" y="18745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Matematika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309360" y="235000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0" y="244144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Ingliz tili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09360" y="2916936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8FC1E8"/>
          </a:solidFill>
          <a:ln w="12700">
            <a:solidFill>
              <a:srgbClr val="8FC1E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0" y="300837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309360" y="3566160"/>
            <a:ext cx="1554480" cy="594360"/>
          </a:xfrm>
          <a:prstGeom prst="roundRect">
            <a:avLst>
              <a:gd name="adj" fmla="val 12308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3675888"/>
            <a:ext cx="365760" cy="36576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6839712" y="373075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AI'dan so'rang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457200" y="123444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3291840" y="137160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istalgan vaqtda kirish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457200" y="23317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telefon</a:t>
            </a:r>
            <a:endParaRPr lang="en-US" sz="3000" dirty="0"/>
          </a:p>
        </p:txBody>
      </p:sp>
      <p:sp>
        <p:nvSpPr>
          <p:cNvPr id="18" name="Text 15"/>
          <p:cNvSpPr txBox="1"/>
          <p:nvPr/>
        </p:nvSpPr>
        <p:spPr>
          <a:xfrm>
            <a:off x="3291840" y="24688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hech narsa kerak emas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34290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O'zbek tilida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3291840" y="35661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tushunarli tushuntirish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 jadvali — zavuch uchun bir bosishda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5120640" cy="3383280"/>
          </a:xfrm>
          <a:prstGeom prst="roundRect">
            <a:avLst>
              <a:gd name="adj" fmla="val 3243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1143000" y="1325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856232" y="1325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569464" y="1325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3282696" y="1325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995928" y="1325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709160" y="1325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09:00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4688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11:00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1546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14:00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8404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16:00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170432" y="17373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70432" y="18745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596896" y="17373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596896" y="18745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023360" y="17373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023360" y="18745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883664" y="24231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883664" y="25603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310128" y="24231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310128" y="25603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36592" y="24231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36592" y="25603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170432" y="31089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8FC1E8"/>
          </a:solidFill>
          <a:ln w="12700">
            <a:solidFill>
              <a:srgbClr val="8FC1E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170432" y="32461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310128" y="31089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8FC1E8"/>
          </a:solidFill>
          <a:ln w="12700">
            <a:solidFill>
              <a:srgbClr val="8FC1E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310128" y="32461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883664" y="37947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3DA9FC"/>
          </a:solidFill>
          <a:ln w="12700">
            <a:solidFill>
              <a:srgbClr val="3DA9FC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883664" y="39319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023360" y="37947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3DA9FC"/>
          </a:solidFill>
          <a:ln w="12700">
            <a:solidFill>
              <a:srgbClr val="3DA9FC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023360" y="39319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596896" y="3794760"/>
            <a:ext cx="603504" cy="548640"/>
          </a:xfrm>
          <a:prstGeom prst="roundRect">
            <a:avLst>
              <a:gd name="adj" fmla="val 10000"/>
            </a:avLst>
          </a:prstGeom>
          <a:solidFill>
            <a:srgbClr val="FF7A6B"/>
          </a:solidFill>
          <a:ln w="12700">
            <a:solidFill>
              <a:srgbClr val="FF7A6B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2596896" y="3931920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</a:t>
            </a:r>
            <a:endParaRPr lang="en-US" sz="1100" dirty="0"/>
          </a:p>
        </p:txBody>
      </p:sp>
      <p:pic>
        <p:nvPicPr>
          <p:cNvPr id="3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7880" y="1325880"/>
            <a:ext cx="411480" cy="411480"/>
          </a:xfrm>
          <a:prstGeom prst="rect">
            <a:avLst/>
          </a:prstGeom>
        </p:spPr>
      </p:pic>
      <p:sp>
        <p:nvSpPr>
          <p:cNvPr id="37" name="Text 34"/>
          <p:cNvSpPr txBox="1"/>
          <p:nvPr/>
        </p:nvSpPr>
        <p:spPr>
          <a:xfrm>
            <a:off x="6492240" y="12801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belgilaydi</a:t>
            </a:r>
            <a:endParaRPr lang="en-US" sz="1600" dirty="0"/>
          </a:p>
        </p:txBody>
      </p:sp>
      <p:sp>
        <p:nvSpPr>
          <p:cNvPr id="38" name="Text 35"/>
          <p:cNvSpPr txBox="1"/>
          <p:nvPr/>
        </p:nvSpPr>
        <p:spPr>
          <a:xfrm>
            <a:off x="6492240" y="162763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Fan, sinf va soatlarini o'z akkauntida</a:t>
            </a:r>
            <a:endParaRPr lang="en-US" sz="1400" dirty="0"/>
          </a:p>
        </p:txBody>
      </p:sp>
      <p:pic>
        <p:nvPicPr>
          <p:cNvPr id="3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2423160"/>
            <a:ext cx="411480" cy="411480"/>
          </a:xfrm>
          <a:prstGeom prst="rect">
            <a:avLst/>
          </a:prstGeom>
        </p:spPr>
      </p:pic>
      <p:sp>
        <p:nvSpPr>
          <p:cNvPr id="40" name="Text 36"/>
          <p:cNvSpPr txBox="1"/>
          <p:nvPr/>
        </p:nvSpPr>
        <p:spPr>
          <a:xfrm>
            <a:off x="6492240" y="23774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Zavuch bir bosadi</a:t>
            </a:r>
            <a:endParaRPr lang="en-US" sz="1600" dirty="0"/>
          </a:p>
        </p:txBody>
      </p:sp>
      <p:sp>
        <p:nvSpPr>
          <p:cNvPr id="41" name="Text 37"/>
          <p:cNvSpPr txBox="1"/>
          <p:nvPr/>
        </p:nvSpPr>
        <p:spPr>
          <a:xfrm>
            <a:off x="6492240" y="272491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Butun maktab jadvali tayyor</a:t>
            </a:r>
            <a:endParaRPr lang="en-US" sz="1400" dirty="0"/>
          </a:p>
        </p:txBody>
      </p:sp>
      <p:pic>
        <p:nvPicPr>
          <p:cNvPr id="4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3520440"/>
            <a:ext cx="411480" cy="411480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6492240" y="3474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Hammaga yetadi</a:t>
            </a:r>
            <a:endParaRPr lang="en-US" sz="1600" dirty="0"/>
          </a:p>
        </p:txBody>
      </p:sp>
      <p:sp>
        <p:nvSpPr>
          <p:cNvPr id="44" name="Text 39"/>
          <p:cNvSpPr txBox="1"/>
          <p:nvPr/>
        </p:nvSpPr>
        <p:spPr>
          <a:xfrm>
            <a:off x="6492240" y="3822192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 va ota-onaga eslatma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O'quv markazlari uchun boshqaruv paneli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56032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85800" y="146304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161848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4630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Guruhlar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181051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O'quvchilarni guruhlarga bo'lish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264408" y="1188720"/>
            <a:ext cx="256032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93008" y="146304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456" y="1618488"/>
            <a:ext cx="329184" cy="32918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70248" y="14630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4270248" y="181051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bosishda belgilash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071616" y="1188720"/>
            <a:ext cx="256032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300216" y="146304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664" y="1618488"/>
            <a:ext cx="329184" cy="32918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077456" y="14630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To'lovlar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7077456" y="181051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Qarzdorlar va tushum nazorati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457200" y="2880360"/>
            <a:ext cx="256032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85800" y="315468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310128"/>
            <a:ext cx="329184" cy="32918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31546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O'qituvchilar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1463040" y="350215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Yuklama va maosh hisobi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3264408" y="2880360"/>
            <a:ext cx="256032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3493008" y="315468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456" y="3310128"/>
            <a:ext cx="329184" cy="32918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270248" y="31546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Analitika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4270248" y="350215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O'sish va natijalar grafigi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6071616" y="2880360"/>
            <a:ext cx="256032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6300216" y="315468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664" y="3310128"/>
            <a:ext cx="329184" cy="32918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077456" y="315468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hisobot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7077456" y="350215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o'quvchi bo'yicha xulosa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qanday ishlaydi: 4 foydalanuvchi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749040" y="1965960"/>
            <a:ext cx="1645920" cy="1645920"/>
          </a:xfrm>
          <a:prstGeom prst="ellipse">
            <a:avLst/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2286000"/>
            <a:ext cx="731520" cy="731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749040" y="30358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Miya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188720"/>
            <a:ext cx="283464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40080" y="150876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1664208"/>
            <a:ext cx="329184" cy="32918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138988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1417320" y="173736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Dars ko'radi, test yechadi, AI'dan so'raydi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852160" y="1188720"/>
            <a:ext cx="283464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035040" y="150876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66420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812280" y="138988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6812280" y="173736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Topshiriq beradi, natijani ko'radi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457200" y="3200400"/>
            <a:ext cx="283464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40080" y="352044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3675888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417320" y="34015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141732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Davomat va baholarni telefonda kuzatadi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5852160" y="3200400"/>
            <a:ext cx="283464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035040" y="352044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488" y="3675888"/>
            <a:ext cx="329184" cy="32918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812280" y="3401568"/>
            <a:ext cx="1783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 markazi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681228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Guruh, jadval, to'lov va hisobotlar</a:t>
            </a:r>
            <a:endParaRPr lang="en-US" sz="1300" dirty="0"/>
          </a:p>
        </p:txBody>
      </p:sp>
      <p:sp>
        <p:nvSpPr>
          <p:cNvPr id="26" name="Shape 19"/>
          <p:cNvSpPr/>
          <p:nvPr/>
        </p:nvSpPr>
        <p:spPr>
          <a:xfrm>
            <a:off x="3291840" y="1828800"/>
            <a:ext cx="457200" cy="365760"/>
          </a:xfrm>
          <a:prstGeom prst="line">
            <a:avLst/>
          </a:prstGeom>
          <a:noFill/>
          <a:ln w="31750">
            <a:solidFill>
              <a:srgbClr val="F2B33D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 flipH="1">
            <a:off x="5394960" y="1828800"/>
            <a:ext cx="457200" cy="365760"/>
          </a:xfrm>
          <a:prstGeom prst="line">
            <a:avLst/>
          </a:prstGeom>
          <a:noFill/>
          <a:ln w="31750">
            <a:solidFill>
              <a:srgbClr val="F2B33D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 flipV="1">
            <a:off x="3291840" y="3017520"/>
            <a:ext cx="457200" cy="365760"/>
          </a:xfrm>
          <a:prstGeom prst="line">
            <a:avLst/>
          </a:prstGeom>
          <a:noFill/>
          <a:ln w="31750">
            <a:solidFill>
              <a:srgbClr val="F2B33D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 flipH="1" flipV="1">
            <a:off x="5394960" y="3017520"/>
            <a:ext cx="457200" cy="365760"/>
          </a:xfrm>
          <a:prstGeom prst="line">
            <a:avLst/>
          </a:prstGeom>
          <a:noFill/>
          <a:ln w="31750">
            <a:solidFill>
              <a:srgbClr val="F2B33D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O'quvchining bir kuni platformada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1508760" cy="3200400"/>
          </a:xfrm>
          <a:prstGeom prst="roundRect">
            <a:avLst>
              <a:gd name="adj" fmla="val 7273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14400" y="146304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1609344"/>
            <a:ext cx="301752" cy="30175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2402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6974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Eslatma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06324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Darsdan 1 soat oldin telefonga xabar keladi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148840" y="1234440"/>
            <a:ext cx="1508760" cy="3200400"/>
          </a:xfrm>
          <a:prstGeom prst="roundRect">
            <a:avLst>
              <a:gd name="adj" fmla="val 7273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606040" y="146304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344" y="160934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331720" y="22402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9"/>
          <p:cNvSpPr txBox="1"/>
          <p:nvPr/>
        </p:nvSpPr>
        <p:spPr>
          <a:xfrm>
            <a:off x="2331720" y="26974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Dars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2331720" y="306324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yoki onlayn darsga kiradi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3840480" y="1234440"/>
            <a:ext cx="1508760" cy="3200400"/>
          </a:xfrm>
          <a:prstGeom prst="roundRect">
            <a:avLst>
              <a:gd name="adj" fmla="val 7273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297680" y="146304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984" y="1609344"/>
            <a:ext cx="301752" cy="30175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023360" y="22402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4"/>
          <p:cNvSpPr txBox="1"/>
          <p:nvPr/>
        </p:nvSpPr>
        <p:spPr>
          <a:xfrm>
            <a:off x="4023360" y="26974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4023360" y="306324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daqiqalik test — AI darajani o'lchaydi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5532120" y="1234440"/>
            <a:ext cx="1508760" cy="3200400"/>
          </a:xfrm>
          <a:prstGeom prst="roundRect">
            <a:avLst>
              <a:gd name="adj" fmla="val 7273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5989320" y="146304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624" y="1609344"/>
            <a:ext cx="301752" cy="30175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715000" y="22402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19"/>
          <p:cNvSpPr txBox="1"/>
          <p:nvPr/>
        </p:nvSpPr>
        <p:spPr>
          <a:xfrm>
            <a:off x="5715000" y="26974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Miya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5715000" y="306324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Xato qilgan mavzusini sodda qilib tushuntiradi</a:t>
            </a:r>
            <a:endParaRPr lang="en-US" sz="1300" dirty="0"/>
          </a:p>
        </p:txBody>
      </p:sp>
      <p:sp>
        <p:nvSpPr>
          <p:cNvPr id="27" name="Shape 21"/>
          <p:cNvSpPr/>
          <p:nvPr/>
        </p:nvSpPr>
        <p:spPr>
          <a:xfrm>
            <a:off x="7223760" y="1234440"/>
            <a:ext cx="1508760" cy="3200400"/>
          </a:xfrm>
          <a:prstGeom prst="roundRect">
            <a:avLst>
              <a:gd name="adj" fmla="val 7273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680960" y="146304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7264" y="1609344"/>
            <a:ext cx="301752" cy="301752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7406640" y="224028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 dirty="0"/>
          </a:p>
        </p:txBody>
      </p:sp>
      <p:sp>
        <p:nvSpPr>
          <p:cNvPr id="31" name="Text 24"/>
          <p:cNvSpPr txBox="1"/>
          <p:nvPr/>
        </p:nvSpPr>
        <p:spPr>
          <a:xfrm>
            <a:off x="7406640" y="26974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</a:t>
            </a:r>
            <a:endParaRPr lang="en-US" sz="1600" dirty="0"/>
          </a:p>
        </p:txBody>
      </p:sp>
      <p:sp>
        <p:nvSpPr>
          <p:cNvPr id="32" name="Text 25"/>
          <p:cNvSpPr txBox="1"/>
          <p:nvPr/>
        </p:nvSpPr>
        <p:spPr>
          <a:xfrm>
            <a:off x="7406640" y="306324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va ota-onaga hisobot boradi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Markaz 1 kunda ishga tushadi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914400" y="1691640"/>
            <a:ext cx="7315200" cy="0"/>
          </a:xfrm>
          <a:prstGeom prst="line">
            <a:avLst/>
          </a:prstGeom>
          <a:noFill/>
          <a:ln w="38100">
            <a:solidFill>
              <a:srgbClr val="D5D7E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5840" y="1463040"/>
            <a:ext cx="457200" cy="45720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5361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1488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Ro'yxatdan o'tish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26974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 akkaunt ochadi — 5 daqiqa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697480" y="1463040"/>
            <a:ext cx="457200" cy="45720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5361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148840" y="21488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Guruhlar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194560" y="26974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 va o'qituvchilar qo'shiladi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389120" y="1463040"/>
            <a:ext cx="457200" cy="45720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389120" y="15361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840480" y="21488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886200" y="26974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xona va vaqtni avtomatik taqsimlaydi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080760" y="1463040"/>
            <a:ext cx="457200" cy="45720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080760" y="15361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532120" y="21488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darslar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577840" y="26974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O'quvchilar AI Miya bilan o'qiy boshlaydi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772400" y="1463040"/>
            <a:ext cx="457200" cy="457200"/>
          </a:xfrm>
          <a:prstGeom prst="ellipse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0" y="153619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223760" y="21488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Hisobot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269480" y="269748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tushum va natijani ko'radi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749040"/>
            <a:ext cx="8229600" cy="777240"/>
          </a:xfrm>
          <a:prstGeom prst="roundRect">
            <a:avLst>
              <a:gd name="adj" fmla="val 14118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 uchun foyda: qog'ozbozlik yo'q, qarzdorlar nazoratda, o'quvchilar natijasi oshadi — markaz obro'si o'sadi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Bozor tez o'smoqda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1 755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nodavlat ta'lim markazi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264408" y="123444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3493008" y="1463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48x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3493008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yilda o'sish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71616" y="123444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300216" y="146304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458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6300216" y="24688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xususiy maktab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5204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Davlat "Strategiya-2030" doirasida xususiy ta'limga imtiyozli kreditlar va soliq yengilliklari bermoqda. Har bir markaz va maktab — bepul tarqatish kanali: o'quvchilar bizga ular orqali keladi.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4343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3A8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Maktabgacha va maktab ta'limi vazirligi, kun.uz, 2024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Bozor hajmi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7863840" cy="914400"/>
          </a:xfrm>
          <a:prstGeom prst="roundRect">
            <a:avLst>
              <a:gd name="adj" fmla="val 12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6,78 mln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2743200" y="1463040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Maktab o'quvchilari — umumiy bozor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463040" y="2240280"/>
            <a:ext cx="5852160" cy="914400"/>
          </a:xfrm>
          <a:prstGeom prst="roundRect">
            <a:avLst>
              <a:gd name="adj" fmla="val 12000"/>
            </a:avLst>
          </a:prstGeom>
          <a:solidFill>
            <a:srgbClr val="FFC94D"/>
          </a:solidFill>
          <a:ln w="12700">
            <a:solidFill>
              <a:srgbClr val="FFC94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737360" y="24231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 mln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3749040" y="25146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Smartfon bilan qo'shimcha o'qiydiganlar*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468880" y="3291840"/>
            <a:ext cx="3840480" cy="914400"/>
          </a:xfrm>
          <a:prstGeom prst="roundRect">
            <a:avLst>
              <a:gd name="adj" fmla="val 12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43200" y="347472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ming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754880" y="3566160"/>
            <a:ext cx="1371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Bizning 2029 maqsadimiz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2024/25 o'quv yili, 10 943 maktab. *Taxminiy hisob (o'quvchilarning ~30%)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Biznes model: foydalanuvchi to'laydi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560320" cy="1325880"/>
          </a:xfrm>
          <a:prstGeom prst="roundRect">
            <a:avLst>
              <a:gd name="adj" fmla="val 8276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435608"/>
            <a:ext cx="237744" cy="2377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07008" y="13898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 / maktabga kirish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8013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5 000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1305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fan / oy — jami 20 000 gacha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64408" y="1143000"/>
            <a:ext cx="256032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47288" y="13258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016" y="1435608"/>
            <a:ext cx="237744" cy="23774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14216" y="13898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Bog'cha (4 yoshdan)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3447288" y="18013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3447288" y="21305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fan / oy — til, atrof-olam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071616" y="1143000"/>
            <a:ext cx="256032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254496" y="13258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24" y="1435608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821424" y="138988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1–11 sinf AI darslar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6254496" y="180136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2 000 dan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6254496" y="21305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fan / oy — qo'shimcha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457200" y="2651760"/>
            <a:ext cx="256032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0080" y="283464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2944368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207008" y="289864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O'qituvchi: AI taqdimot</a:t>
            </a:r>
            <a:endParaRPr lang="en-US" sz="1200" dirty="0"/>
          </a:p>
        </p:txBody>
      </p:sp>
      <p:sp>
        <p:nvSpPr>
          <p:cNvPr id="25" name="Text 19"/>
          <p:cNvSpPr txBox="1"/>
          <p:nvPr/>
        </p:nvSpPr>
        <p:spPr>
          <a:xfrm>
            <a:off x="640080" y="33101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– 10 000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640080" y="36393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1 ta PPT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3264408" y="2651760"/>
            <a:ext cx="2560320" cy="1325880"/>
          </a:xfrm>
          <a:prstGeom prst="roundRect">
            <a:avLst>
              <a:gd name="adj" fmla="val 8276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3447288" y="283464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016" y="2944368"/>
            <a:ext cx="237744" cy="237744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4014216" y="289864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Zavuch: dars jadvali</a:t>
            </a:r>
            <a:endParaRPr lang="en-US" sz="1200" dirty="0"/>
          </a:p>
        </p:txBody>
      </p:sp>
      <p:sp>
        <p:nvSpPr>
          <p:cNvPr id="31" name="Text 24"/>
          <p:cNvSpPr txBox="1"/>
          <p:nvPr/>
        </p:nvSpPr>
        <p:spPr>
          <a:xfrm>
            <a:off x="3447288" y="33101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30 000 – 100 000</a:t>
            </a:r>
            <a:endParaRPr lang="en-US" sz="1700" dirty="0"/>
          </a:p>
        </p:txBody>
      </p:sp>
      <p:sp>
        <p:nvSpPr>
          <p:cNvPr id="32" name="Text 25"/>
          <p:cNvSpPr txBox="1"/>
          <p:nvPr/>
        </p:nvSpPr>
        <p:spPr>
          <a:xfrm>
            <a:off x="3447288" y="36393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1 ta jadval</a:t>
            </a:r>
            <a:endParaRPr lang="en-US" sz="1100" dirty="0"/>
          </a:p>
        </p:txBody>
      </p:sp>
      <p:sp>
        <p:nvSpPr>
          <p:cNvPr id="33" name="Shape 26"/>
          <p:cNvSpPr/>
          <p:nvPr/>
        </p:nvSpPr>
        <p:spPr>
          <a:xfrm>
            <a:off x="6071616" y="2651760"/>
            <a:ext cx="2560320" cy="1325880"/>
          </a:xfrm>
          <a:prstGeom prst="roundRect">
            <a:avLst>
              <a:gd name="adj" fmla="val 8276"/>
            </a:avLst>
          </a:prstGeom>
          <a:solidFill>
            <a:srgbClr val="FFF6E3"/>
          </a:solidFill>
          <a:ln w="12700">
            <a:solidFill>
              <a:srgbClr val="FFF6E3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6254496" y="283464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4224" y="2944368"/>
            <a:ext cx="237744" cy="237744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6821424" y="289864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Kelajakda</a:t>
            </a:r>
            <a:endParaRPr lang="en-US" sz="1200" dirty="0"/>
          </a:p>
        </p:txBody>
      </p:sp>
      <p:sp>
        <p:nvSpPr>
          <p:cNvPr id="37" name="Text 29"/>
          <p:cNvSpPr txBox="1"/>
          <p:nvPr/>
        </p:nvSpPr>
        <p:spPr>
          <a:xfrm>
            <a:off x="6254496" y="33101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02A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Yangi xizmatlar</a:t>
            </a:r>
            <a:endParaRPr lang="en-US" sz="1700" dirty="0"/>
          </a:p>
        </p:txBody>
      </p:sp>
      <p:sp>
        <p:nvSpPr>
          <p:cNvPr id="38" name="Text 30"/>
          <p:cNvSpPr txBox="1"/>
          <p:nvPr/>
        </p:nvSpPr>
        <p:spPr>
          <a:xfrm>
            <a:off x="6254496" y="36393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sertifikat, olimpiada, repetitorlar</a:t>
            </a:r>
            <a:endParaRPr lang="en-US" sz="1100" dirty="0"/>
          </a:p>
        </p:txBody>
      </p:sp>
      <p:sp>
        <p:nvSpPr>
          <p:cNvPr id="39" name="Shape 31"/>
          <p:cNvSpPr/>
          <p:nvPr/>
        </p:nvSpPr>
        <p:spPr>
          <a:xfrm>
            <a:off x="457200" y="4206240"/>
            <a:ext cx="8229600" cy="411480"/>
          </a:xfrm>
          <a:prstGeom prst="roundRect">
            <a:avLst>
              <a:gd name="adj" fmla="val 26667"/>
            </a:avLst>
          </a:prstGeom>
          <a:solidFill>
            <a:srgbClr val="EAF7F1"/>
          </a:solidFill>
          <a:ln w="12700">
            <a:solidFill>
              <a:srgbClr val="EAF7F1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4270248"/>
            <a:ext cx="274320" cy="274320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960120" y="4261104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7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 markazlari, maktab va bog'chalar uchun butunlay bepul — to'lovni foydalanuvchi qiladi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Kirish qanday ishlaydi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468880" cy="3200400"/>
          </a:xfrm>
          <a:prstGeom prst="roundRect">
            <a:avLst>
              <a:gd name="adj" fmla="val 4444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463040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1618488"/>
            <a:ext cx="329184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2860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 / maktab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Bepul ulanadi va doim ochiq. Guruh, jadval, davomatni boshqaradi.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063240" y="2606040"/>
            <a:ext cx="502920" cy="36576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749040" y="1188720"/>
            <a:ext cx="4937760" cy="1508760"/>
          </a:xfrm>
          <a:prstGeom prst="roundRect">
            <a:avLst>
              <a:gd name="adj" fmla="val 7273"/>
            </a:avLst>
          </a:prstGeom>
          <a:solidFill>
            <a:srgbClr val="EAF7F1"/>
          </a:solidFill>
          <a:ln w="12700">
            <a:solidFill>
              <a:srgbClr val="EAF7F1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0" y="141732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72000" y="13716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7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To'lagan — to'liq kirish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178308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Markazini ko'radi: darslar, jadval, baholar, o'qituvchi chati, AI Miya, ota-ona paneli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749040" y="2880360"/>
            <a:ext cx="4937760" cy="1508760"/>
          </a:xfrm>
          <a:prstGeom prst="roundRect">
            <a:avLst>
              <a:gd name="adj" fmla="val 7273"/>
            </a:avLst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0" y="3108960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572000" y="30632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7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To'lamagan — faqat sayt imkoniyatlari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4572000" y="347472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suhbatlar va saytning bepul qismi qoladi. Markaz unga ko'rinmaydi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Bitta markaz va maktab daromadi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3337560"/>
          </a:xfrm>
          <a:prstGeom prst="roundRect">
            <a:avLst>
              <a:gd name="adj" fmla="val 3288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Markaz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288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18288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80%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2860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to'laydi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743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10 000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828800" y="27432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so'm/oy (o'rtacha 2 fan)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4290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14,4 mln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283464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yil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663440" y="1188720"/>
            <a:ext cx="4023360" cy="3337560"/>
          </a:xfrm>
          <a:prstGeom prst="roundRect">
            <a:avLst>
              <a:gd name="adj" fmla="val 3288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4937760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Maktab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937760" y="18288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035040" y="18288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 × 30% × 10 000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93776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035040" y="22860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o'qituvchi × 8 PPT × 4 000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937760" y="2743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035040" y="274320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 × 65 000 so'm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937760" y="34290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44,5 mln</a:t>
            </a:r>
            <a:endParaRPr lang="en-US" sz="34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36393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/ yil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 aynan biz</a:t>
            </a:r>
            <a:endParaRPr lang="en-US" sz="3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828800"/>
                <a:gridCol w="1828800"/>
                <a:gridCol w="182880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Imkoniyat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Kabutar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Telegram + Excel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Xorijiy LMS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2A4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shaxsiy o'qituvchi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FBF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FF7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Qisman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Chat va oila bir joyda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FBF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Qisman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FF7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O'zbek tilida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FBF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FBF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FF7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Markaz boshqaruvi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FBF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Qo'lda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FF7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0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Mahalliy to'lov tizimlari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FBF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D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FF7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FF7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3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Hozirgi natijalar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77240" y="14173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1488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 markazi ulangan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4983480" y="14173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XXX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4983480" y="21488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faol o'quvchi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28346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77240" y="30632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XX%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7947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oylik o'sish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2834640"/>
            <a:ext cx="4023360" cy="1463040"/>
          </a:xfrm>
          <a:prstGeom prst="roundRect">
            <a:avLst>
              <a:gd name="adj" fmla="val 75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4983480" y="30632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mln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4983480" y="37947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oylik tushum (so'm)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Prognoz: foydalanuvchilar o'sishi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1206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5943600" y="1188720"/>
            <a:ext cx="2743200" cy="914400"/>
          </a:xfrm>
          <a:prstGeom prst="roundRect">
            <a:avLst>
              <a:gd name="adj" fmla="val 12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172200" y="132588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ming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680960" y="146304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943600" y="2286000"/>
            <a:ext cx="2743200" cy="914400"/>
          </a:xfrm>
          <a:prstGeom prst="roundRect">
            <a:avLst>
              <a:gd name="adj" fmla="val 12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172200" y="242316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 ming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7680960" y="256032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0" y="3383280"/>
            <a:ext cx="2743200" cy="914400"/>
          </a:xfrm>
          <a:prstGeom prst="roundRect">
            <a:avLst>
              <a:gd name="adj" fmla="val 12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172200" y="352044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ming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7680960" y="365760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Prognoz: daromad va foyda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097280"/>
          <a:ext cx="512064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5943600" y="1188720"/>
            <a:ext cx="2743200" cy="914400"/>
          </a:xfrm>
          <a:prstGeom prst="roundRect">
            <a:avLst>
              <a:gd name="adj" fmla="val 12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172200" y="12984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172200" y="15544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7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−0,2 mlrd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269480" y="129844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mln investitsiya qoplaydi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943600" y="2286000"/>
            <a:ext cx="2743200" cy="914400"/>
          </a:xfrm>
          <a:prstGeom prst="roundRect">
            <a:avLst>
              <a:gd name="adj" fmla="val 12000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172200" y="2395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1722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F9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+3,6 mlrd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7269480" y="239572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Foydaga chiqish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943600" y="3383280"/>
            <a:ext cx="2743200" cy="914400"/>
          </a:xfrm>
          <a:prstGeom prst="roundRect">
            <a:avLst>
              <a:gd name="adj" fmla="val 12000"/>
            </a:avLst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172200" y="34930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6172200" y="37490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+16,2 mlrd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7269480" y="349300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 foyda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45720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Taxmin: kirish 10 000/oy, AI dars 2 000, bog'cha 1 000 (2 fan), PPT 4 000, jadval 65 000 so'm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Yo'l xaritasi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7498080" cy="0"/>
          </a:xfrm>
          <a:prstGeom prst="line">
            <a:avLst/>
          </a:prstGeom>
          <a:noFill/>
          <a:ln w="38100">
            <a:solidFill>
              <a:srgbClr val="D5D7E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965960"/>
            <a:ext cx="365760" cy="365760"/>
          </a:xfrm>
          <a:prstGeom prst="ellipse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325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Q4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1920240" cy="1783080"/>
          </a:xfrm>
          <a:prstGeom prst="roundRect">
            <a:avLst>
              <a:gd name="adj" fmla="val 615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2788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15468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ta markazda sinov, AI Miya yangilanishi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743200" y="1965960"/>
            <a:ext cx="365760" cy="36576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651760" y="1325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Q1–Q2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651760" y="2606040"/>
            <a:ext cx="1920240" cy="1783080"/>
          </a:xfrm>
          <a:prstGeom prst="roundRect">
            <a:avLst>
              <a:gd name="adj" fmla="val 615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2834640" y="2788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O'sish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2834640" y="315468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ta markaz, mobil ilova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846320" y="1965960"/>
            <a:ext cx="365760" cy="36576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754880" y="1325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Q3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754880" y="2606040"/>
            <a:ext cx="1920240" cy="1783080"/>
          </a:xfrm>
          <a:prstGeom prst="roundRect">
            <a:avLst>
              <a:gd name="adj" fmla="val 615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937760" y="2788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Viloyatlar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937760" y="315468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14 hududga chiqish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949440" y="1965960"/>
            <a:ext cx="365760" cy="365760"/>
          </a:xfrm>
          <a:prstGeom prst="ellipse">
            <a:avLst/>
          </a:prstGeom>
          <a:solidFill>
            <a:srgbClr val="1B4B7A"/>
          </a:solidFill>
          <a:ln w="12700">
            <a:solidFill>
              <a:srgbClr val="1B4B7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858000" y="13258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Q4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858000" y="2606040"/>
            <a:ext cx="1920240" cy="1783080"/>
          </a:xfrm>
          <a:prstGeom prst="roundRect">
            <a:avLst>
              <a:gd name="adj" fmla="val 615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040880" y="2788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Mintaqa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040880" y="315468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Qozog'iston va Qirg'iziston bozori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Xavflar va ularga yechim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71600"/>
            <a:ext cx="320040" cy="320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13716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Markazlar sekin ulanadi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4434840" y="1389888"/>
            <a:ext cx="365760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0" y="1188720"/>
            <a:ext cx="3749040" cy="685800"/>
          </a:xfrm>
          <a:prstGeom prst="roundRect">
            <a:avLst>
              <a:gd name="adj" fmla="val 16000"/>
            </a:avLst>
          </a:prstGeom>
          <a:solidFill>
            <a:srgbClr val="EAF7F1"/>
          </a:solidFill>
          <a:ln w="12700">
            <a:solidFill>
              <a:srgbClr val="EAF7F1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1371600"/>
            <a:ext cx="320040" cy="3200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577840" y="1298448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 va maktablar uchun butunlay bepul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457200" y="2029968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212848"/>
            <a:ext cx="320040" cy="32004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2128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Yirik raqobatchi kiradi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4434840" y="2231136"/>
            <a:ext cx="365760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4937760" y="2029968"/>
            <a:ext cx="3749040" cy="685800"/>
          </a:xfrm>
          <a:prstGeom prst="roundRect">
            <a:avLst>
              <a:gd name="adj" fmla="val 16000"/>
            </a:avLst>
          </a:prstGeom>
          <a:solidFill>
            <a:srgbClr val="EAF7F1"/>
          </a:solidFill>
          <a:ln w="12700">
            <a:solidFill>
              <a:srgbClr val="EAF7F1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2212848"/>
            <a:ext cx="320040" cy="3200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577840" y="213969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 tili, mahalliy to'lov va chat + oila — bir joyda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457200" y="2871216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3054096"/>
            <a:ext cx="320040" cy="32004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097280" y="3054096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xarajati oshadi</a:t>
            </a:r>
            <a:endParaRPr lang="en-US" sz="1500" dirty="0"/>
          </a:p>
        </p:txBody>
      </p:sp>
      <p:sp>
        <p:nvSpPr>
          <p:cNvPr id="20" name="Shape 13"/>
          <p:cNvSpPr/>
          <p:nvPr/>
        </p:nvSpPr>
        <p:spPr>
          <a:xfrm>
            <a:off x="4434840" y="3072384"/>
            <a:ext cx="365760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1" name="Shape 14"/>
          <p:cNvSpPr/>
          <p:nvPr/>
        </p:nvSpPr>
        <p:spPr>
          <a:xfrm>
            <a:off x="4937760" y="2871216"/>
            <a:ext cx="3749040" cy="685800"/>
          </a:xfrm>
          <a:prstGeom prst="roundRect">
            <a:avLst>
              <a:gd name="adj" fmla="val 16000"/>
            </a:avLst>
          </a:prstGeom>
          <a:solidFill>
            <a:srgbClr val="EAF7F1"/>
          </a:solidFill>
          <a:ln w="12700">
            <a:solidFill>
              <a:srgbClr val="EAF7F1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640" y="3054096"/>
            <a:ext cx="320040" cy="320040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5577840" y="2980944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Ko'p so'raladigan javoblar keshda, Premium tarif</a:t>
            </a:r>
            <a:endParaRPr lang="en-US" sz="1300" dirty="0"/>
          </a:p>
        </p:txBody>
      </p:sp>
      <p:sp>
        <p:nvSpPr>
          <p:cNvPr id="24" name="Shape 16"/>
          <p:cNvSpPr/>
          <p:nvPr/>
        </p:nvSpPr>
        <p:spPr>
          <a:xfrm>
            <a:off x="457200" y="3712464"/>
            <a:ext cx="3840480" cy="685800"/>
          </a:xfrm>
          <a:prstGeom prst="roundRect">
            <a:avLst>
              <a:gd name="adj" fmla="val 16000"/>
            </a:avLst>
          </a:prstGeom>
          <a:solidFill>
            <a:srgbClr val="FFF1EF"/>
          </a:solidFill>
          <a:ln w="12700">
            <a:solidFill>
              <a:srgbClr val="FFF1EF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895344"/>
            <a:ext cx="320040" cy="320040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1097280" y="389534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O'quvchilar faolligi pasayadi</a:t>
            </a:r>
            <a:endParaRPr lang="en-US" sz="1500" dirty="0"/>
          </a:p>
        </p:txBody>
      </p:sp>
      <p:sp>
        <p:nvSpPr>
          <p:cNvPr id="27" name="Shape 18"/>
          <p:cNvSpPr/>
          <p:nvPr/>
        </p:nvSpPr>
        <p:spPr>
          <a:xfrm>
            <a:off x="4434840" y="3913632"/>
            <a:ext cx="365760" cy="274320"/>
          </a:xfrm>
          <a:prstGeom prst="rightArrow">
            <a:avLst/>
          </a:prstGeom>
          <a:solidFill>
            <a:srgbClr val="F2B33D"/>
          </a:solidFill>
          <a:ln w="12700">
            <a:solidFill>
              <a:srgbClr val="F2B33D"/>
            </a:solidFill>
            <a:prstDash val="solid"/>
          </a:ln>
        </p:spPr>
      </p:sp>
      <p:sp>
        <p:nvSpPr>
          <p:cNvPr id="28" name="Shape 19"/>
          <p:cNvSpPr/>
          <p:nvPr/>
        </p:nvSpPr>
        <p:spPr>
          <a:xfrm>
            <a:off x="4937760" y="3712464"/>
            <a:ext cx="3749040" cy="685800"/>
          </a:xfrm>
          <a:prstGeom prst="roundRect">
            <a:avLst>
              <a:gd name="adj" fmla="val 16000"/>
            </a:avLst>
          </a:prstGeom>
          <a:solidFill>
            <a:srgbClr val="EAF7F1"/>
          </a:solidFill>
          <a:ln w="12700">
            <a:solidFill>
              <a:srgbClr val="EAF7F1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0640" y="3895344"/>
            <a:ext cx="320040" cy="320040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5577840" y="382219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Kunlik eslatma, reyting va ota-ona nazorati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Investitsiya so'rovi: 200 mln so'm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023360" cy="1554480"/>
          </a:xfrm>
          <a:prstGeom prst="roundRect">
            <a:avLst>
              <a:gd name="adj" fmla="val 7059"/>
            </a:avLst>
          </a:prstGeom>
          <a:solidFill>
            <a:srgbClr val="102A44"/>
          </a:solidFill>
          <a:ln w="12700">
            <a:solidFill>
              <a:srgbClr val="102A44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2801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9C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1-bosqich — hozir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5544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2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mln so'm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0574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 gacha ulush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3317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6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Samarqandda pilot: 10 ta markaz va maktab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880360"/>
            <a:ext cx="4023360" cy="1554480"/>
          </a:xfrm>
          <a:prstGeom prst="roundRect">
            <a:avLst>
              <a:gd name="adj" fmla="val 7059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  <a:effectLst>
            <a:outerShdw sx="100000" sy="100000" kx="0" ky="0" algn="bl" rotWithShape="0" blurRad="76200" dist="25400" dir="5400000">
              <a:srgbClr val="1B1F4B">
                <a:alpha val="10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31520" y="3017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2-bosqich — natijadan keyin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29184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B4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mln so'm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7947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0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Yangi, yuqoriroq baho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40690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D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1 000 to'lovchi foydalanuvchiga yetganda</a:t>
            </a:r>
            <a:endParaRPr lang="en-US" sz="1200" dirty="0"/>
          </a:p>
        </p:txBody>
      </p:sp>
      <p:graphicFrame>
        <p:nvGraphicFramePr>
          <p:cNvPr id="13" name="Chart 0" descr=""/>
          <p:cNvGraphicFramePr/>
          <p:nvPr/>
        </p:nvGraphicFramePr>
        <p:xfrm>
          <a:off x="4663440" y="1097280"/>
          <a:ext cx="4114800" cy="3520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3A8C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6304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Rahmat!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2779776" cy="7315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035040" y="6858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Aziz — asoschi</a:t>
            </a:r>
            <a:endParaRPr lang="en-US" sz="16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651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2"/>
                </a:solidFill>
              </a:rPr>
              <a:t>Keling, ta'limni birga hammaga yetkazamiz</a:t>
            </a:r>
            <a:endParaRPr lang="en-US" sz="2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86200"/>
            <a:ext cx="320040" cy="3200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005840" y="39044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talimkabutar.uz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388620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749040" y="39044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info@talimkabutar.uz</a:t>
            </a:r>
            <a:endParaRPr lang="en-US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3886200"/>
            <a:ext cx="320040" cy="32004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492240" y="390448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+998 XX XXX XX XX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butar">
  <a:themeElements>
    <a:clrScheme name="Kabutar">
      <a:dk1>
        <a:srgbClr val="102A44"/>
      </a:dk1>
      <a:lt1>
        <a:srgbClr val="FFFFFF"/>
      </a:lt1>
      <a:dk2>
        <a:srgbClr val="4A5D73"/>
      </a:dk2>
      <a:lt2>
        <a:srgbClr val="EEF4FA"/>
      </a:lt2>
      <a:accent1>
        <a:srgbClr val="1B4B7A"/>
      </a:accent1>
      <a:accent2>
        <a:srgbClr val="F2B33D"/>
      </a:accent2>
      <a:accent3>
        <a:srgbClr val="FF7A6B"/>
      </a:accent3>
      <a:accent4>
        <a:srgbClr val="FFC94D"/>
      </a:accent4>
      <a:accent5>
        <a:srgbClr val="3DA9FC"/>
      </a:accent5>
      <a:accent6>
        <a:srgbClr val="9FB3C8"/>
      </a:accent6>
      <a:hlink>
        <a:srgbClr val="1B4B7A"/>
      </a:hlink>
      <a:folHlink>
        <a:srgbClr val="4A4F7A"/>
      </a:folHlink>
    </a:clrScheme>
    <a:fontScheme name="Kabutar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Kabutar — Investor taqdimoti</dc:title>
  <dc:subject>PptxGenJS Presentation</dc:subject>
  <dc:creator>PptxGenJS</dc:creator>
  <cp:lastModifiedBy>PptxGenJS</cp:lastModifiedBy>
  <cp:revision>1</cp:revision>
  <dcterms:created xsi:type="dcterms:W3CDTF">2026-10-17T20:53:21Z</dcterms:created>
  <dcterms:modified xsi:type="dcterms:W3CDTF">2026-10-17T20:53:21Z</dcterms:modified>
</cp:coreProperties>
</file>