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Lst>
  <p:notesMasterIdLst>
    <p:notesMasterId r:id="rId15"/>
  </p:notesMasterIdLst>
  <p:sldIdLst>
    <p:sldId id="257" r:id="rId2"/>
    <p:sldId id="258" r:id="rId3"/>
    <p:sldId id="259" r:id="rId4"/>
    <p:sldId id="260" r:id="rId5"/>
    <p:sldId id="261" r:id="rId6"/>
    <p:sldId id="262" r:id="rId7"/>
    <p:sldId id="263" r:id="rId8"/>
    <p:sldId id="264" r:id="rId9"/>
    <p:sldId id="269" r:id="rId10"/>
    <p:sldId id="265" r:id="rId11"/>
    <p:sldId id="266" r:id="rId12"/>
    <p:sldId id="267" r:id="rId13"/>
    <p:sldId id="268" r:id="rId14"/>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3" userDrawn="1">
          <p15:clr>
            <a:srgbClr val="A4A3A4"/>
          </p15:clr>
        </p15:guide>
        <p15:guide id="2" pos="46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387" autoAdjust="0"/>
  </p:normalViewPr>
  <p:slideViewPr>
    <p:cSldViewPr snapToGrid="0" snapToObjects="1" showGuides="1">
      <p:cViewPr>
        <p:scale>
          <a:sx n="63" d="100"/>
          <a:sy n="63" d="100"/>
        </p:scale>
        <p:origin x="38" y="-101"/>
      </p:cViewPr>
      <p:guideLst>
        <p:guide orient="horz" pos="2593"/>
        <p:guide pos="4607"/>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1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Образ слайда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1048602" name="Заметки 2"/>
          <p:cNvSpPr>
            <a:spLocks noGrp="1"/>
          </p:cNvSpPr>
          <p:nvPr>
            <p:ph type="body" idx="1"/>
          </p:nvPr>
        </p:nvSpPr>
        <p:spPr>
          <a:xfrm>
            <a:off x="822325" y="7040563"/>
            <a:ext cx="6584950" cy="5761037"/>
          </a:xfrm>
          <a:prstGeom prst="rect">
            <a:avLst/>
          </a:prstGeom>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Заметки 2"/>
          <p:cNvSpPr>
            <a:spLocks noGrp="1"/>
          </p:cNvSpPr>
          <p:nvPr>
            <p:ph type="body" idx="1"/>
          </p:nvPr>
        </p:nvSpPr>
        <p:spPr>
          <a:xfrm>
            <a:off x="822325" y="7040563"/>
            <a:ext cx="6584950" cy="5761037"/>
          </a:xfrm>
          <a:prstGeom prst="rect">
            <a:avLst/>
          </a:prstGeom>
        </p:spPr>
        <p:txBody>
          <a:bodyPr/>
          <a:lstStyle/>
          <a:p>
            <a:endParaRPr lang="ru-RU" dirty="0"/>
          </a:p>
        </p:txBody>
      </p:sp>
    </p:spTree>
    <p:extLst>
      <p:ext uri="{BB962C8B-B14F-4D97-AF65-F5344CB8AC3E}">
        <p14:creationId xmlns:p14="http://schemas.microsoft.com/office/powerpoint/2010/main" val="3961824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1048576" name="Date Placeholder 1"/>
          <p:cNvSpPr>
            <a:spLocks noGrp="1"/>
          </p:cNvSpPr>
          <p:nvPr>
            <p:ph type="dt" sz="half" idx="10"/>
          </p:nvPr>
        </p:nvSpPr>
        <p:spPr/>
        <p:txBody>
          <a:bodyPr/>
          <a:lstStyle/>
          <a:p>
            <a:fld id="{1D8BD707-D9CF-40AE-B4C6-C98DA3205C09}" type="datetimeFigureOut">
              <a:rPr lang="en-US" smtClean="0"/>
              <a:t>10/21/2026</a:t>
            </a:fld>
            <a:endParaRPr lang="en-US"/>
          </a:p>
        </p:txBody>
      </p:sp>
      <p:sp>
        <p:nvSpPr>
          <p:cNvPr id="1048577" name="Footer Placeholder 2"/>
          <p:cNvSpPr>
            <a:spLocks noGrp="1"/>
          </p:cNvSpPr>
          <p:nvPr>
            <p:ph type="ftr" sz="quarter" idx="11"/>
          </p:nvPr>
        </p:nvSpPr>
        <p:spPr/>
        <p:txBody>
          <a:bodyPr/>
          <a:lstStyle/>
          <a:p>
            <a:endParaRPr lang="en-US"/>
          </a:p>
        </p:txBody>
      </p:sp>
      <p:sp>
        <p:nvSpPr>
          <p:cNvPr id="1048578"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reserve="1">
  <p:cSld name="Заголовок и текст">
    <p:spTree>
      <p:nvGrpSpPr>
        <p:cNvPr id="1" name=""/>
        <p:cNvGrpSpPr/>
        <p:nvPr/>
      </p:nvGrpSpPr>
      <p:grpSpPr>
        <a:xfrm>
          <a:off x="0" y="0"/>
          <a:ext cx="0" cy="0"/>
          <a:chOff x="0" y="0"/>
          <a:chExt cx="0" cy="0"/>
        </a:xfrm>
      </p:grpSpPr>
      <p:sp>
        <p:nvSpPr>
          <p:cNvPr id="1048622" name="Заголовок 1"/>
          <p:cNvSpPr>
            <a:spLocks noGrp="1"/>
          </p:cNvSpPr>
          <p:nvPr>
            <p:ph type="title"/>
          </p:nvPr>
        </p:nvSpPr>
        <p:spPr>
          <a:xfrm>
            <a:off x="838200" y="365125"/>
            <a:ext cx="10515600" cy="1325563"/>
          </a:xfrm>
        </p:spPr>
        <p:txBody>
          <a:bodyPr/>
          <a:lstStyle/>
          <a:p>
            <a:r>
              <a:rPr lang="ru-RU"/>
              <a:t>Образец заголовка</a:t>
            </a:r>
          </a:p>
        </p:txBody>
      </p:sp>
      <p:sp>
        <p:nvSpPr>
          <p:cNvPr id="1048623" name="Текст 2"/>
          <p:cNvSpPr>
            <a:spLocks noGrp="1"/>
          </p:cNvSpPr>
          <p:nvPr>
            <p:ph type="body" idx="1"/>
          </p:nvPr>
        </p:nvSpPr>
        <p:spPr>
          <a:xfrm>
            <a:off x="838200" y="1825625"/>
            <a:ext cx="10515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48624" name="Дата 3"/>
          <p:cNvSpPr>
            <a:spLocks noGrp="1"/>
          </p:cNvSpPr>
          <p:nvPr>
            <p:ph type="dt" sz="half" idx="10"/>
          </p:nvPr>
        </p:nvSpPr>
        <p:spPr>
          <a:xfrm>
            <a:off x="838200" y="6356350"/>
            <a:ext cx="2743200" cy="365125"/>
          </a:xfrm>
        </p:spPr>
        <p:txBody>
          <a:bodyPr/>
          <a:lstStyle/>
          <a:p>
            <a:fld id="{CB24468F-6682-48AA-B5F4-BEF8E7F9833C}" type="datetimeFigureOut">
              <a:rPr lang="ru-RU" smtClean="0"/>
              <a:t>21.10.2026</a:t>
            </a:fld>
            <a:endParaRPr lang="ru-RU"/>
          </a:p>
        </p:txBody>
      </p:sp>
      <p:sp>
        <p:nvSpPr>
          <p:cNvPr id="1048625" name="Нижний колонтитул 4"/>
          <p:cNvSpPr>
            <a:spLocks noGrp="1"/>
          </p:cNvSpPr>
          <p:nvPr>
            <p:ph type="ftr" sz="quarter" idx="11"/>
          </p:nvPr>
        </p:nvSpPr>
        <p:spPr>
          <a:xfrm>
            <a:off x="4038600" y="6356350"/>
            <a:ext cx="4114800" cy="365125"/>
          </a:xfrm>
        </p:spPr>
        <p:txBody>
          <a:bodyPr/>
          <a:lstStyle/>
          <a:p>
            <a:endParaRPr lang="ru-RU"/>
          </a:p>
        </p:txBody>
      </p:sp>
      <p:sp>
        <p:nvSpPr>
          <p:cNvPr id="1048626" name="Номер слайда 5"/>
          <p:cNvSpPr>
            <a:spLocks noGrp="1"/>
          </p:cNvSpPr>
          <p:nvPr>
            <p:ph type="sldNum" sz="quarter" idx="12"/>
          </p:nvPr>
        </p:nvSpPr>
        <p:spPr>
          <a:xfrm>
            <a:off x="8610600" y="6356350"/>
            <a:ext cx="2743200" cy="365125"/>
          </a:xfrm>
        </p:spPr>
        <p:txBody>
          <a:bodyPr/>
          <a:lstStyle/>
          <a:p>
            <a:fld id="{3E82897F-7A41-40D7-BC9E-F666B07C585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7.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3"/>
          <p:cNvGrpSpPr/>
          <p:nvPr/>
        </p:nvGrpSpPr>
        <p:grpSpPr>
          <a:xfrm>
            <a:off x="0" y="-32784"/>
            <a:ext cx="3055195" cy="8300223"/>
            <a:chOff x="0" y="-47625"/>
            <a:chExt cx="1428981" cy="3000060"/>
          </a:xfrm>
        </p:grpSpPr>
        <p:sp>
          <p:nvSpPr>
            <p:cNvPr id="1048603" name="Freeform 4"/>
            <p:cNvSpPr/>
            <p:nvPr/>
          </p:nvSpPr>
          <p:spPr>
            <a:xfrm>
              <a:off x="0" y="-35775"/>
              <a:ext cx="1428981" cy="2988210"/>
            </a:xfrm>
            <a:custGeom>
              <a:avLst/>
              <a:gdLst/>
              <a:ahLst/>
              <a:cxnLst/>
              <a:rect l="l" t="t" r="r" b="b"/>
              <a:pathLst>
                <a:path w="1428981" h="2952435">
                  <a:moveTo>
                    <a:pt x="0" y="0"/>
                  </a:moveTo>
                  <a:lnTo>
                    <a:pt x="1428981" y="0"/>
                  </a:lnTo>
                  <a:lnTo>
                    <a:pt x="1428981" y="2952435"/>
                  </a:lnTo>
                  <a:lnTo>
                    <a:pt x="0" y="2952435"/>
                  </a:lnTo>
                  <a:close/>
                </a:path>
              </a:pathLst>
            </a:custGeom>
            <a:solidFill>
              <a:srgbClr val="34520D"/>
            </a:solidFill>
          </p:spPr>
        </p:sp>
        <p:sp>
          <p:nvSpPr>
            <p:cNvPr id="1048604" name="TextBox 5"/>
            <p:cNvSpPr txBox="1"/>
            <p:nvPr/>
          </p:nvSpPr>
          <p:spPr>
            <a:xfrm>
              <a:off x="0" y="-47625"/>
              <a:ext cx="1428981" cy="3000059"/>
            </a:xfrm>
            <a:prstGeom prst="rect">
              <a:avLst/>
            </a:prstGeom>
          </p:spPr>
          <p:txBody>
            <a:bodyPr lIns="40640" tIns="40640" rIns="40640" bIns="40640" rtlCol="0" anchor="ctr"/>
            <a:lstStyle/>
            <a:p>
              <a:pPr algn="ctr">
                <a:lnSpc>
                  <a:spcPts val="2125"/>
                </a:lnSpc>
              </a:pPr>
              <a:endParaRPr sz="1440"/>
            </a:p>
          </p:txBody>
        </p:sp>
      </p:grpSp>
      <p:grpSp>
        <p:nvGrpSpPr>
          <p:cNvPr id="30" name="Group 8"/>
          <p:cNvGrpSpPr>
            <a:grpSpLocks noChangeAspect="1"/>
          </p:cNvGrpSpPr>
          <p:nvPr/>
        </p:nvGrpSpPr>
        <p:grpSpPr>
          <a:xfrm>
            <a:off x="592656" y="2001476"/>
            <a:ext cx="5426361" cy="5405164"/>
            <a:chOff x="0" y="0"/>
            <a:chExt cx="6502400" cy="6477000"/>
          </a:xfrm>
        </p:grpSpPr>
        <p:sp>
          <p:nvSpPr>
            <p:cNvPr id="1048605" name="Freeform 9"/>
            <p:cNvSpPr/>
            <p:nvPr/>
          </p:nvSpPr>
          <p:spPr>
            <a:xfrm>
              <a:off x="-23042" y="119185"/>
              <a:ext cx="6542159" cy="6244242"/>
            </a:xfrm>
            <a:custGeom>
              <a:avLst/>
              <a:gdLst/>
              <a:ahLst/>
              <a:cxnLst/>
              <a:rect l="l" t="t" r="r" b="b"/>
              <a:pathLst>
                <a:path w="6542159" h="6244242">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2"/>
              <a:stretch>
                <a:fillRect l="223" r="223"/>
              </a:stretch>
            </a:blipFill>
          </p:spPr>
        </p:sp>
        <p:sp>
          <p:nvSpPr>
            <p:cNvPr id="1048606" name="Freeform 10"/>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FFEF"/>
            </a:solidFill>
          </p:spPr>
        </p:sp>
      </p:grpSp>
      <p:sp>
        <p:nvSpPr>
          <p:cNvPr id="1048607" name="Freeform 16"/>
          <p:cNvSpPr/>
          <p:nvPr/>
        </p:nvSpPr>
        <p:spPr>
          <a:xfrm>
            <a:off x="11338561" y="70754"/>
            <a:ext cx="3074911" cy="1418230"/>
          </a:xfrm>
          <a:custGeom>
            <a:avLst/>
            <a:gdLst/>
            <a:ahLst/>
            <a:cxnLst/>
            <a:rect l="l" t="t" r="r" b="b"/>
            <a:pathLst>
              <a:path w="5643077" h="2773483">
                <a:moveTo>
                  <a:pt x="0" y="0"/>
                </a:moveTo>
                <a:lnTo>
                  <a:pt x="5643077" y="0"/>
                </a:lnTo>
                <a:lnTo>
                  <a:pt x="5643077" y="2773483"/>
                </a:lnTo>
                <a:lnTo>
                  <a:pt x="0" y="2773483"/>
                </a:lnTo>
                <a:lnTo>
                  <a:pt x="0" y="0"/>
                </a:lnTo>
                <a:close/>
              </a:path>
            </a:pathLst>
          </a:custGeom>
          <a:blipFill>
            <a:blip r:embed="rId3"/>
            <a:stretch>
              <a:fillRect/>
            </a:stretch>
          </a:blipFill>
        </p:spPr>
      </p:sp>
      <p:sp>
        <p:nvSpPr>
          <p:cNvPr id="1048608" name="TextBox 19"/>
          <p:cNvSpPr txBox="1"/>
          <p:nvPr/>
        </p:nvSpPr>
        <p:spPr>
          <a:xfrm>
            <a:off x="6113148" y="2383411"/>
            <a:ext cx="8561311" cy="3883179"/>
          </a:xfrm>
          <a:prstGeom prst="rect">
            <a:avLst/>
          </a:prstGeom>
          <a:noFill/>
        </p:spPr>
        <p:txBody>
          <a:bodyPr wrap="square" lIns="0" tIns="0" rIns="0" bIns="0" rtlCol="0" anchor="t">
            <a:spAutoFit/>
          </a:bodyPr>
          <a:lstStyle/>
          <a:p>
            <a:pPr algn="ctr">
              <a:lnSpc>
                <a:spcPts val="4810"/>
              </a:lnSpc>
            </a:pPr>
            <a:r>
              <a:rPr lang="en-US" sz="3840" b="1" dirty="0">
                <a:solidFill>
                  <a:srgbClr val="172900"/>
                </a:solidFill>
                <a:latin typeface="Arial Narrow" panose="020B0606020202030204" pitchFamily="34" charset="0"/>
              </a:rPr>
              <a:t>Samarqand </a:t>
            </a:r>
            <a:r>
              <a:rPr lang="en-US" sz="3840" b="1" dirty="0" err="1">
                <a:solidFill>
                  <a:srgbClr val="172900"/>
                </a:solidFill>
                <a:latin typeface="Arial Narrow" panose="020B0606020202030204" pitchFamily="34" charset="0"/>
              </a:rPr>
              <a:t>agroinnovatsiyalar</a:t>
            </a:r>
            <a:r>
              <a:rPr lang="en-US" sz="3840" b="1" dirty="0">
                <a:solidFill>
                  <a:srgbClr val="172900"/>
                </a:solidFill>
                <a:latin typeface="Arial Narrow" panose="020B0606020202030204" pitchFamily="34" charset="0"/>
              </a:rPr>
              <a:t> </a:t>
            </a:r>
            <a:r>
              <a:rPr lang="en-US" sz="3840" b="1" dirty="0" err="1">
                <a:solidFill>
                  <a:srgbClr val="172900"/>
                </a:solidFill>
                <a:latin typeface="Arial Narrow" panose="020B0606020202030204" pitchFamily="34" charset="0"/>
              </a:rPr>
              <a:t>va</a:t>
            </a:r>
            <a:r>
              <a:rPr lang="en-US" sz="3840" b="1" dirty="0">
                <a:solidFill>
                  <a:srgbClr val="172900"/>
                </a:solidFill>
                <a:latin typeface="Arial Narrow" panose="020B0606020202030204" pitchFamily="34" charset="0"/>
              </a:rPr>
              <a:t> </a:t>
            </a:r>
            <a:r>
              <a:rPr lang="en-US" sz="3840" b="1" dirty="0" err="1">
                <a:solidFill>
                  <a:srgbClr val="172900"/>
                </a:solidFill>
                <a:latin typeface="Arial Narrow" panose="020B0606020202030204" pitchFamily="34" charset="0"/>
              </a:rPr>
              <a:t>tadqiqotlar</a:t>
            </a:r>
            <a:r>
              <a:rPr lang="en-US" sz="3840" b="1" dirty="0">
                <a:solidFill>
                  <a:srgbClr val="172900"/>
                </a:solidFill>
                <a:latin typeface="Arial Narrow" panose="020B0606020202030204" pitchFamily="34" charset="0"/>
              </a:rPr>
              <a:t> </a:t>
            </a:r>
            <a:r>
              <a:rPr lang="en-US" sz="3840" b="1" dirty="0" err="1">
                <a:solidFill>
                  <a:srgbClr val="172900"/>
                </a:solidFill>
                <a:latin typeface="Arial Narrow" panose="020B0606020202030204" pitchFamily="34" charset="0"/>
              </a:rPr>
              <a:t>instituti</a:t>
            </a:r>
            <a:r>
              <a:rPr lang="en-US" sz="3840" b="1" dirty="0">
                <a:solidFill>
                  <a:srgbClr val="172900"/>
                </a:solidFill>
                <a:latin typeface="Arial Narrow" panose="020B0606020202030204" pitchFamily="34" charset="0"/>
              </a:rPr>
              <a:t> </a:t>
            </a:r>
          </a:p>
          <a:p>
            <a:pPr algn="ctr"/>
            <a:r>
              <a:rPr lang="en-US" sz="2000" b="1" dirty="0" err="1">
                <a:solidFill>
                  <a:srgbClr val="0070C0"/>
                </a:solidFill>
                <a:latin typeface="Segoe UI" panose="020B0502040204020203" pitchFamily="34" charset="0"/>
                <a:cs typeface="Segoe UI" panose="020B0502040204020203" pitchFamily="34" charset="0"/>
              </a:rPr>
              <a:t>Buxgalteriya</a:t>
            </a:r>
            <a:r>
              <a:rPr lang="en-US" sz="2000" b="1" dirty="0">
                <a:solidFill>
                  <a:srgbClr val="0070C0"/>
                </a:solidFill>
                <a:latin typeface="Segoe UI" panose="020B0502040204020203" pitchFamily="34" charset="0"/>
                <a:cs typeface="Segoe UI" panose="020B0502040204020203" pitchFamily="34" charset="0"/>
              </a:rPr>
              <a:t> </a:t>
            </a:r>
            <a:r>
              <a:rPr lang="en-US" sz="2000" b="1" dirty="0" err="1">
                <a:solidFill>
                  <a:srgbClr val="0070C0"/>
                </a:solidFill>
                <a:latin typeface="Segoe UI" panose="020B0502040204020203" pitchFamily="34" charset="0"/>
                <a:cs typeface="Segoe UI" panose="020B0502040204020203" pitchFamily="34" charset="0"/>
              </a:rPr>
              <a:t>hisobi</a:t>
            </a:r>
            <a:r>
              <a:rPr lang="en-US" sz="2000" b="1" dirty="0">
                <a:solidFill>
                  <a:srgbClr val="0070C0"/>
                </a:solidFill>
                <a:latin typeface="Segoe UI" panose="020B0502040204020203" pitchFamily="34" charset="0"/>
                <a:cs typeface="Segoe UI" panose="020B0502040204020203" pitchFamily="34" charset="0"/>
              </a:rPr>
              <a:t> </a:t>
            </a:r>
            <a:r>
              <a:rPr lang="en-US" sz="2000" b="1" dirty="0" err="1">
                <a:solidFill>
                  <a:srgbClr val="0070C0"/>
                </a:solidFill>
                <a:latin typeface="Segoe UI" panose="020B0502040204020203" pitchFamily="34" charset="0"/>
                <a:cs typeface="Segoe UI" panose="020B0502040204020203" pitchFamily="34" charset="0"/>
              </a:rPr>
              <a:t>va</a:t>
            </a:r>
            <a:r>
              <a:rPr lang="en-US" sz="2000" b="1" dirty="0">
                <a:solidFill>
                  <a:srgbClr val="0070C0"/>
                </a:solidFill>
                <a:latin typeface="Segoe UI" panose="020B0502040204020203" pitchFamily="34" charset="0"/>
                <a:cs typeface="Segoe UI" panose="020B0502040204020203" pitchFamily="34" charset="0"/>
              </a:rPr>
              <a:t> </a:t>
            </a:r>
          </a:p>
          <a:p>
            <a:pPr algn="ctr"/>
            <a:r>
              <a:rPr lang="en-US" sz="2000" b="1" dirty="0">
                <a:solidFill>
                  <a:srgbClr val="0070C0"/>
                </a:solidFill>
                <a:latin typeface="Segoe UI" panose="020B0502040204020203" pitchFamily="34" charset="0"/>
                <a:cs typeface="Segoe UI" panose="020B0502040204020203" pitchFamily="34" charset="0"/>
              </a:rPr>
              <a:t>audit </a:t>
            </a:r>
            <a:r>
              <a:rPr lang="en-US" sz="2000" b="1" dirty="0" err="1">
                <a:solidFill>
                  <a:srgbClr val="0070C0"/>
                </a:solidFill>
                <a:latin typeface="Segoe UI" panose="020B0502040204020203" pitchFamily="34" charset="0"/>
                <a:cs typeface="Segoe UI" panose="020B0502040204020203" pitchFamily="34" charset="0"/>
              </a:rPr>
              <a:t>ta’lim</a:t>
            </a:r>
            <a:r>
              <a:rPr lang="en-US" sz="2000" b="1" dirty="0">
                <a:solidFill>
                  <a:srgbClr val="0070C0"/>
                </a:solidFill>
                <a:latin typeface="Segoe UI" panose="020B0502040204020203" pitchFamily="34" charset="0"/>
                <a:cs typeface="Segoe UI" panose="020B0502040204020203" pitchFamily="34" charset="0"/>
              </a:rPr>
              <a:t> </a:t>
            </a:r>
            <a:r>
              <a:rPr lang="en-US" sz="2000" b="1" dirty="0" err="1">
                <a:solidFill>
                  <a:srgbClr val="0070C0"/>
                </a:solidFill>
                <a:latin typeface="Segoe UI" panose="020B0502040204020203" pitchFamily="34" charset="0"/>
                <a:cs typeface="Segoe UI" panose="020B0502040204020203" pitchFamily="34" charset="0"/>
              </a:rPr>
              <a:t>yo‘nalishi</a:t>
            </a:r>
            <a:r>
              <a:rPr lang="en-US" sz="2000" b="1" dirty="0">
                <a:solidFill>
                  <a:srgbClr val="0070C0"/>
                </a:solidFill>
                <a:latin typeface="Segoe UI" panose="020B0502040204020203" pitchFamily="34" charset="0"/>
                <a:cs typeface="Segoe UI" panose="020B0502040204020203" pitchFamily="34" charset="0"/>
              </a:rPr>
              <a:t> </a:t>
            </a:r>
            <a:r>
              <a:rPr lang="en-US" sz="2000" b="1" dirty="0" err="1">
                <a:solidFill>
                  <a:srgbClr val="0070C0"/>
                </a:solidFill>
                <a:latin typeface="Segoe UI" panose="020B0502040204020203" pitchFamily="34" charset="0"/>
                <a:cs typeface="Segoe UI" panose="020B0502040204020203" pitchFamily="34" charset="0"/>
              </a:rPr>
              <a:t>talabasi</a:t>
            </a:r>
            <a:r>
              <a:rPr lang="en-US" sz="3520" b="1" dirty="0">
                <a:solidFill>
                  <a:srgbClr val="0070C0"/>
                </a:solidFill>
                <a:latin typeface="Segoe UI" panose="020B0502040204020203" pitchFamily="34" charset="0"/>
                <a:cs typeface="Segoe UI" panose="020B0502040204020203" pitchFamily="34" charset="0"/>
              </a:rPr>
              <a:t> </a:t>
            </a:r>
          </a:p>
          <a:p>
            <a:pPr algn="ctr">
              <a:lnSpc>
                <a:spcPts val="4810"/>
              </a:lnSpc>
            </a:pPr>
            <a:r>
              <a:rPr lang="en-US" sz="3520" b="1" dirty="0">
                <a:solidFill>
                  <a:srgbClr val="0070C0"/>
                </a:solidFill>
              </a:rPr>
              <a:t>HAMROYEVA </a:t>
            </a:r>
            <a:r>
              <a:rPr lang="en-US" sz="3520" b="1" dirty="0" err="1">
                <a:solidFill>
                  <a:srgbClr val="0070C0"/>
                </a:solidFill>
              </a:rPr>
              <a:t>FERUZA</a:t>
            </a:r>
            <a:r>
              <a:rPr lang="en-US" sz="3520" dirty="0" err="1">
                <a:solidFill>
                  <a:srgbClr val="0070C0"/>
                </a:solidFill>
              </a:rPr>
              <a:t>ning</a:t>
            </a:r>
            <a:endParaRPr lang="en-US" sz="3840" b="1" dirty="0">
              <a:solidFill>
                <a:srgbClr val="172900"/>
              </a:solidFill>
              <a:latin typeface="The Seasons"/>
            </a:endParaRPr>
          </a:p>
          <a:p>
            <a:pPr algn="ctr">
              <a:lnSpc>
                <a:spcPts val="4810"/>
              </a:lnSpc>
            </a:pPr>
            <a:r>
              <a:rPr lang="en-US" sz="3840" b="1" dirty="0">
                <a:solidFill>
                  <a:srgbClr val="00B050"/>
                </a:solidFill>
              </a:rPr>
              <a:t>“</a:t>
            </a:r>
            <a:r>
              <a:rPr lang="en-US" sz="3840" b="1" dirty="0" err="1">
                <a:solidFill>
                  <a:srgbClr val="00B050"/>
                </a:solidFill>
              </a:rPr>
              <a:t>VitaCandy</a:t>
            </a:r>
            <a:r>
              <a:rPr lang="en-US" sz="3840" b="1" dirty="0">
                <a:solidFill>
                  <a:srgbClr val="00B050"/>
                </a:solidFill>
              </a:rPr>
              <a:t>”</a:t>
            </a:r>
            <a:r>
              <a:rPr lang="en-US" sz="3840" b="1" dirty="0">
                <a:solidFill>
                  <a:srgbClr val="172900"/>
                </a:solidFill>
                <a:latin typeface="Arial Rounded MT Bold" panose="020F0704030504030204" pitchFamily="34" charset="0"/>
              </a:rPr>
              <a:t> </a:t>
            </a:r>
            <a:br>
              <a:rPr lang="en-US" sz="3840" b="1" dirty="0">
                <a:solidFill>
                  <a:srgbClr val="172900"/>
                </a:solidFill>
                <a:latin typeface="Arial Narrow" panose="020B0606020202030204" pitchFamily="34" charset="0"/>
                <a:cs typeface="Arial Narrow" panose="020B0606020202030204" pitchFamily="34" charset="0"/>
              </a:rPr>
            </a:br>
            <a:r>
              <a:rPr lang="en-US" sz="3840">
                <a:solidFill>
                  <a:srgbClr val="172900"/>
                </a:solidFill>
                <a:latin typeface="Arial Narrow" panose="020B0606020202030204" pitchFamily="34" charset="0"/>
                <a:cs typeface="Arial Narrow" panose="020B0606020202030204" pitchFamily="34" charset="0"/>
              </a:rPr>
              <a:t>loyihasi </a:t>
            </a:r>
            <a:r>
              <a:rPr lang="en-US" sz="3840" dirty="0" err="1">
                <a:solidFill>
                  <a:srgbClr val="172900"/>
                </a:solidFill>
                <a:latin typeface="Arial Narrow" panose="020B0606020202030204" pitchFamily="34" charset="0"/>
                <a:cs typeface="Arial Narrow" panose="020B0606020202030204" pitchFamily="34" charset="0"/>
              </a:rPr>
              <a:t>taqdimoti</a:t>
            </a:r>
            <a:endParaRPr lang="en-US" sz="3840" dirty="0">
              <a:solidFill>
                <a:srgbClr val="172900"/>
              </a:solidFill>
              <a:latin typeface="Arial Narrow" panose="020B0606020202030204" pitchFamily="34" charset="0"/>
              <a:cs typeface="Arial Narrow" panose="020B0606020202030204" pitchFamily="34" charset="0"/>
            </a:endParaRPr>
          </a:p>
        </p:txBody>
      </p:sp>
      <p:pic>
        <p:nvPicPr>
          <p:cNvPr id="2097168" name="Рисунок 20"/>
          <p:cNvPicPr>
            <a:picLocks noChangeAspect="1"/>
          </p:cNvPicPr>
          <p:nvPr/>
        </p:nvPicPr>
        <p:blipFill>
          <a:blip r:embed="rId4"/>
          <a:stretch>
            <a:fillRect/>
          </a:stretch>
        </p:blipFill>
        <p:spPr>
          <a:xfrm>
            <a:off x="6986416" y="-40491"/>
            <a:ext cx="1642379" cy="1645250"/>
          </a:xfrm>
          <a:prstGeom prst="rect">
            <a:avLst/>
          </a:prstGeom>
        </p:spPr>
      </p:pic>
      <p:pic>
        <p:nvPicPr>
          <p:cNvPr id="2097169" name="Picture 2" descr="https://vorislar.uz/assets/img/logo4.png"/>
          <p:cNvPicPr>
            <a:picLocks noChangeAspect="1" noChangeArrowheads="1"/>
          </p:cNvPicPr>
          <p:nvPr/>
        </p:nvPicPr>
        <p:blipFill>
          <a:blip r:embed="rId5"/>
          <a:srcRect/>
          <a:stretch>
            <a:fillRect/>
          </a:stretch>
        </p:blipFill>
        <p:spPr bwMode="auto">
          <a:xfrm>
            <a:off x="3356840" y="1"/>
            <a:ext cx="1414534" cy="1488983"/>
          </a:xfrm>
          <a:prstGeom prst="rect">
            <a:avLst/>
          </a:prstGeom>
          <a:noFill/>
        </p:spPr>
      </p:pic>
      <p:sp>
        <p:nvSpPr>
          <p:cNvPr id="1048609" name="TextBox 21"/>
          <p:cNvSpPr txBox="1"/>
          <p:nvPr/>
        </p:nvSpPr>
        <p:spPr>
          <a:xfrm>
            <a:off x="8717280" y="419858"/>
            <a:ext cx="2621280" cy="1056639"/>
          </a:xfrm>
          <a:prstGeom prst="rect">
            <a:avLst/>
          </a:prstGeom>
          <a:noFill/>
        </p:spPr>
        <p:txBody>
          <a:bodyPr wrap="square" rtlCol="0">
            <a:spAutoFit/>
          </a:bodyPr>
          <a:lstStyle/>
          <a:p>
            <a:r>
              <a:rPr lang="en-US" sz="1600" b="1" cap="all" dirty="0" err="1"/>
              <a:t>Iste’dodli</a:t>
            </a:r>
            <a:r>
              <a:rPr lang="en-US" sz="1600" b="1" cap="all" dirty="0"/>
              <a:t> </a:t>
            </a:r>
            <a:r>
              <a:rPr lang="en-US" sz="1600" b="1" cap="all" dirty="0" err="1"/>
              <a:t>yoshlarni</a:t>
            </a:r>
            <a:r>
              <a:rPr lang="en-US" sz="1600" b="1" cap="all" dirty="0"/>
              <a:t> </a:t>
            </a:r>
            <a:r>
              <a:rPr lang="en-US" sz="1600" b="1" cap="all" dirty="0" err="1"/>
              <a:t>qo‘llab-quvvatlash</a:t>
            </a:r>
            <a:r>
              <a:rPr lang="en-US" sz="1600" b="1" cap="all" dirty="0"/>
              <a:t> “</a:t>
            </a:r>
            <a:r>
              <a:rPr lang="en-US" sz="1600" b="1" cap="all" dirty="0" err="1"/>
              <a:t>Ulugbek</a:t>
            </a:r>
            <a:r>
              <a:rPr lang="en-US" sz="1600" b="1" cap="all" dirty="0"/>
              <a:t>” </a:t>
            </a:r>
            <a:r>
              <a:rPr lang="en-US" sz="1600" b="1" cap="all" dirty="0" err="1"/>
              <a:t>jamg‘armasi</a:t>
            </a:r>
            <a:endParaRPr lang="ru-RU" sz="1600" dirty="0"/>
          </a:p>
        </p:txBody>
      </p:sp>
      <p:sp>
        <p:nvSpPr>
          <p:cNvPr id="1048610" name="TextBox 22"/>
          <p:cNvSpPr txBox="1"/>
          <p:nvPr/>
        </p:nvSpPr>
        <p:spPr>
          <a:xfrm>
            <a:off x="4826867" y="341890"/>
            <a:ext cx="2087801" cy="1056639"/>
          </a:xfrm>
          <a:prstGeom prst="rect">
            <a:avLst/>
          </a:prstGeom>
          <a:noFill/>
        </p:spPr>
        <p:txBody>
          <a:bodyPr wrap="square" rtlCol="0">
            <a:spAutoFit/>
          </a:bodyPr>
          <a:lstStyle/>
          <a:p>
            <a:r>
              <a:rPr lang="en-US" sz="1600" b="1" cap="all" dirty="0" err="1"/>
              <a:t>Oliy</a:t>
            </a:r>
            <a:r>
              <a:rPr lang="en-US" sz="1600" b="1" cap="all" dirty="0"/>
              <a:t> </a:t>
            </a:r>
            <a:r>
              <a:rPr lang="en-US" sz="1600" b="1" cap="all" dirty="0" err="1"/>
              <a:t>ta'lim</a:t>
            </a:r>
            <a:r>
              <a:rPr lang="en-US" sz="1600" b="1" cap="all" dirty="0"/>
              <a:t>, fan </a:t>
            </a:r>
            <a:r>
              <a:rPr lang="en-US" sz="1600" b="1" cap="all" dirty="0" err="1"/>
              <a:t>va</a:t>
            </a:r>
            <a:r>
              <a:rPr lang="en-US" sz="1600" b="1" cap="all" dirty="0"/>
              <a:t> </a:t>
            </a:r>
            <a:r>
              <a:rPr lang="en-US" sz="1600" b="1" cap="all" dirty="0" err="1"/>
              <a:t>innovatsiyalar</a:t>
            </a:r>
            <a:r>
              <a:rPr lang="en-US" sz="1600" b="1" cap="all" dirty="0"/>
              <a:t> </a:t>
            </a:r>
            <a:r>
              <a:rPr lang="en-US" sz="1600" b="1" cap="all" dirty="0" err="1"/>
              <a:t>vazirligi</a:t>
            </a:r>
            <a:endParaRPr lang="ru-RU" sz="1600" dirty="0"/>
          </a:p>
        </p:txBody>
      </p:sp>
      <p:sp>
        <p:nvSpPr>
          <p:cNvPr id="1048611" name="TextBox 20"/>
          <p:cNvSpPr txBox="1"/>
          <p:nvPr/>
        </p:nvSpPr>
        <p:spPr>
          <a:xfrm>
            <a:off x="8629015" y="7005955"/>
            <a:ext cx="6690995" cy="1015365"/>
          </a:xfrm>
          <a:prstGeom prst="rect">
            <a:avLst/>
          </a:prstGeom>
        </p:spPr>
        <p:txBody>
          <a:bodyPr wrap="square" lIns="0" tIns="0" rIns="0" bIns="0" rtlCol="0" anchor="t">
            <a:spAutoFit/>
          </a:bodyPr>
          <a:lstStyle/>
          <a:p>
            <a:pPr algn="ctr">
              <a:lnSpc>
                <a:spcPct val="100000"/>
              </a:lnSpc>
              <a:spcBef>
                <a:spcPct val="0"/>
              </a:spcBef>
            </a:pPr>
            <a:r>
              <a:rPr lang="en-US" sz="3300" i="1" dirty="0">
                <a:solidFill>
                  <a:srgbClr val="172900"/>
                </a:solidFill>
                <a:latin typeface="Calibri" panose="020F0502020204030204" charset="0"/>
                <a:cs typeface="Calibri" panose="020F0502020204030204" charset="0"/>
              </a:rPr>
              <a:t>Ilmiy rahbar:</a:t>
            </a:r>
          </a:p>
          <a:p>
            <a:pPr algn="ctr">
              <a:lnSpc>
                <a:spcPct val="100000"/>
              </a:lnSpc>
              <a:spcBef>
                <a:spcPct val="0"/>
              </a:spcBef>
            </a:pPr>
            <a:r>
              <a:rPr lang="en-US" sz="3300" b="1" i="1" dirty="0" err="1">
                <a:solidFill>
                  <a:srgbClr val="172900"/>
                </a:solidFill>
                <a:latin typeface="Calibri" panose="020F0502020204030204" charset="0"/>
                <a:cs typeface="Calibri" panose="020F0502020204030204" charset="0"/>
              </a:rPr>
              <a:t>Baxriyev</a:t>
            </a:r>
            <a:r>
              <a:rPr lang="en-US" sz="3300" b="1" i="1" dirty="0">
                <a:solidFill>
                  <a:srgbClr val="172900"/>
                </a:solidFill>
                <a:latin typeface="Calibri" panose="020F0502020204030204" charset="0"/>
                <a:cs typeface="Calibri" panose="020F0502020204030204" charset="0"/>
              </a:rPr>
              <a:t> Muxiddin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Текстовое поле 1"/>
          <p:cNvSpPr txBox="1"/>
          <p:nvPr/>
        </p:nvSpPr>
        <p:spPr>
          <a:xfrm>
            <a:off x="0" y="0"/>
            <a:ext cx="7505700" cy="6739255"/>
          </a:xfrm>
          <a:prstGeom prst="rect">
            <a:avLst/>
          </a:prstGeom>
          <a:noFill/>
        </p:spPr>
        <p:txBody>
          <a:bodyPr wrap="square" rtlCol="0">
            <a:spAutoFit/>
          </a:bodyPr>
          <a:lstStyle/>
          <a:p>
            <a:r>
              <a:rPr lang="en-US" altLang="ru-RU" sz="4000" b="1" dirty="0">
                <a:solidFill>
                  <a:srgbClr val="FF0000"/>
                </a:solidFill>
              </a:rPr>
              <a:t>          </a:t>
            </a:r>
            <a:r>
              <a:rPr lang="en-US" altLang="ru-RU" sz="4000" b="1" dirty="0" err="1">
                <a:solidFill>
                  <a:srgbClr val="FF0000"/>
                </a:solidFill>
              </a:rPr>
              <a:t>Muammo</a:t>
            </a:r>
            <a:endParaRPr lang="en-US" altLang="ru-RU" sz="4000" b="1" dirty="0">
              <a:solidFill>
                <a:srgbClr val="FF0000"/>
              </a:solidFill>
            </a:endParaRPr>
          </a:p>
          <a:p>
            <a:endParaRPr lang="en-US" altLang="ru-RU" sz="2800" dirty="0"/>
          </a:p>
          <a:p>
            <a:pPr marL="342900" indent="-342900">
              <a:buFont typeface="Arial" panose="020B0604020202020204" pitchFamily="34" charset="0"/>
              <a:buChar char="•"/>
            </a:pPr>
            <a:r>
              <a:rPr lang="en-US" altLang="ru-RU" sz="2800" dirty="0" err="1"/>
              <a:t>Farg‘ona</a:t>
            </a:r>
            <a:r>
              <a:rPr lang="en-US" altLang="ru-RU" sz="2800" dirty="0"/>
              <a:t> </a:t>
            </a:r>
            <a:r>
              <a:rPr lang="en-US" altLang="ru-RU" sz="2800" dirty="0" err="1"/>
              <a:t>shahrida</a:t>
            </a:r>
            <a:r>
              <a:rPr lang="en-US" altLang="ru-RU" sz="2800" dirty="0"/>
              <a:t> 2026-yil 20-21-fevral </a:t>
            </a:r>
            <a:r>
              <a:rPr lang="en-US" altLang="ru-RU" sz="2800" dirty="0" err="1"/>
              <a:t>kunlari</a:t>
            </a:r>
            <a:r>
              <a:rPr lang="en-US" altLang="ru-RU" sz="2800" dirty="0"/>
              <a:t> 62 </a:t>
            </a:r>
            <a:r>
              <a:rPr lang="en-US" altLang="ru-RU" sz="2800" dirty="0" err="1"/>
              <a:t>nafar</a:t>
            </a:r>
            <a:r>
              <a:rPr lang="en-US" altLang="ru-RU" sz="2800" dirty="0"/>
              <a:t> </a:t>
            </a:r>
            <a:r>
              <a:rPr lang="en-US" altLang="ru-RU" sz="2800" dirty="0" err="1"/>
              <a:t>bog‘cha</a:t>
            </a:r>
            <a:r>
              <a:rPr lang="en-US" altLang="ru-RU" sz="2800" dirty="0"/>
              <a:t> </a:t>
            </a:r>
            <a:r>
              <a:rPr lang="en-US" altLang="ru-RU" sz="2800" dirty="0" err="1"/>
              <a:t>bolalari</a:t>
            </a:r>
            <a:r>
              <a:rPr lang="en-US" altLang="ru-RU" sz="2800" dirty="0"/>
              <a:t> </a:t>
            </a:r>
            <a:r>
              <a:rPr lang="en-US" altLang="ru-RU" sz="2800" dirty="0" err="1"/>
              <a:t>ovqatdan</a:t>
            </a:r>
            <a:r>
              <a:rPr lang="en-US" altLang="ru-RU" sz="2800" dirty="0"/>
              <a:t> </a:t>
            </a:r>
            <a:r>
              <a:rPr lang="en-US" altLang="ru-RU" sz="2800" dirty="0" err="1">
                <a:latin typeface="+mj-lt"/>
              </a:rPr>
              <a:t>zaxarlangan</a:t>
            </a:r>
            <a:r>
              <a:rPr lang="en-US" altLang="ru-RU" sz="2800" dirty="0"/>
              <a:t>.</a:t>
            </a:r>
          </a:p>
          <a:p>
            <a:pPr marL="342900" indent="-342900">
              <a:buFont typeface="Arial" panose="020B0604020202020204" pitchFamily="34" charset="0"/>
              <a:buChar char="•"/>
            </a:pPr>
            <a:r>
              <a:rPr lang="en-US" altLang="ru-RU" sz="2800" dirty="0"/>
              <a:t>Toshkent </a:t>
            </a:r>
            <a:r>
              <a:rPr lang="en-US" altLang="ru-RU" sz="2800" dirty="0" err="1"/>
              <a:t>shahrining</a:t>
            </a:r>
            <a:r>
              <a:rPr lang="en-US" altLang="ru-RU" sz="2800" dirty="0"/>
              <a:t> </a:t>
            </a:r>
            <a:r>
              <a:rPr lang="en-US" altLang="ru-RU" sz="2800" dirty="0" err="1"/>
              <a:t>bir</a:t>
            </a:r>
            <a:r>
              <a:rPr lang="en-US" altLang="ru-RU" sz="2800" dirty="0"/>
              <a:t> </a:t>
            </a:r>
            <a:r>
              <a:rPr lang="en-US" altLang="ru-RU" sz="2800" err="1"/>
              <a:t>nechta</a:t>
            </a:r>
            <a:r>
              <a:rPr lang="en-US" altLang="ru-RU" sz="2800"/>
              <a:t> hududlarida         </a:t>
            </a:r>
            <a:r>
              <a:rPr lang="en-US" altLang="ru-RU" sz="2800" dirty="0"/>
              <a:t>( </a:t>
            </a:r>
            <a:r>
              <a:rPr lang="en-US" altLang="ru-RU" sz="2800" dirty="0" err="1"/>
              <a:t>Bo‘ka</a:t>
            </a:r>
            <a:r>
              <a:rPr lang="en-US" altLang="ru-RU" sz="2800" dirty="0"/>
              <a:t>, </a:t>
            </a:r>
            <a:r>
              <a:rPr lang="en-US" altLang="ru-RU" sz="2800" dirty="0" err="1"/>
              <a:t>Piskent</a:t>
            </a:r>
            <a:r>
              <a:rPr lang="en-US" altLang="ru-RU" sz="2800" dirty="0"/>
              <a:t>, </a:t>
            </a:r>
            <a:r>
              <a:rPr lang="en-US" altLang="ru-RU" sz="2800" dirty="0" err="1"/>
              <a:t>Oqqo‘rg‘on</a:t>
            </a:r>
            <a:r>
              <a:rPr lang="en-US" altLang="ru-RU" sz="2800" dirty="0"/>
              <a:t>, </a:t>
            </a:r>
            <a:r>
              <a:rPr lang="en-US" altLang="ru-RU" sz="2800" dirty="0" err="1"/>
              <a:t>Bekobod</a:t>
            </a:r>
            <a:r>
              <a:rPr lang="en-US" altLang="ru-RU" sz="2800" dirty="0"/>
              <a:t>) 2025-yil 24-25-sentabr </a:t>
            </a:r>
            <a:r>
              <a:rPr lang="en-US" altLang="ru-RU" sz="2800" dirty="0" err="1"/>
              <a:t>kunlari</a:t>
            </a:r>
            <a:r>
              <a:rPr lang="en-US" altLang="ru-RU" sz="2800" dirty="0"/>
              <a:t> 1922 </a:t>
            </a:r>
            <a:r>
              <a:rPr lang="en-US" altLang="ru-RU" sz="2800" dirty="0" err="1"/>
              <a:t>nafar</a:t>
            </a:r>
            <a:r>
              <a:rPr lang="en-US" altLang="ru-RU" sz="2800" dirty="0"/>
              <a:t> bola </a:t>
            </a:r>
            <a:r>
              <a:rPr lang="en-US" altLang="ru-RU" sz="2800" dirty="0" err="1"/>
              <a:t>ovqatdan</a:t>
            </a:r>
            <a:r>
              <a:rPr lang="en-US" altLang="ru-RU" sz="2800" dirty="0"/>
              <a:t> </a:t>
            </a:r>
            <a:r>
              <a:rPr lang="en-US" altLang="ru-RU" sz="2800" dirty="0" err="1"/>
              <a:t>zaharlangan</a:t>
            </a:r>
            <a:r>
              <a:rPr lang="en-US" altLang="ru-RU" sz="2800" dirty="0"/>
              <a:t>.</a:t>
            </a:r>
          </a:p>
          <a:p>
            <a:pPr marL="342900" indent="-342900">
              <a:buFont typeface="Arial" panose="020B0604020202020204" pitchFamily="34" charset="0"/>
              <a:buChar char="•"/>
            </a:pPr>
            <a:r>
              <a:rPr lang="en-US" altLang="ru-RU" sz="2800" dirty="0" err="1"/>
              <a:t>Bolalar</a:t>
            </a:r>
            <a:r>
              <a:rPr lang="en-US" altLang="ru-RU" sz="2800" dirty="0"/>
              <a:t> </a:t>
            </a:r>
            <a:r>
              <a:rPr lang="en-US" altLang="ru-RU" sz="2800" dirty="0" err="1"/>
              <a:t>orasida</a:t>
            </a:r>
            <a:r>
              <a:rPr lang="en-US" altLang="ru-RU" sz="2800" dirty="0"/>
              <a:t> </a:t>
            </a:r>
            <a:r>
              <a:rPr lang="en-US" altLang="ru-RU" sz="2800" dirty="0" err="1"/>
              <a:t>gelmintoz</a:t>
            </a:r>
            <a:r>
              <a:rPr lang="en-US" altLang="ru-RU" sz="2800" dirty="0"/>
              <a:t> </a:t>
            </a:r>
            <a:r>
              <a:rPr lang="en-US" altLang="ru-RU" sz="2800" dirty="0" err="1"/>
              <a:t>tez-tez</a:t>
            </a:r>
            <a:r>
              <a:rPr lang="en-US" altLang="ru-RU" sz="2800" dirty="0"/>
              <a:t> </a:t>
            </a:r>
            <a:r>
              <a:rPr lang="en-US" altLang="ru-RU" sz="2800" dirty="0" err="1"/>
              <a:t>uchrab</a:t>
            </a:r>
            <a:r>
              <a:rPr lang="en-US" altLang="ru-RU" sz="2800" dirty="0"/>
              <a:t> </a:t>
            </a:r>
            <a:r>
              <a:rPr lang="en-US" altLang="ru-RU" sz="2800" dirty="0" err="1"/>
              <a:t>turadi</a:t>
            </a:r>
            <a:r>
              <a:rPr lang="en-US" altLang="ru-RU" sz="2800" dirty="0"/>
              <a:t>, </a:t>
            </a:r>
            <a:r>
              <a:rPr lang="en-US" altLang="ru-RU" sz="2800" dirty="0" err="1"/>
              <a:t>vaqtida</a:t>
            </a:r>
            <a:r>
              <a:rPr lang="en-US" altLang="ru-RU" sz="2800" dirty="0"/>
              <a:t> </a:t>
            </a:r>
            <a:r>
              <a:rPr lang="en-US" altLang="ru-RU" sz="2800" dirty="0" err="1"/>
              <a:t>aniqlanmaydi</a:t>
            </a:r>
            <a:r>
              <a:rPr lang="en-US" altLang="ru-RU" sz="2800" dirty="0"/>
              <a:t>, </a:t>
            </a:r>
            <a:r>
              <a:rPr lang="en-US" altLang="ru-RU" sz="2800" dirty="0" err="1"/>
              <a:t>bolalarning</a:t>
            </a:r>
            <a:r>
              <a:rPr lang="en-US" altLang="ru-RU" sz="2800" dirty="0"/>
              <a:t> </a:t>
            </a:r>
            <a:r>
              <a:rPr lang="en-US" altLang="ru-RU" sz="2800" dirty="0" err="1"/>
              <a:t>sog‘lig‘iga</a:t>
            </a:r>
            <a:r>
              <a:rPr lang="en-US" altLang="ru-RU" sz="2800" dirty="0"/>
              <a:t> </a:t>
            </a:r>
            <a:r>
              <a:rPr lang="en-US" altLang="ru-RU" sz="2800" dirty="0" err="1"/>
              <a:t>salbiy</a:t>
            </a:r>
            <a:r>
              <a:rPr lang="en-US" altLang="ru-RU" sz="2800" dirty="0"/>
              <a:t> </a:t>
            </a:r>
            <a:r>
              <a:rPr lang="en-US" altLang="ru-RU" sz="2800" dirty="0" err="1"/>
              <a:t>ta’sir</a:t>
            </a:r>
            <a:r>
              <a:rPr lang="en-US" altLang="ru-RU" sz="2800" dirty="0"/>
              <a:t> </a:t>
            </a:r>
            <a:r>
              <a:rPr lang="en-US" altLang="ru-RU" sz="2800" err="1"/>
              <a:t>qiladi</a:t>
            </a:r>
            <a:r>
              <a:rPr lang="en-US" altLang="ru-RU" sz="2800"/>
              <a:t>. Shu bilan birga bolalarda animeya va vitaminlar yetishmasligi ham ko‘p uchraydi.   </a:t>
            </a:r>
            <a:endParaRPr lang="en-US" altLang="ru-RU" sz="2800" dirty="0"/>
          </a:p>
          <a:p>
            <a:pPr marL="342900" indent="-342900">
              <a:buFont typeface="Arial" panose="020B0604020202020204" pitchFamily="34" charset="0"/>
              <a:buChar char="•"/>
            </a:pPr>
            <a:r>
              <a:rPr lang="en-US" altLang="ru-RU" sz="2800" dirty="0" err="1"/>
              <a:t>Bundan</a:t>
            </a:r>
            <a:r>
              <a:rPr lang="en-US" altLang="ru-RU" sz="2800" dirty="0"/>
              <a:t> </a:t>
            </a:r>
            <a:r>
              <a:rPr lang="en-US" altLang="ru-RU" sz="2800" dirty="0" err="1"/>
              <a:t>tashqari</a:t>
            </a:r>
            <a:r>
              <a:rPr lang="en-US" altLang="ru-RU" sz="2800" dirty="0"/>
              <a:t> </a:t>
            </a:r>
            <a:r>
              <a:rPr lang="en-US" altLang="ru-RU" sz="2800" dirty="0" err="1"/>
              <a:t>bugungi</a:t>
            </a:r>
            <a:r>
              <a:rPr lang="en-US" altLang="ru-RU" sz="2800" dirty="0"/>
              <a:t> </a:t>
            </a:r>
            <a:r>
              <a:rPr lang="en-US" altLang="ru-RU" sz="2800" dirty="0" err="1"/>
              <a:t>kunda</a:t>
            </a:r>
            <a:r>
              <a:rPr lang="en-US" altLang="ru-RU" sz="2800" dirty="0"/>
              <a:t> </a:t>
            </a:r>
            <a:r>
              <a:rPr lang="en-US" altLang="ru-RU" sz="2800" dirty="0" err="1"/>
              <a:t>ko‘plab</a:t>
            </a:r>
            <a:r>
              <a:rPr lang="en-US" altLang="ru-RU" sz="2800" dirty="0"/>
              <a:t> </a:t>
            </a:r>
            <a:r>
              <a:rPr lang="en-US" altLang="ru-RU" sz="2800" dirty="0" err="1"/>
              <a:t>kimyoviy</a:t>
            </a:r>
            <a:r>
              <a:rPr lang="en-US" altLang="ru-RU" sz="2800" dirty="0"/>
              <a:t> </a:t>
            </a:r>
            <a:r>
              <a:rPr lang="en-US" altLang="ru-RU" sz="2800" dirty="0" err="1"/>
              <a:t>mahsulotlar</a:t>
            </a:r>
            <a:r>
              <a:rPr lang="en-US" altLang="ru-RU" sz="2800" dirty="0"/>
              <a:t> </a:t>
            </a:r>
            <a:r>
              <a:rPr lang="en-US" altLang="ru-RU" sz="2800" dirty="0" err="1"/>
              <a:t>iste’molini</a:t>
            </a:r>
            <a:r>
              <a:rPr lang="en-US" altLang="ru-RU" sz="2800" dirty="0"/>
              <a:t> </a:t>
            </a:r>
            <a:r>
              <a:rPr lang="en-US" altLang="ru-RU" sz="2800" dirty="0" err="1"/>
              <a:t>kamaytirish</a:t>
            </a:r>
            <a:endParaRPr lang="en-US" altLang="ru-RU" sz="2800" dirty="0"/>
          </a:p>
        </p:txBody>
      </p:sp>
      <p:sp>
        <p:nvSpPr>
          <p:cNvPr id="1048597" name="Текстовое поле 2"/>
          <p:cNvSpPr txBox="1"/>
          <p:nvPr/>
        </p:nvSpPr>
        <p:spPr>
          <a:xfrm>
            <a:off x="7334251" y="1"/>
            <a:ext cx="7004050" cy="8229600"/>
          </a:xfrm>
          <a:prstGeom prst="rect">
            <a:avLst/>
          </a:prstGeom>
          <a:noFill/>
        </p:spPr>
        <p:txBody>
          <a:bodyPr wrap="square" rtlCol="0" anchor="t">
            <a:noAutofit/>
          </a:bodyPr>
          <a:lstStyle/>
          <a:p>
            <a:r>
              <a:rPr lang="en-US" altLang="ru-RU" sz="4000" b="1" dirty="0">
                <a:solidFill>
                  <a:schemeClr val="accent6"/>
                </a:solidFill>
              </a:rPr>
              <a:t>          </a:t>
            </a:r>
            <a:r>
              <a:rPr lang="en-US" altLang="ru-RU" sz="4000" b="1" dirty="0" err="1">
                <a:solidFill>
                  <a:schemeClr val="accent6"/>
                </a:solidFill>
              </a:rPr>
              <a:t>Yechim</a:t>
            </a:r>
            <a:endParaRPr lang="en-US" altLang="ru-RU" sz="4000" b="1" dirty="0">
              <a:solidFill>
                <a:schemeClr val="accent6"/>
              </a:solidFill>
            </a:endParaRPr>
          </a:p>
          <a:p>
            <a:endParaRPr lang="en-US" altLang="ru-RU" sz="2800" dirty="0"/>
          </a:p>
          <a:p>
            <a:pPr marL="342900" indent="-342900">
              <a:buFont typeface="Arial" panose="020B0604020202020204" pitchFamily="34" charset="0"/>
              <a:buChar char="•"/>
            </a:pPr>
            <a:r>
              <a:rPr lang="en-US" altLang="ru-RU" sz="2800" dirty="0" err="1"/>
              <a:t>B</a:t>
            </a:r>
            <a:r>
              <a:rPr lang="en-US" altLang="ru-RU" sz="2800" dirty="0" err="1">
                <a:sym typeface="+mn-ea"/>
              </a:rPr>
              <a:t>og‘cha</a:t>
            </a:r>
            <a:r>
              <a:rPr lang="en-US" altLang="ru-RU" sz="2800" dirty="0">
                <a:sym typeface="+mn-ea"/>
              </a:rPr>
              <a:t> </a:t>
            </a:r>
            <a:r>
              <a:rPr lang="en-US" altLang="ru-RU" sz="2800" dirty="0" err="1">
                <a:sym typeface="+mn-ea"/>
              </a:rPr>
              <a:t>bolalarining</a:t>
            </a:r>
            <a:r>
              <a:rPr lang="en-US" altLang="ru-RU" sz="2800" dirty="0">
                <a:sym typeface="+mn-ea"/>
              </a:rPr>
              <a:t> </a:t>
            </a:r>
            <a:r>
              <a:rPr lang="en-US" altLang="ru-RU" sz="2800" dirty="0" err="1">
                <a:sym typeface="+mn-ea"/>
              </a:rPr>
              <a:t>ovqarlanish</a:t>
            </a:r>
            <a:r>
              <a:rPr lang="en-US" altLang="ru-RU" sz="2800" dirty="0">
                <a:sym typeface="+mn-ea"/>
              </a:rPr>
              <a:t> </a:t>
            </a:r>
            <a:r>
              <a:rPr lang="en-US" altLang="ru-RU" sz="2800" dirty="0" err="1">
                <a:sym typeface="+mn-ea"/>
              </a:rPr>
              <a:t>ratsioni</a:t>
            </a:r>
            <a:r>
              <a:rPr lang="en-US" altLang="ru-RU" sz="2800" dirty="0">
                <a:sym typeface="+mn-ea"/>
              </a:rPr>
              <a:t> </a:t>
            </a:r>
            <a:r>
              <a:rPr lang="en-US" altLang="ru-RU" sz="2800" dirty="0" err="1">
                <a:sym typeface="+mn-ea"/>
              </a:rPr>
              <a:t>tarkibiga</a:t>
            </a:r>
            <a:r>
              <a:rPr lang="en-US" altLang="ru-RU" sz="2800" dirty="0">
                <a:sym typeface="+mn-ea"/>
              </a:rPr>
              <a:t> </a:t>
            </a:r>
            <a:r>
              <a:rPr lang="en-US" altLang="ru-RU" sz="2800" dirty="0" err="1">
                <a:sym typeface="+mn-ea"/>
              </a:rPr>
              <a:t>tabiiy</a:t>
            </a:r>
            <a:r>
              <a:rPr lang="en-US" altLang="ru-RU" sz="2800" dirty="0">
                <a:sym typeface="+mn-ea"/>
              </a:rPr>
              <a:t> </a:t>
            </a:r>
            <a:r>
              <a:rPr lang="en-US" altLang="ru-RU" sz="2800" dirty="0" err="1">
                <a:sym typeface="+mn-ea"/>
              </a:rPr>
              <a:t>VitaCandy</a:t>
            </a:r>
            <a:r>
              <a:rPr lang="en-US" altLang="ru-RU" sz="2800" dirty="0">
                <a:sym typeface="+mn-ea"/>
              </a:rPr>
              <a:t> </a:t>
            </a:r>
            <a:r>
              <a:rPr lang="en-US" altLang="ru-RU" sz="2800" dirty="0" err="1">
                <a:sym typeface="+mn-ea"/>
              </a:rPr>
              <a:t>mahsulotini</a:t>
            </a:r>
            <a:r>
              <a:rPr lang="en-US" altLang="ru-RU" sz="2800" dirty="0">
                <a:sym typeface="+mn-ea"/>
              </a:rPr>
              <a:t> </a:t>
            </a:r>
            <a:r>
              <a:rPr lang="en-US" altLang="ru-RU" sz="2800" dirty="0" err="1">
                <a:sym typeface="+mn-ea"/>
              </a:rPr>
              <a:t>qo‘shish</a:t>
            </a:r>
            <a:r>
              <a:rPr lang="en-US" altLang="ru-RU" sz="2800" dirty="0">
                <a:sym typeface="+mn-ea"/>
              </a:rPr>
              <a:t>.</a:t>
            </a:r>
          </a:p>
          <a:p>
            <a:pPr marL="342900" indent="-342900">
              <a:buFont typeface="Arial" panose="020B0604020202020204" pitchFamily="34" charset="0"/>
              <a:buChar char="•"/>
            </a:pPr>
            <a:r>
              <a:rPr lang="en-US" altLang="ru-RU" sz="2800" dirty="0">
                <a:sym typeface="+mn-ea"/>
              </a:rPr>
              <a:t>Bola </a:t>
            </a:r>
            <a:r>
              <a:rPr lang="en-US" altLang="ru-RU" sz="2800" dirty="0" err="1">
                <a:sym typeface="+mn-ea"/>
              </a:rPr>
              <a:t>organizmida</a:t>
            </a:r>
            <a:r>
              <a:rPr lang="en-US" altLang="ru-RU" sz="2800" dirty="0">
                <a:sym typeface="+mn-ea"/>
              </a:rPr>
              <a:t> </a:t>
            </a:r>
            <a:r>
              <a:rPr lang="en-US" altLang="ru-RU" sz="2800" dirty="0" err="1">
                <a:sym typeface="+mn-ea"/>
              </a:rPr>
              <a:t>tabiiy</a:t>
            </a:r>
            <a:r>
              <a:rPr lang="en-US" altLang="ru-RU" sz="2800" dirty="0">
                <a:sym typeface="+mn-ea"/>
              </a:rPr>
              <a:t> </a:t>
            </a:r>
            <a:r>
              <a:rPr lang="en-US" altLang="ru-RU" sz="2800" dirty="0" err="1">
                <a:sym typeface="+mn-ea"/>
              </a:rPr>
              <a:t>holda</a:t>
            </a:r>
            <a:r>
              <a:rPr lang="en-US" altLang="ru-RU" sz="2800" dirty="0">
                <a:sym typeface="+mn-ea"/>
              </a:rPr>
              <a:t> </a:t>
            </a:r>
            <a:r>
              <a:rPr lang="en-US" altLang="ru-RU" sz="2800" dirty="0" err="1">
                <a:sym typeface="+mn-ea"/>
              </a:rPr>
              <a:t>gijjalar</a:t>
            </a:r>
            <a:r>
              <a:rPr lang="en-US" altLang="ru-RU" sz="2800" dirty="0">
                <a:sym typeface="+mn-ea"/>
              </a:rPr>
              <a:t> </a:t>
            </a:r>
            <a:r>
              <a:rPr lang="en-US" altLang="ru-RU" sz="2800" dirty="0" err="1">
                <a:sym typeface="+mn-ea"/>
              </a:rPr>
              <a:t>va</a:t>
            </a:r>
            <a:r>
              <a:rPr lang="en-US" altLang="ru-RU" sz="2800" dirty="0">
                <a:sym typeface="+mn-ea"/>
              </a:rPr>
              <a:t> </a:t>
            </a:r>
            <a:r>
              <a:rPr lang="en-US" altLang="ru-RU" sz="2800" dirty="0" err="1">
                <a:sym typeface="+mn-ea"/>
              </a:rPr>
              <a:t>shu</a:t>
            </a:r>
            <a:r>
              <a:rPr lang="en-US" altLang="ru-RU" sz="2800" dirty="0">
                <a:sym typeface="+mn-ea"/>
              </a:rPr>
              <a:t> </a:t>
            </a:r>
            <a:r>
              <a:rPr lang="en-US" altLang="ru-RU" sz="2800" dirty="0" err="1">
                <a:sym typeface="+mn-ea"/>
              </a:rPr>
              <a:t>kabi</a:t>
            </a:r>
            <a:r>
              <a:rPr lang="en-US" altLang="ru-RU" sz="2800" dirty="0">
                <a:sym typeface="+mn-ea"/>
              </a:rPr>
              <a:t> </a:t>
            </a:r>
            <a:r>
              <a:rPr lang="en-US" altLang="ru-RU" sz="2800" dirty="0" err="1">
                <a:sym typeface="+mn-ea"/>
              </a:rPr>
              <a:t>parazitlarga</a:t>
            </a:r>
            <a:r>
              <a:rPr lang="en-US" altLang="ru-RU" sz="2800" dirty="0">
                <a:sym typeface="+mn-ea"/>
              </a:rPr>
              <a:t> </a:t>
            </a:r>
            <a:r>
              <a:rPr lang="en-US" altLang="ru-RU" sz="2800" dirty="0" err="1">
                <a:sym typeface="+mn-ea"/>
              </a:rPr>
              <a:t>qarshi</a:t>
            </a:r>
            <a:r>
              <a:rPr lang="en-US" altLang="ru-RU" sz="2800" dirty="0">
                <a:sym typeface="+mn-ea"/>
              </a:rPr>
              <a:t> </a:t>
            </a:r>
            <a:r>
              <a:rPr lang="en-US" altLang="ru-RU" sz="2800" dirty="0" err="1">
                <a:sym typeface="+mn-ea"/>
              </a:rPr>
              <a:t>kurashishda</a:t>
            </a:r>
            <a:r>
              <a:rPr lang="en-US" altLang="ru-RU" sz="2800" dirty="0">
                <a:sym typeface="+mn-ea"/>
              </a:rPr>
              <a:t> </a:t>
            </a:r>
            <a:r>
              <a:rPr lang="en-US" altLang="ru-RU" sz="2800" dirty="0" err="1">
                <a:sym typeface="+mn-ea"/>
              </a:rPr>
              <a:t>samarali</a:t>
            </a:r>
            <a:r>
              <a:rPr lang="en-US" altLang="ru-RU" sz="2800" dirty="0">
                <a:sym typeface="+mn-ea"/>
              </a:rPr>
              <a:t> </a:t>
            </a:r>
            <a:r>
              <a:rPr lang="en-US" altLang="ru-RU" sz="2800" dirty="0" err="1">
                <a:sym typeface="+mn-ea"/>
              </a:rPr>
              <a:t>hisoblanadi</a:t>
            </a:r>
            <a:r>
              <a:rPr lang="en-US" altLang="ru-RU" sz="2800" dirty="0">
                <a:sym typeface="+mn-ea"/>
              </a:rPr>
              <a:t>. </a:t>
            </a:r>
          </a:p>
          <a:p>
            <a:pPr marL="342900" indent="-342900">
              <a:buFont typeface="Arial" panose="020B0604020202020204" pitchFamily="34" charset="0"/>
              <a:buChar char="•"/>
            </a:pPr>
            <a:r>
              <a:rPr lang="en-US" altLang="ru-RU" sz="2800" dirty="0" err="1">
                <a:sym typeface="+mn-ea"/>
              </a:rPr>
              <a:t>Kimyoviy</a:t>
            </a:r>
            <a:r>
              <a:rPr lang="en-US" altLang="ru-RU" sz="2800" dirty="0">
                <a:sym typeface="+mn-ea"/>
              </a:rPr>
              <a:t> </a:t>
            </a:r>
            <a:r>
              <a:rPr lang="en-US" altLang="ru-RU" sz="2800" dirty="0" err="1">
                <a:sym typeface="+mn-ea"/>
              </a:rPr>
              <a:t>tarkibga</a:t>
            </a:r>
            <a:r>
              <a:rPr lang="en-US" altLang="ru-RU" sz="2800" dirty="0">
                <a:sym typeface="+mn-ea"/>
              </a:rPr>
              <a:t> </a:t>
            </a:r>
            <a:r>
              <a:rPr lang="en-US" altLang="ru-RU" sz="2800" dirty="0" err="1">
                <a:sym typeface="+mn-ea"/>
              </a:rPr>
              <a:t>ega</a:t>
            </a:r>
            <a:r>
              <a:rPr lang="en-US" altLang="ru-RU" sz="2800" dirty="0">
                <a:sym typeface="+mn-ea"/>
              </a:rPr>
              <a:t> </a:t>
            </a:r>
            <a:r>
              <a:rPr lang="en-US" altLang="ru-RU" sz="2800" dirty="0" err="1">
                <a:sym typeface="+mn-ea"/>
              </a:rPr>
              <a:t>bo‘lgan</a:t>
            </a:r>
            <a:r>
              <a:rPr lang="en-US" altLang="ru-RU" sz="2800" dirty="0">
                <a:sym typeface="+mn-ea"/>
              </a:rPr>
              <a:t> </a:t>
            </a:r>
            <a:r>
              <a:rPr lang="en-US" altLang="ru-RU" sz="2800" dirty="0" err="1">
                <a:sym typeface="+mn-ea"/>
              </a:rPr>
              <a:t>jellyning</a:t>
            </a:r>
            <a:r>
              <a:rPr lang="en-US" altLang="ru-RU" sz="2800" dirty="0">
                <a:sym typeface="+mn-ea"/>
              </a:rPr>
              <a:t> </a:t>
            </a:r>
            <a:r>
              <a:rPr lang="en-US" altLang="ru-RU" sz="2800" dirty="0" err="1">
                <a:sym typeface="+mn-ea"/>
              </a:rPr>
              <a:t>iste’molini</a:t>
            </a:r>
            <a:r>
              <a:rPr lang="en-US" altLang="ru-RU" sz="2800" dirty="0">
                <a:sym typeface="+mn-ea"/>
              </a:rPr>
              <a:t> </a:t>
            </a:r>
            <a:r>
              <a:rPr lang="en-US" altLang="ru-RU" sz="2800" dirty="0" err="1">
                <a:sym typeface="+mn-ea"/>
              </a:rPr>
              <a:t>sezilarli</a:t>
            </a:r>
            <a:r>
              <a:rPr lang="en-US" altLang="ru-RU" sz="2800" dirty="0">
                <a:sym typeface="+mn-ea"/>
              </a:rPr>
              <a:t> </a:t>
            </a:r>
            <a:r>
              <a:rPr lang="en-US" altLang="ru-RU" sz="2800" dirty="0" err="1">
                <a:sym typeface="+mn-ea"/>
              </a:rPr>
              <a:t>pasaytirish</a:t>
            </a:r>
            <a:r>
              <a:rPr lang="en-US" altLang="ru-RU" sz="2800" dirty="0">
                <a:sym typeface="+mn-ea"/>
              </a:rPr>
              <a:t>. </a:t>
            </a:r>
          </a:p>
          <a:p>
            <a:pPr marL="342900" indent="-342900">
              <a:buFont typeface="Arial" panose="020B0604020202020204" pitchFamily="34" charset="0"/>
              <a:buChar char="•"/>
            </a:pPr>
            <a:r>
              <a:rPr lang="en-US" altLang="ru-RU" sz="2800" dirty="0">
                <a:sym typeface="+mn-ea"/>
              </a:rPr>
              <a:t>Shu </a:t>
            </a:r>
            <a:r>
              <a:rPr lang="en-US" altLang="ru-RU" sz="2800" dirty="0" err="1">
                <a:sym typeface="+mn-ea"/>
              </a:rPr>
              <a:t>bilan</a:t>
            </a:r>
            <a:r>
              <a:rPr lang="en-US" altLang="ru-RU" sz="2800" dirty="0">
                <a:sym typeface="+mn-ea"/>
              </a:rPr>
              <a:t> </a:t>
            </a:r>
            <a:r>
              <a:rPr lang="en-US" altLang="ru-RU" sz="2800" dirty="0" err="1">
                <a:sym typeface="+mn-ea"/>
              </a:rPr>
              <a:t>birgalikda</a:t>
            </a:r>
            <a:r>
              <a:rPr lang="en-US" altLang="ru-RU" sz="2800" dirty="0">
                <a:sym typeface="+mn-ea"/>
              </a:rPr>
              <a:t> </a:t>
            </a:r>
            <a:r>
              <a:rPr lang="en-US" altLang="en-US" sz="2800" dirty="0">
                <a:sym typeface="+mn-ea"/>
              </a:rPr>
              <a:t>tabiiy mahsulotlar </a:t>
            </a:r>
            <a:r>
              <a:rPr lang="en-US" altLang="ru-RU" sz="2800" dirty="0" err="1">
                <a:sym typeface="+mn-ea"/>
              </a:rPr>
              <a:t>tarkibidagi</a:t>
            </a:r>
            <a:r>
              <a:rPr lang="en-US" altLang="ru-RU" sz="2800" dirty="0">
                <a:sym typeface="+mn-ea"/>
              </a:rPr>
              <a:t> </a:t>
            </a:r>
            <a:r>
              <a:rPr lang="en-US" altLang="ru-RU" sz="2800" dirty="0" err="1">
                <a:sym typeface="+mn-ea"/>
              </a:rPr>
              <a:t>foydali</a:t>
            </a:r>
            <a:r>
              <a:rPr lang="en-US" altLang="ru-RU" sz="2800" dirty="0">
                <a:sym typeface="+mn-ea"/>
              </a:rPr>
              <a:t> </a:t>
            </a:r>
            <a:r>
              <a:rPr lang="en-US" altLang="ru-RU" sz="2800" err="1">
                <a:sym typeface="+mn-ea"/>
              </a:rPr>
              <a:t>moddalar</a:t>
            </a:r>
            <a:r>
              <a:rPr lang="en-US" altLang="ru-RU" sz="2800">
                <a:sym typeface="+mn-ea"/>
              </a:rPr>
              <a:t>: </a:t>
            </a:r>
            <a:r>
              <a:rPr lang="en-US" altLang="ru-RU" sz="2800" dirty="0">
                <a:sym typeface="+mn-ea"/>
              </a:rPr>
              <a:t>A-</a:t>
            </a:r>
            <a:r>
              <a:rPr lang="en-US" altLang="ru-RU" sz="2800" dirty="0" err="1">
                <a:sym typeface="+mn-ea"/>
              </a:rPr>
              <a:t>vitamini</a:t>
            </a:r>
            <a:r>
              <a:rPr lang="en-US" altLang="ru-RU" sz="2800" dirty="0">
                <a:sym typeface="+mn-ea"/>
              </a:rPr>
              <a:t> </a:t>
            </a:r>
            <a:r>
              <a:rPr lang="en-US" altLang="ru-RU" sz="2800" dirty="0" err="1">
                <a:sym typeface="+mn-ea"/>
              </a:rPr>
              <a:t>bolaning</a:t>
            </a:r>
            <a:r>
              <a:rPr lang="en-US" altLang="ru-RU" sz="2800" dirty="0">
                <a:sym typeface="+mn-ea"/>
              </a:rPr>
              <a:t> </a:t>
            </a:r>
            <a:r>
              <a:rPr lang="en-US" altLang="ru-RU" sz="2800" dirty="0" err="1">
                <a:sym typeface="+mn-ea"/>
              </a:rPr>
              <a:t>ko‘rish</a:t>
            </a:r>
            <a:r>
              <a:rPr lang="en-US" altLang="ru-RU" sz="2800" dirty="0">
                <a:sym typeface="+mn-ea"/>
              </a:rPr>
              <a:t> </a:t>
            </a:r>
            <a:r>
              <a:rPr lang="en-US" altLang="ru-RU" sz="2800" dirty="0" err="1">
                <a:sym typeface="+mn-ea"/>
              </a:rPr>
              <a:t>qobilyatini</a:t>
            </a:r>
            <a:r>
              <a:rPr lang="en-US" altLang="ru-RU" sz="2800" dirty="0">
                <a:sym typeface="+mn-ea"/>
              </a:rPr>
              <a:t> </a:t>
            </a:r>
            <a:r>
              <a:rPr lang="en-US" altLang="ru-RU" sz="2800" dirty="0" err="1">
                <a:sym typeface="+mn-ea"/>
              </a:rPr>
              <a:t>yaxshilaydi</a:t>
            </a:r>
            <a:r>
              <a:rPr lang="en-US" altLang="ru-RU" sz="2800" dirty="0">
                <a:sym typeface="+mn-ea"/>
              </a:rPr>
              <a:t>, C-</a:t>
            </a:r>
            <a:r>
              <a:rPr lang="en-US" altLang="ru-RU" sz="2800" dirty="0" err="1">
                <a:sym typeface="+mn-ea"/>
              </a:rPr>
              <a:t>vitamini</a:t>
            </a:r>
            <a:r>
              <a:rPr lang="en-US" altLang="ru-RU" sz="2800" dirty="0">
                <a:sym typeface="+mn-ea"/>
              </a:rPr>
              <a:t> </a:t>
            </a:r>
            <a:r>
              <a:rPr lang="en-US" altLang="ru-RU" sz="2800" dirty="0" err="1">
                <a:sym typeface="+mn-ea"/>
              </a:rPr>
              <a:t>immunitetini</a:t>
            </a:r>
            <a:r>
              <a:rPr lang="en-US" altLang="ru-RU" sz="2800" dirty="0">
                <a:sym typeface="+mn-ea"/>
              </a:rPr>
              <a:t> </a:t>
            </a:r>
            <a:r>
              <a:rPr lang="en-US" altLang="ru-RU" sz="2800" dirty="0" err="1">
                <a:sym typeface="+mn-ea"/>
              </a:rPr>
              <a:t>oshiradi</a:t>
            </a:r>
            <a:r>
              <a:rPr lang="en-US" altLang="ru-RU" sz="2800" dirty="0">
                <a:sym typeface="+mn-ea"/>
              </a:rPr>
              <a:t>, B1,B2,B6- </a:t>
            </a:r>
            <a:r>
              <a:rPr lang="en-US" altLang="ru-RU" sz="2800" dirty="0" err="1">
                <a:sym typeface="+mn-ea"/>
              </a:rPr>
              <a:t>vitaminlari</a:t>
            </a:r>
            <a:r>
              <a:rPr lang="en-US" altLang="ru-RU" sz="2800" dirty="0">
                <a:sym typeface="+mn-ea"/>
              </a:rPr>
              <a:t> </a:t>
            </a:r>
            <a:r>
              <a:rPr lang="en-US" altLang="ru-RU" sz="2800" dirty="0" err="1">
                <a:sym typeface="+mn-ea"/>
              </a:rPr>
              <a:t>xotira</a:t>
            </a:r>
            <a:r>
              <a:rPr lang="en-US" altLang="ru-RU" sz="2800" dirty="0">
                <a:sym typeface="+mn-ea"/>
              </a:rPr>
              <a:t> </a:t>
            </a:r>
            <a:r>
              <a:rPr lang="en-US" altLang="ru-RU" sz="2800" dirty="0" err="1">
                <a:sym typeface="+mn-ea"/>
              </a:rPr>
              <a:t>va</a:t>
            </a:r>
            <a:r>
              <a:rPr lang="en-US" altLang="ru-RU" sz="2800" dirty="0">
                <a:sym typeface="+mn-ea"/>
              </a:rPr>
              <a:t> </a:t>
            </a:r>
            <a:r>
              <a:rPr lang="en-US" altLang="ru-RU" sz="2800" dirty="0" err="1">
                <a:sym typeface="+mn-ea"/>
              </a:rPr>
              <a:t>asab</a:t>
            </a:r>
            <a:r>
              <a:rPr lang="en-US" altLang="ru-RU" sz="2800" dirty="0">
                <a:sym typeface="+mn-ea"/>
              </a:rPr>
              <a:t> </a:t>
            </a:r>
            <a:r>
              <a:rPr lang="en-US" altLang="ru-RU" sz="2800" dirty="0" err="1">
                <a:sym typeface="+mn-ea"/>
              </a:rPr>
              <a:t>tizimini</a:t>
            </a:r>
            <a:r>
              <a:rPr lang="en-US" altLang="ru-RU" sz="2800" dirty="0">
                <a:sym typeface="+mn-ea"/>
              </a:rPr>
              <a:t> </a:t>
            </a:r>
            <a:r>
              <a:rPr lang="en-US" altLang="ru-RU" sz="2800" dirty="0" err="1">
                <a:sym typeface="+mn-ea"/>
              </a:rPr>
              <a:t>mustahkamlaydi</a:t>
            </a:r>
            <a:r>
              <a:rPr lang="en-US" altLang="ru-RU" sz="2800" dirty="0">
                <a:sym typeface="+mn-ea"/>
              </a:rPr>
              <a:t>, </a:t>
            </a:r>
            <a:r>
              <a:rPr lang="en-US" altLang="ru-RU" sz="2800" dirty="0" err="1">
                <a:sym typeface="+mn-ea"/>
              </a:rPr>
              <a:t>bundan</a:t>
            </a:r>
            <a:r>
              <a:rPr lang="en-US" altLang="ru-RU" sz="2800" dirty="0">
                <a:sym typeface="+mn-ea"/>
              </a:rPr>
              <a:t> </a:t>
            </a:r>
            <a:r>
              <a:rPr lang="en-US" altLang="ru-RU" sz="2800" dirty="0" err="1">
                <a:sym typeface="+mn-ea"/>
              </a:rPr>
              <a:t>tashqari</a:t>
            </a:r>
            <a:r>
              <a:rPr lang="en-US" altLang="ru-RU" sz="2800" dirty="0">
                <a:sym typeface="+mn-ea"/>
              </a:rPr>
              <a:t> </a:t>
            </a:r>
            <a:r>
              <a:rPr lang="en-US" altLang="ru-RU" sz="2800" dirty="0" err="1">
                <a:sym typeface="+mn-ea"/>
              </a:rPr>
              <a:t>ovqat</a:t>
            </a:r>
            <a:r>
              <a:rPr lang="en-US" altLang="ru-RU" sz="2800" dirty="0">
                <a:sym typeface="+mn-ea"/>
              </a:rPr>
              <a:t> </a:t>
            </a:r>
            <a:r>
              <a:rPr lang="en-US" altLang="ru-RU" sz="2800" dirty="0" err="1">
                <a:sym typeface="+mn-ea"/>
              </a:rPr>
              <a:t>hazm</a:t>
            </a:r>
            <a:r>
              <a:rPr lang="en-US" altLang="ru-RU" sz="2800" dirty="0">
                <a:sym typeface="+mn-ea"/>
              </a:rPr>
              <a:t> </a:t>
            </a:r>
            <a:r>
              <a:rPr lang="en-US" altLang="ru-RU" sz="2800" dirty="0" err="1">
                <a:sym typeface="+mn-ea"/>
              </a:rPr>
              <a:t>qilishni</a:t>
            </a:r>
            <a:r>
              <a:rPr lang="en-US" altLang="ru-RU" sz="2800" dirty="0">
                <a:sym typeface="+mn-ea"/>
              </a:rPr>
              <a:t> </a:t>
            </a:r>
            <a:r>
              <a:rPr lang="en-US" altLang="ru-RU" sz="2800" dirty="0" err="1">
                <a:sym typeface="+mn-ea"/>
              </a:rPr>
              <a:t>yaxshilaydi</a:t>
            </a:r>
            <a:r>
              <a:rPr lang="en-US" altLang="ru-RU" sz="2800" dirty="0">
                <a:sym typeface="+mn-ea"/>
              </a:rPr>
              <a:t>, E-</a:t>
            </a:r>
            <a:r>
              <a:rPr lang="en-US" altLang="ru-RU" sz="2800" dirty="0" err="1">
                <a:sym typeface="+mn-ea"/>
              </a:rPr>
              <a:t>vitamini</a:t>
            </a:r>
            <a:r>
              <a:rPr lang="en-US" altLang="ru-RU" sz="2800" dirty="0">
                <a:sym typeface="+mn-ea"/>
              </a:rPr>
              <a:t> </a:t>
            </a:r>
            <a:r>
              <a:rPr lang="en-US" altLang="ru-RU" sz="2800" dirty="0" err="1">
                <a:sym typeface="+mn-ea"/>
              </a:rPr>
              <a:t>bo‘y</a:t>
            </a:r>
            <a:r>
              <a:rPr lang="en-US" altLang="ru-RU" sz="2800" dirty="0">
                <a:sym typeface="+mn-ea"/>
              </a:rPr>
              <a:t> </a:t>
            </a:r>
            <a:r>
              <a:rPr lang="en-US" altLang="ru-RU" sz="2800" dirty="0" err="1">
                <a:sym typeface="+mn-ea"/>
              </a:rPr>
              <a:t>o‘stirish</a:t>
            </a:r>
            <a:r>
              <a:rPr lang="en-US" altLang="ru-RU" sz="2800" dirty="0">
                <a:sym typeface="+mn-ea"/>
              </a:rPr>
              <a:t> </a:t>
            </a:r>
            <a:r>
              <a:rPr lang="en-US" altLang="ru-RU" sz="2800" dirty="0" err="1">
                <a:sym typeface="+mn-ea"/>
              </a:rPr>
              <a:t>xususiyatiga</a:t>
            </a:r>
            <a:r>
              <a:rPr lang="en-US" altLang="ru-RU" sz="2800" dirty="0">
                <a:sym typeface="+mn-ea"/>
              </a:rPr>
              <a:t> </a:t>
            </a:r>
            <a:r>
              <a:rPr lang="en-US" altLang="ru-RU" sz="2800" dirty="0" err="1">
                <a:sym typeface="+mn-ea"/>
              </a:rPr>
              <a:t>ega</a:t>
            </a:r>
            <a:r>
              <a:rPr lang="en-US" altLang="ru-RU" sz="2800" dirty="0">
                <a:sym typeface="+mn-ea"/>
              </a:rPr>
              <a:t>.   </a:t>
            </a:r>
          </a:p>
          <a:p>
            <a:pPr marL="342900" indent="-342900">
              <a:buFont typeface="Arial" panose="020B0604020202020204" pitchFamily="34" charset="0"/>
              <a:buChar char="•"/>
            </a:pPr>
            <a:endParaRPr lang="en-US" altLang="ru-RU"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Стрелка: изогнутая вправо 7"/>
          <p:cNvSpPr/>
          <p:nvPr/>
        </p:nvSpPr>
        <p:spPr>
          <a:xfrm>
            <a:off x="264795" y="325120"/>
            <a:ext cx="1768475" cy="3416300"/>
          </a:xfrm>
          <a:prstGeom prst="curved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solidFill>
                <a:schemeClr val="tx1"/>
              </a:solidFill>
            </a:endParaRPr>
          </a:p>
        </p:txBody>
      </p:sp>
      <p:sp>
        <p:nvSpPr>
          <p:cNvPr id="1048591" name="Прямоугольник: скругленные углы 5"/>
          <p:cNvSpPr/>
          <p:nvPr/>
        </p:nvSpPr>
        <p:spPr>
          <a:xfrm>
            <a:off x="1299210" y="205105"/>
            <a:ext cx="4177665" cy="573405"/>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ru-RU"/>
          </a:p>
        </p:txBody>
      </p:sp>
      <p:sp>
        <p:nvSpPr>
          <p:cNvPr id="1048592" name="Блок-схема: знак завершения 4"/>
          <p:cNvSpPr/>
          <p:nvPr/>
        </p:nvSpPr>
        <p:spPr>
          <a:xfrm>
            <a:off x="2033270" y="934085"/>
            <a:ext cx="12224385" cy="3993515"/>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a:p>
        </p:txBody>
      </p:sp>
      <p:sp>
        <p:nvSpPr>
          <p:cNvPr id="1048593" name="TextBox 1"/>
          <p:cNvSpPr txBox="1"/>
          <p:nvPr/>
        </p:nvSpPr>
        <p:spPr>
          <a:xfrm>
            <a:off x="1299210" y="203835"/>
            <a:ext cx="3752850" cy="855345"/>
          </a:xfrm>
          <a:prstGeom prst="rect">
            <a:avLst/>
          </a:prstGeom>
          <a:noFill/>
        </p:spPr>
        <p:txBody>
          <a:bodyPr wrap="none" rtlCol="0">
            <a:noAutofit/>
          </a:bodyPr>
          <a:lstStyle/>
          <a:p>
            <a:r>
              <a:rPr lang="en-US" sz="3600" b="1">
                <a:solidFill>
                  <a:schemeClr val="accent2">
                    <a:lumMod val="50000"/>
                  </a:schemeClr>
                </a:solidFill>
              </a:rPr>
              <a:t>  VitaCandy nima</a:t>
            </a:r>
            <a:r>
              <a:rPr lang="ru-RU" sz="3600" b="1">
                <a:solidFill>
                  <a:schemeClr val="accent2">
                    <a:lumMod val="50000"/>
                  </a:schemeClr>
                </a:solidFill>
              </a:rPr>
              <a:t>?</a:t>
            </a:r>
          </a:p>
          <a:p>
            <a:endParaRPr lang="ru-RU" sz="3600" b="1">
              <a:solidFill>
                <a:schemeClr val="accent2">
                  <a:lumMod val="50000"/>
                </a:schemeClr>
              </a:solidFill>
            </a:endParaRPr>
          </a:p>
        </p:txBody>
      </p:sp>
      <p:sp>
        <p:nvSpPr>
          <p:cNvPr id="1048594" name="TextBox 2"/>
          <p:cNvSpPr txBox="1"/>
          <p:nvPr/>
        </p:nvSpPr>
        <p:spPr>
          <a:xfrm>
            <a:off x="3395957" y="1219190"/>
            <a:ext cx="10373618" cy="3415030"/>
          </a:xfrm>
          <a:prstGeom prst="rect">
            <a:avLst/>
          </a:prstGeom>
          <a:noFill/>
        </p:spPr>
        <p:txBody>
          <a:bodyPr wrap="square" rtlCol="0">
            <a:spAutoFit/>
          </a:bodyPr>
          <a:lstStyle/>
          <a:p>
            <a:r>
              <a:rPr lang="en-US" sz="2400" b="1"/>
              <a:t>VitaCandy</a:t>
            </a:r>
            <a:r>
              <a:rPr lang="en-US" sz="2400"/>
              <a:t>-qishloq xo‘jaligi mahsulotlarini qayta ishlash asosida yaratilgan tabiiy shirinlik bo‘lib, qovoq va lavlagi kabi mahalliy, ekologik toza xom-ashyolar qayta ishlanib, zamonaviy texnologiyalar asosida jelly turidagi shirinliklar ishlab chiqariladi. Sun’iy qo‘shimchalrsiz, foydali va sog‘lom mahsulot sifatida bolalar, balki barcha yoshdagi iste’molchilar uchun mo‘ljallangan. Mazkur loyiha qishloq xo‘jaligi mahsulotlariga qo‘shimcha qiymat yaratish, ortiqcha hosilni samarali qayta ishlash, mahalliy ishlab chiqarishni rivojlantirish va yangi ish o‘rinlarini yaratishga hizmat qiladi. Shu bilan birga import o‘rnini bosuvchi mahsulot sifatida ichki bozorda sog‘lom raqobatni shakllantiradi. </a:t>
            </a:r>
            <a:endParaRPr lang="ru-RU" sz="2400"/>
          </a:p>
        </p:txBody>
      </p:sp>
      <p:pic>
        <p:nvPicPr>
          <p:cNvPr id="2097152" name="Рисунок 3"/>
          <p:cNvPicPr>
            <a:picLocks noChangeAspect="1"/>
          </p:cNvPicPr>
          <p:nvPr/>
        </p:nvPicPr>
        <p:blipFill rotWithShape="1">
          <a:blip r:embed="rId2"/>
          <a:srcRect l="8230" t="8080" r="4523" b="19452"/>
          <a:stretch>
            <a:fillRect/>
          </a:stretch>
        </p:blipFill>
        <p:spPr>
          <a:xfrm>
            <a:off x="219075" y="5043170"/>
            <a:ext cx="3464560" cy="3016250"/>
          </a:xfrm>
          <a:prstGeom prst="rect">
            <a:avLst/>
          </a:prstGeom>
        </p:spPr>
      </p:pic>
      <p:pic>
        <p:nvPicPr>
          <p:cNvPr id="2097154" name="Изображение 8"/>
          <p:cNvPicPr>
            <a:picLocks noChangeAspect="1"/>
          </p:cNvPicPr>
          <p:nvPr/>
        </p:nvPicPr>
        <p:blipFill>
          <a:blip r:embed="rId3"/>
          <a:srcRect b="18412"/>
          <a:stretch>
            <a:fillRect/>
          </a:stretch>
        </p:blipFill>
        <p:spPr>
          <a:xfrm>
            <a:off x="7771765" y="5076190"/>
            <a:ext cx="3606800" cy="2983230"/>
          </a:xfrm>
          <a:prstGeom prst="rect">
            <a:avLst/>
          </a:prstGeom>
        </p:spPr>
      </p:pic>
      <p:pic>
        <p:nvPicPr>
          <p:cNvPr id="2097155" name="Изображение 10"/>
          <p:cNvPicPr>
            <a:picLocks noChangeAspect="1"/>
          </p:cNvPicPr>
          <p:nvPr/>
        </p:nvPicPr>
        <p:blipFill>
          <a:blip r:embed="rId4"/>
          <a:stretch>
            <a:fillRect/>
          </a:stretch>
        </p:blipFill>
        <p:spPr>
          <a:xfrm>
            <a:off x="11510645" y="5076190"/>
            <a:ext cx="2908935" cy="2999105"/>
          </a:xfrm>
          <a:prstGeom prst="rect">
            <a:avLst/>
          </a:prstGeom>
        </p:spPr>
      </p:pic>
      <p:pic>
        <p:nvPicPr>
          <p:cNvPr id="2" name="Изображение 1"/>
          <p:cNvPicPr>
            <a:picLocks noChangeAspect="1"/>
          </p:cNvPicPr>
          <p:nvPr/>
        </p:nvPicPr>
        <p:blipFill>
          <a:blip r:embed="rId5"/>
          <a:stretch>
            <a:fillRect/>
          </a:stretch>
        </p:blipFill>
        <p:spPr>
          <a:xfrm>
            <a:off x="3870960" y="4927600"/>
            <a:ext cx="3712845" cy="31051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79" name="TextBox 1"/>
          <p:cNvSpPr txBox="1"/>
          <p:nvPr/>
        </p:nvSpPr>
        <p:spPr>
          <a:xfrm>
            <a:off x="3239311" y="1031132"/>
            <a:ext cx="184731" cy="369332"/>
          </a:xfrm>
          <a:prstGeom prst="rect">
            <a:avLst/>
          </a:prstGeom>
          <a:noFill/>
        </p:spPr>
        <p:txBody>
          <a:bodyPr wrap="none" rtlCol="0">
            <a:spAutoFit/>
          </a:bodyPr>
          <a:lstStyle/>
          <a:p>
            <a:endParaRPr lang="en-US" dirty="0"/>
          </a:p>
        </p:txBody>
      </p:sp>
      <p:sp>
        <p:nvSpPr>
          <p:cNvPr id="1048580" name="Прямоугольник 6"/>
          <p:cNvSpPr/>
          <p:nvPr/>
        </p:nvSpPr>
        <p:spPr>
          <a:xfrm>
            <a:off x="0" y="731165"/>
            <a:ext cx="6896100" cy="5631180"/>
          </a:xfrm>
          <a:prstGeom prst="rect">
            <a:avLst/>
          </a:prstGeom>
        </p:spPr>
        <p:txBody>
          <a:bodyPr wrap="square">
            <a:spAutoFit/>
          </a:bodyPr>
          <a:lstStyle/>
          <a:p>
            <a:pPr marL="285750" indent="-285750">
              <a:spcAft>
                <a:spcPts val="0"/>
              </a:spcAft>
              <a:buFont typeface="Arial" panose="020B0604020202020204" pitchFamily="34" charset="0"/>
              <a:buChar char="•"/>
            </a:pPr>
            <a:r>
              <a:rPr lang="en-US" sz="2400" dirty="0">
                <a:cs typeface="+mj-lt"/>
              </a:rPr>
              <a:t>BMTning barqaror rivojlanish maqsadlari: Sog‘lik va farovonlik va ochlikka barham berish yo‘nalishlariga mos tushadi.</a:t>
            </a:r>
          </a:p>
          <a:p>
            <a:pPr>
              <a:spcAft>
                <a:spcPts val="0"/>
              </a:spcAft>
            </a:pPr>
            <a:endParaRPr lang="en-US" sz="2400" dirty="0">
              <a:cs typeface="+mj-lt"/>
            </a:endParaRPr>
          </a:p>
          <a:p>
            <a:pPr marL="285750" indent="-285750">
              <a:spcAft>
                <a:spcPts val="0"/>
              </a:spcAft>
              <a:buFont typeface="Arial" panose="020B0604020202020204" pitchFamily="34" charset="0"/>
              <a:buChar char="•"/>
            </a:pPr>
            <a:r>
              <a:rPr lang="en-US" sz="2400" dirty="0" err="1">
                <a:cs typeface="+mj-lt"/>
              </a:rPr>
              <a:t>Mahalliy</a:t>
            </a:r>
            <a:r>
              <a:rPr lang="en-US" sz="2400" dirty="0">
                <a:cs typeface="+mj-lt"/>
              </a:rPr>
              <a:t>, </a:t>
            </a:r>
            <a:r>
              <a:rPr lang="en-US" sz="2400" dirty="0" err="1">
                <a:cs typeface="+mj-lt"/>
              </a:rPr>
              <a:t>tabiiy</a:t>
            </a:r>
            <a:r>
              <a:rPr lang="en-US" sz="2400" dirty="0">
                <a:cs typeface="+mj-lt"/>
              </a:rPr>
              <a:t> </a:t>
            </a:r>
            <a:r>
              <a:rPr lang="en-US" sz="2400" dirty="0" err="1">
                <a:cs typeface="+mj-lt"/>
              </a:rPr>
              <a:t>va</a:t>
            </a:r>
            <a:r>
              <a:rPr lang="en-US" sz="2400" dirty="0">
                <a:cs typeface="+mj-lt"/>
              </a:rPr>
              <a:t> </a:t>
            </a:r>
            <a:r>
              <a:rPr lang="en-US" sz="2400" dirty="0" err="1">
                <a:cs typeface="+mj-lt"/>
              </a:rPr>
              <a:t>vitaminlarga</a:t>
            </a:r>
            <a:r>
              <a:rPr lang="en-US" sz="2400" dirty="0">
                <a:cs typeface="+mj-lt"/>
              </a:rPr>
              <a:t> boy </a:t>
            </a:r>
            <a:r>
              <a:rPr lang="en-US" sz="2400" dirty="0" err="1">
                <a:cs typeface="+mj-lt"/>
              </a:rPr>
              <a:t>xomashyodan</a:t>
            </a:r>
            <a:r>
              <a:rPr lang="en-US" sz="2400" dirty="0">
                <a:cs typeface="+mj-lt"/>
              </a:rPr>
              <a:t> </a:t>
            </a:r>
            <a:r>
              <a:rPr lang="en-US" sz="2400" dirty="0" err="1">
                <a:cs typeface="+mj-lt"/>
              </a:rPr>
              <a:t>sog‘lom</a:t>
            </a:r>
            <a:r>
              <a:rPr lang="en-US" sz="2400" dirty="0">
                <a:cs typeface="+mj-lt"/>
              </a:rPr>
              <a:t> </a:t>
            </a:r>
            <a:r>
              <a:rPr lang="en-US" sz="2400" dirty="0" err="1">
                <a:cs typeface="+mj-lt"/>
              </a:rPr>
              <a:t>shirin</a:t>
            </a:r>
            <a:r>
              <a:rPr lang="en-US" sz="2400" dirty="0">
                <a:cs typeface="+mj-lt"/>
              </a:rPr>
              <a:t> </a:t>
            </a:r>
            <a:r>
              <a:rPr lang="en-US" sz="2400" dirty="0" err="1">
                <a:cs typeface="+mj-lt"/>
              </a:rPr>
              <a:t>mahsulot</a:t>
            </a:r>
            <a:r>
              <a:rPr lang="en-US" sz="2400" dirty="0">
                <a:cs typeface="+mj-lt"/>
              </a:rPr>
              <a:t> </a:t>
            </a:r>
            <a:r>
              <a:rPr lang="en-US" sz="2400" dirty="0" err="1">
                <a:cs typeface="+mj-lt"/>
              </a:rPr>
              <a:t>tayyorlash</a:t>
            </a:r>
            <a:r>
              <a:rPr lang="en-US" sz="2400" dirty="0">
                <a:cs typeface="+mj-lt"/>
              </a:rPr>
              <a:t>, </a:t>
            </a:r>
            <a:r>
              <a:rPr lang="en-US" sz="2400" dirty="0" err="1">
                <a:cs typeface="+mj-lt"/>
              </a:rPr>
              <a:t>aholi</a:t>
            </a:r>
            <a:r>
              <a:rPr lang="en-US" sz="2400" dirty="0">
                <a:cs typeface="+mj-lt"/>
              </a:rPr>
              <a:t>, </a:t>
            </a:r>
            <a:r>
              <a:rPr lang="en-US" sz="2400" dirty="0" err="1">
                <a:cs typeface="+mj-lt"/>
              </a:rPr>
              <a:t>ayniqsa</a:t>
            </a:r>
            <a:r>
              <a:rPr lang="en-US" sz="2400" dirty="0">
                <a:cs typeface="+mj-lt"/>
              </a:rPr>
              <a:t> </a:t>
            </a:r>
            <a:r>
              <a:rPr lang="en-US" sz="2400" dirty="0" err="1">
                <a:cs typeface="+mj-lt"/>
              </a:rPr>
              <a:t>bolalar</a:t>
            </a:r>
            <a:r>
              <a:rPr lang="en-US" sz="2400" dirty="0">
                <a:cs typeface="+mj-lt"/>
              </a:rPr>
              <a:t> </a:t>
            </a:r>
            <a:r>
              <a:rPr lang="en-US" sz="2400" dirty="0" err="1">
                <a:cs typeface="+mj-lt"/>
              </a:rPr>
              <a:t>uchun</a:t>
            </a:r>
            <a:r>
              <a:rPr lang="en-US" sz="2400" dirty="0">
                <a:cs typeface="+mj-lt"/>
              </a:rPr>
              <a:t> </a:t>
            </a:r>
            <a:r>
              <a:rPr lang="en-US" sz="2400" dirty="0" err="1">
                <a:cs typeface="+mj-lt"/>
              </a:rPr>
              <a:t>foydali</a:t>
            </a:r>
            <a:r>
              <a:rPr lang="en-US" sz="2400" dirty="0">
                <a:cs typeface="+mj-lt"/>
              </a:rPr>
              <a:t> </a:t>
            </a:r>
            <a:r>
              <a:rPr lang="en-US" sz="2400" dirty="0" err="1">
                <a:cs typeface="+mj-lt"/>
              </a:rPr>
              <a:t>va</a:t>
            </a:r>
            <a:r>
              <a:rPr lang="en-US" sz="2400" dirty="0">
                <a:cs typeface="+mj-lt"/>
              </a:rPr>
              <a:t> </a:t>
            </a:r>
            <a:r>
              <a:rPr lang="en-US" sz="2400" dirty="0" err="1">
                <a:cs typeface="+mj-lt"/>
              </a:rPr>
              <a:t>xavfsiz</a:t>
            </a:r>
            <a:r>
              <a:rPr lang="en-US" sz="2400" dirty="0">
                <a:cs typeface="+mj-lt"/>
              </a:rPr>
              <a:t> </a:t>
            </a:r>
            <a:r>
              <a:rPr lang="en-US" sz="2400" dirty="0" err="1">
                <a:cs typeface="+mj-lt"/>
              </a:rPr>
              <a:t>shirinliklarni</a:t>
            </a:r>
            <a:r>
              <a:rPr lang="en-US" sz="2400" dirty="0">
                <a:cs typeface="+mj-lt"/>
              </a:rPr>
              <a:t> </a:t>
            </a:r>
            <a:r>
              <a:rPr lang="en-US" sz="2400" dirty="0" err="1">
                <a:cs typeface="+mj-lt"/>
              </a:rPr>
              <a:t>ishlab</a:t>
            </a:r>
            <a:r>
              <a:rPr lang="en-US" sz="2400" dirty="0">
                <a:cs typeface="+mj-lt"/>
              </a:rPr>
              <a:t> </a:t>
            </a:r>
            <a:r>
              <a:rPr lang="en-US" sz="2400" dirty="0" err="1">
                <a:cs typeface="+mj-lt"/>
              </a:rPr>
              <a:t>chiqarish</a:t>
            </a:r>
            <a:r>
              <a:rPr lang="en-US" sz="2400" dirty="0">
                <a:cs typeface="+mj-lt"/>
              </a:rPr>
              <a:t> </a:t>
            </a:r>
          </a:p>
          <a:p>
            <a:pPr>
              <a:spcAft>
                <a:spcPts val="0"/>
              </a:spcAft>
            </a:pPr>
            <a:endParaRPr lang="en-US" sz="2400" dirty="0">
              <a:cs typeface="+mj-lt"/>
            </a:endParaRPr>
          </a:p>
          <a:p>
            <a:pPr marL="285750" indent="-285750">
              <a:spcAft>
                <a:spcPts val="0"/>
              </a:spcAft>
              <a:buFont typeface="Arial" panose="020B0604020202020204" pitchFamily="34" charset="0"/>
              <a:buChar char="•"/>
            </a:pPr>
            <a:r>
              <a:rPr lang="en-US" sz="2400">
                <a:cs typeface="+mj-lt"/>
              </a:rPr>
              <a:t>Qishloq xo‘jaligi mahsulotlarini </a:t>
            </a:r>
            <a:r>
              <a:rPr lang="en-US" sz="2400" dirty="0" err="1">
                <a:cs typeface="+mj-lt"/>
              </a:rPr>
              <a:t>qayta</a:t>
            </a:r>
            <a:r>
              <a:rPr lang="en-US" sz="2400" dirty="0">
                <a:cs typeface="+mj-lt"/>
              </a:rPr>
              <a:t> </a:t>
            </a:r>
            <a:r>
              <a:rPr lang="en-US" sz="2400" dirty="0" err="1">
                <a:cs typeface="+mj-lt"/>
              </a:rPr>
              <a:t>ishlash</a:t>
            </a:r>
            <a:r>
              <a:rPr lang="en-US" sz="2400" dirty="0">
                <a:cs typeface="+mj-lt"/>
              </a:rPr>
              <a:t> </a:t>
            </a:r>
            <a:r>
              <a:rPr lang="en-US" sz="2400" dirty="0" err="1">
                <a:cs typeface="+mj-lt"/>
              </a:rPr>
              <a:t>natijasida</a:t>
            </a:r>
            <a:r>
              <a:rPr lang="en-US" sz="2400" dirty="0">
                <a:cs typeface="+mj-lt"/>
              </a:rPr>
              <a:t>, </a:t>
            </a:r>
            <a:r>
              <a:rPr lang="en-US" sz="2400" dirty="0" err="1">
                <a:cs typeface="+mj-lt"/>
              </a:rPr>
              <a:t>istemol</a:t>
            </a:r>
            <a:r>
              <a:rPr lang="en-US" sz="2400" dirty="0">
                <a:cs typeface="+mj-lt"/>
              </a:rPr>
              <a:t> </a:t>
            </a:r>
            <a:r>
              <a:rPr lang="en-US" sz="2400" dirty="0" err="1">
                <a:cs typeface="+mj-lt"/>
              </a:rPr>
              <a:t>uchun</a:t>
            </a:r>
            <a:r>
              <a:rPr lang="en-US" sz="2400" dirty="0">
                <a:cs typeface="+mj-lt"/>
              </a:rPr>
              <a:t> </a:t>
            </a:r>
            <a:r>
              <a:rPr lang="en-US" sz="2400" dirty="0" err="1">
                <a:cs typeface="+mj-lt"/>
              </a:rPr>
              <a:t>yaroqli</a:t>
            </a:r>
            <a:r>
              <a:rPr lang="en-US" sz="2400" dirty="0">
                <a:cs typeface="+mj-lt"/>
              </a:rPr>
              <a:t> </a:t>
            </a:r>
            <a:r>
              <a:rPr lang="en-US" sz="2400" dirty="0" err="1">
                <a:cs typeface="+mj-lt"/>
              </a:rPr>
              <a:t>bo‘lgan</a:t>
            </a:r>
            <a:r>
              <a:rPr lang="en-US" sz="2400" dirty="0">
                <a:cs typeface="+mj-lt"/>
              </a:rPr>
              <a:t>, </a:t>
            </a:r>
            <a:r>
              <a:rPr lang="en-US" sz="2400" dirty="0" err="1">
                <a:cs typeface="+mj-lt"/>
              </a:rPr>
              <a:t>vitaminlarga</a:t>
            </a:r>
            <a:r>
              <a:rPr lang="en-US" sz="2400" dirty="0">
                <a:cs typeface="+mj-lt"/>
              </a:rPr>
              <a:t> boy </a:t>
            </a:r>
            <a:r>
              <a:rPr lang="en-US" sz="2400" dirty="0" err="1">
                <a:cs typeface="+mj-lt"/>
              </a:rPr>
              <a:t>va</a:t>
            </a:r>
            <a:r>
              <a:rPr lang="en-US" sz="2400" dirty="0">
                <a:cs typeface="+mj-lt"/>
              </a:rPr>
              <a:t> </a:t>
            </a:r>
            <a:r>
              <a:rPr lang="en-US" sz="2400" dirty="0" err="1">
                <a:cs typeface="+mj-lt"/>
              </a:rPr>
              <a:t>turli</a:t>
            </a:r>
            <a:r>
              <a:rPr lang="en-US" sz="2400" dirty="0">
                <a:cs typeface="+mj-lt"/>
              </a:rPr>
              <a:t> </a:t>
            </a:r>
            <a:r>
              <a:rPr lang="en-US" sz="2400" dirty="0" err="1">
                <a:cs typeface="+mj-lt"/>
              </a:rPr>
              <a:t>kasalliklarga</a:t>
            </a:r>
            <a:r>
              <a:rPr lang="en-US" sz="2400" dirty="0">
                <a:cs typeface="+mj-lt"/>
              </a:rPr>
              <a:t> </a:t>
            </a:r>
            <a:r>
              <a:rPr lang="en-US" sz="2400" dirty="0" err="1">
                <a:cs typeface="+mj-lt"/>
              </a:rPr>
              <a:t>davo</a:t>
            </a:r>
            <a:r>
              <a:rPr lang="en-US" sz="2400" dirty="0">
                <a:cs typeface="+mj-lt"/>
              </a:rPr>
              <a:t> </a:t>
            </a:r>
            <a:r>
              <a:rPr lang="en-US" sz="2400" dirty="0" err="1">
                <a:cs typeface="+mj-lt"/>
              </a:rPr>
              <a:t>bo‘ladigan</a:t>
            </a:r>
            <a:r>
              <a:rPr lang="en-US" sz="2400" dirty="0">
                <a:cs typeface="+mj-lt"/>
              </a:rPr>
              <a:t>  </a:t>
            </a:r>
            <a:r>
              <a:rPr lang="en-US" sz="2400" dirty="0" err="1">
                <a:cs typeface="+mj-lt"/>
              </a:rPr>
              <a:t>biomaxsulotlarni</a:t>
            </a:r>
            <a:r>
              <a:rPr lang="en-US" sz="2400" dirty="0">
                <a:cs typeface="+mj-lt"/>
              </a:rPr>
              <a:t> </a:t>
            </a:r>
            <a:r>
              <a:rPr lang="en-US" sz="2400" dirty="0" err="1">
                <a:cs typeface="+mj-lt"/>
              </a:rPr>
              <a:t>ishlab</a:t>
            </a:r>
            <a:r>
              <a:rPr lang="en-US" sz="2400" dirty="0">
                <a:cs typeface="+mj-lt"/>
              </a:rPr>
              <a:t>  </a:t>
            </a:r>
            <a:r>
              <a:rPr lang="en-US" sz="2400" dirty="0" err="1">
                <a:cs typeface="+mj-lt"/>
              </a:rPr>
              <a:t>chiqarishni</a:t>
            </a:r>
            <a:r>
              <a:rPr lang="en-US" sz="2400" dirty="0">
                <a:cs typeface="+mj-lt"/>
              </a:rPr>
              <a:t> </a:t>
            </a:r>
            <a:r>
              <a:rPr lang="en-US" sz="2400" dirty="0" err="1">
                <a:cs typeface="+mj-lt"/>
              </a:rPr>
              <a:t>yo‘lga</a:t>
            </a:r>
            <a:r>
              <a:rPr lang="en-US" sz="2400" dirty="0">
                <a:cs typeface="+mj-lt"/>
              </a:rPr>
              <a:t> </a:t>
            </a:r>
            <a:r>
              <a:rPr lang="en-US" sz="2400" dirty="0" err="1">
                <a:cs typeface="+mj-lt"/>
              </a:rPr>
              <a:t>qo‘yish</a:t>
            </a:r>
            <a:r>
              <a:rPr lang="en-US" sz="2400" dirty="0">
                <a:cs typeface="+mj-lt"/>
              </a:rPr>
              <a:t> </a:t>
            </a:r>
            <a:r>
              <a:rPr lang="en-US" sz="2400" dirty="0" err="1">
                <a:cs typeface="+mj-lt"/>
              </a:rPr>
              <a:t>orqali</a:t>
            </a:r>
            <a:r>
              <a:rPr lang="en-US" sz="2400">
                <a:cs typeface="+mj-lt"/>
              </a:rPr>
              <a:t>, tabiiy biomahsulotlar istemolini oshirish.</a:t>
            </a:r>
            <a:endParaRPr lang="en-US" sz="2400" dirty="0">
              <a:cs typeface="+mj-lt"/>
            </a:endParaRPr>
          </a:p>
        </p:txBody>
      </p:sp>
      <p:sp>
        <p:nvSpPr>
          <p:cNvPr id="1048581" name="TextBox 2"/>
          <p:cNvSpPr txBox="1"/>
          <p:nvPr/>
        </p:nvSpPr>
        <p:spPr>
          <a:xfrm>
            <a:off x="1986845" y="77431"/>
            <a:ext cx="1986280" cy="624840"/>
          </a:xfrm>
          <a:prstGeom prst="rect">
            <a:avLst/>
          </a:prstGeom>
          <a:noFill/>
        </p:spPr>
        <p:txBody>
          <a:bodyPr wrap="none" rtlCol="0">
            <a:spAutoFit/>
          </a:bodyPr>
          <a:lstStyle/>
          <a:p>
            <a:r>
              <a:rPr lang="en-US" sz="3600" b="1">
                <a:solidFill>
                  <a:schemeClr val="accent2">
                    <a:lumMod val="75000"/>
                  </a:schemeClr>
                </a:solidFill>
              </a:rPr>
              <a:t>Maqsadi</a:t>
            </a:r>
            <a:endParaRPr lang="en-US" sz="3600" b="1" dirty="0">
              <a:solidFill>
                <a:schemeClr val="accent2">
                  <a:lumMod val="75000"/>
                </a:schemeClr>
              </a:solidFill>
            </a:endParaRPr>
          </a:p>
        </p:txBody>
      </p:sp>
      <p:sp>
        <p:nvSpPr>
          <p:cNvPr id="1048582" name="TextBox 4"/>
          <p:cNvSpPr txBox="1"/>
          <p:nvPr/>
        </p:nvSpPr>
        <p:spPr>
          <a:xfrm>
            <a:off x="9606844" y="86005"/>
            <a:ext cx="1772909" cy="624840"/>
          </a:xfrm>
          <a:prstGeom prst="rect">
            <a:avLst/>
          </a:prstGeom>
          <a:noFill/>
        </p:spPr>
        <p:txBody>
          <a:bodyPr wrap="none" rtlCol="0">
            <a:spAutoFit/>
          </a:bodyPr>
          <a:lstStyle/>
          <a:p>
            <a:r>
              <a:rPr lang="en-US" sz="3600" b="1" dirty="0" err="1">
                <a:solidFill>
                  <a:schemeClr val="accent1"/>
                </a:solidFill>
              </a:rPr>
              <a:t>Vazifasi</a:t>
            </a:r>
            <a:endParaRPr lang="ru-RU" sz="3600" b="1" dirty="0">
              <a:solidFill>
                <a:schemeClr val="accent1"/>
              </a:solidFill>
            </a:endParaRPr>
          </a:p>
        </p:txBody>
      </p:sp>
      <p:sp>
        <p:nvSpPr>
          <p:cNvPr id="1048583" name="Прямоугольник 5"/>
          <p:cNvSpPr/>
          <p:nvPr/>
        </p:nvSpPr>
        <p:spPr>
          <a:xfrm>
            <a:off x="7202311" y="1031132"/>
            <a:ext cx="7315200" cy="7635239"/>
          </a:xfrm>
          <a:prstGeom prst="rect">
            <a:avLst/>
          </a:prstGeom>
        </p:spPr>
        <p:txBody>
          <a:bodyPr>
            <a:spAutoFit/>
          </a:bodyPr>
          <a:lstStyle/>
          <a:p>
            <a:pPr marL="285750" indent="-285750" algn="just">
              <a:buFont typeface="Arial" panose="020B0604020202020204" pitchFamily="34" charset="0"/>
              <a:buChar char="•"/>
            </a:pPr>
            <a:r>
              <a:rPr lang="en-US" sz="2800" err="1">
                <a:cs typeface="+mj-lt"/>
              </a:rPr>
              <a:t>Yetishtiriladigan</a:t>
            </a:r>
            <a:r>
              <a:rPr lang="en-US" sz="2800">
                <a:cs typeface="+mj-lt"/>
              </a:rPr>
              <a:t> qishloq xo‘jaligi  </a:t>
            </a:r>
            <a:r>
              <a:rPr lang="en-US" sz="2800" dirty="0" err="1">
                <a:cs typeface="+mj-lt"/>
              </a:rPr>
              <a:t>maxsulotlar</a:t>
            </a:r>
            <a:r>
              <a:rPr lang="en-US" sz="2800" dirty="0">
                <a:cs typeface="+mj-lt"/>
              </a:rPr>
              <a:t> </a:t>
            </a:r>
            <a:r>
              <a:rPr lang="en-US" sz="2800" dirty="0" err="1">
                <a:cs typeface="+mj-lt"/>
              </a:rPr>
              <a:t>diversifikatsiyasini</a:t>
            </a:r>
            <a:r>
              <a:rPr lang="en-US" sz="2800" dirty="0">
                <a:cs typeface="+mj-lt"/>
              </a:rPr>
              <a:t> </a:t>
            </a:r>
            <a:r>
              <a:rPr lang="en-US" sz="2800" dirty="0" err="1">
                <a:cs typeface="+mj-lt"/>
              </a:rPr>
              <a:t>oshirish</a:t>
            </a:r>
            <a:r>
              <a:rPr lang="en-US" sz="2800" dirty="0">
                <a:cs typeface="+mj-lt"/>
              </a:rPr>
              <a:t> </a:t>
            </a:r>
            <a:r>
              <a:rPr lang="en-US" sz="2800" dirty="0" err="1">
                <a:cs typeface="+mj-lt"/>
              </a:rPr>
              <a:t>va</a:t>
            </a:r>
            <a:r>
              <a:rPr lang="en-US" sz="2800" dirty="0">
                <a:cs typeface="+mj-lt"/>
              </a:rPr>
              <a:t> </a:t>
            </a:r>
            <a:r>
              <a:rPr lang="en-US" sz="2800" dirty="0" err="1">
                <a:cs typeface="+mj-lt"/>
              </a:rPr>
              <a:t>ishlab</a:t>
            </a:r>
            <a:r>
              <a:rPr lang="en-US" sz="2800" dirty="0">
                <a:cs typeface="+mj-lt"/>
              </a:rPr>
              <a:t> </a:t>
            </a:r>
            <a:r>
              <a:rPr lang="en-US" sz="2800" dirty="0" err="1">
                <a:cs typeface="+mj-lt"/>
              </a:rPr>
              <a:t>chiqarishni</a:t>
            </a:r>
            <a:r>
              <a:rPr lang="en-US" sz="2800" dirty="0">
                <a:cs typeface="+mj-lt"/>
              </a:rPr>
              <a:t> </a:t>
            </a:r>
            <a:r>
              <a:rPr lang="en-US" sz="2800" dirty="0" err="1">
                <a:cs typeface="+mj-lt"/>
              </a:rPr>
              <a:t>yo‘lga</a:t>
            </a:r>
            <a:r>
              <a:rPr lang="en-US" sz="2800" dirty="0">
                <a:cs typeface="+mj-lt"/>
              </a:rPr>
              <a:t> </a:t>
            </a:r>
            <a:r>
              <a:rPr lang="en-US" sz="2800" dirty="0" err="1">
                <a:cs typeface="+mj-lt"/>
              </a:rPr>
              <a:t>qo‘yish</a:t>
            </a:r>
            <a:r>
              <a:rPr lang="en-US" sz="2800" dirty="0">
                <a:cs typeface="+mj-lt"/>
              </a:rPr>
              <a:t> </a:t>
            </a:r>
            <a:r>
              <a:rPr lang="en-US" sz="2800" dirty="0" err="1">
                <a:cs typeface="+mj-lt"/>
              </a:rPr>
              <a:t>orqali</a:t>
            </a:r>
            <a:r>
              <a:rPr lang="en-US" sz="2800" dirty="0">
                <a:cs typeface="+mj-lt"/>
              </a:rPr>
              <a:t> </a:t>
            </a:r>
            <a:r>
              <a:rPr lang="en-US" sz="2800" dirty="0" err="1">
                <a:cs typeface="+mj-lt"/>
              </a:rPr>
              <a:t>aholi</a:t>
            </a:r>
            <a:r>
              <a:rPr lang="en-US" sz="2800" dirty="0">
                <a:cs typeface="+mj-lt"/>
              </a:rPr>
              <a:t> </a:t>
            </a:r>
            <a:r>
              <a:rPr lang="en-US" sz="2800" dirty="0" err="1">
                <a:cs typeface="+mj-lt"/>
              </a:rPr>
              <a:t>daromatlarini</a:t>
            </a:r>
            <a:r>
              <a:rPr lang="en-US" sz="2800" dirty="0">
                <a:cs typeface="+mj-lt"/>
              </a:rPr>
              <a:t> </a:t>
            </a:r>
            <a:r>
              <a:rPr lang="en-US" sz="2800" dirty="0" err="1">
                <a:cs typeface="+mj-lt"/>
              </a:rPr>
              <a:t>samarali</a:t>
            </a:r>
            <a:r>
              <a:rPr lang="en-US" sz="2800" dirty="0">
                <a:cs typeface="+mj-lt"/>
              </a:rPr>
              <a:t> </a:t>
            </a:r>
            <a:r>
              <a:rPr lang="en-US" sz="2800" dirty="0" err="1">
                <a:cs typeface="+mj-lt"/>
              </a:rPr>
              <a:t>ko‘paytirish</a:t>
            </a:r>
            <a:r>
              <a:rPr lang="en-US" sz="2800" dirty="0">
                <a:cs typeface="+mj-lt"/>
              </a:rPr>
              <a:t>.</a:t>
            </a:r>
          </a:p>
          <a:p>
            <a:pPr indent="0" algn="just">
              <a:buFont typeface="Arial" panose="020B0604020202020204" pitchFamily="34" charset="0"/>
              <a:buNone/>
            </a:pPr>
            <a:endParaRPr lang="en-US" sz="2800" dirty="0">
              <a:cs typeface="+mj-lt"/>
            </a:endParaRPr>
          </a:p>
          <a:p>
            <a:pPr marL="285750" indent="-285750" algn="just">
              <a:buFont typeface="Arial" panose="020B0604020202020204" pitchFamily="34" charset="0"/>
              <a:buChar char="•"/>
            </a:pPr>
            <a:r>
              <a:rPr lang="en-US" sz="2800" dirty="0" err="1">
                <a:cs typeface="+mj-lt"/>
              </a:rPr>
              <a:t>Tabiiy</a:t>
            </a:r>
            <a:r>
              <a:rPr lang="en-US" sz="2800" dirty="0">
                <a:cs typeface="+mj-lt"/>
              </a:rPr>
              <a:t> </a:t>
            </a:r>
            <a:r>
              <a:rPr lang="en-US" sz="2800" dirty="0" err="1">
                <a:cs typeface="+mj-lt"/>
              </a:rPr>
              <a:t>va</a:t>
            </a:r>
            <a:r>
              <a:rPr lang="en-US" sz="2800" dirty="0">
                <a:cs typeface="+mj-lt"/>
              </a:rPr>
              <a:t> </a:t>
            </a:r>
            <a:r>
              <a:rPr lang="en-US" sz="2800" dirty="0" err="1">
                <a:cs typeface="+mj-lt"/>
              </a:rPr>
              <a:t>sog‘lom</a:t>
            </a:r>
            <a:r>
              <a:rPr lang="en-US" sz="2800" dirty="0">
                <a:cs typeface="+mj-lt"/>
              </a:rPr>
              <a:t> </a:t>
            </a:r>
            <a:r>
              <a:rPr lang="en-US" sz="2800" dirty="0" err="1">
                <a:cs typeface="+mj-lt"/>
              </a:rPr>
              <a:t>tarkib-Sun’iy</a:t>
            </a:r>
            <a:r>
              <a:rPr lang="en-US" sz="2800" dirty="0">
                <a:cs typeface="+mj-lt"/>
              </a:rPr>
              <a:t> </a:t>
            </a:r>
            <a:r>
              <a:rPr lang="en-US" sz="2800" dirty="0" err="1">
                <a:cs typeface="+mj-lt"/>
              </a:rPr>
              <a:t>qo‘shimchalarsiz</a:t>
            </a:r>
            <a:r>
              <a:rPr lang="en-US" sz="2800" dirty="0">
                <a:cs typeface="+mj-lt"/>
              </a:rPr>
              <a:t>, </a:t>
            </a:r>
            <a:r>
              <a:rPr lang="en-US" sz="2800" dirty="0" err="1">
                <a:cs typeface="+mj-lt"/>
              </a:rPr>
              <a:t>inson</a:t>
            </a:r>
            <a:r>
              <a:rPr lang="en-US" sz="2800" dirty="0">
                <a:cs typeface="+mj-lt"/>
              </a:rPr>
              <a:t> </a:t>
            </a:r>
            <a:r>
              <a:rPr lang="en-US" sz="2800" dirty="0" err="1">
                <a:cs typeface="+mj-lt"/>
              </a:rPr>
              <a:t>organizmi</a:t>
            </a:r>
            <a:r>
              <a:rPr lang="en-US" sz="2800" dirty="0">
                <a:cs typeface="+mj-lt"/>
              </a:rPr>
              <a:t> </a:t>
            </a:r>
            <a:r>
              <a:rPr lang="en-US" sz="2800" dirty="0" err="1">
                <a:cs typeface="+mj-lt"/>
              </a:rPr>
              <a:t>uchun</a:t>
            </a:r>
            <a:r>
              <a:rPr lang="en-US" sz="2800" dirty="0">
                <a:cs typeface="+mj-lt"/>
              </a:rPr>
              <a:t> </a:t>
            </a:r>
            <a:r>
              <a:rPr lang="en-US" sz="2800" dirty="0" err="1">
                <a:cs typeface="+mj-lt"/>
              </a:rPr>
              <a:t>zarur</a:t>
            </a:r>
            <a:r>
              <a:rPr lang="en-US" sz="2800" dirty="0">
                <a:cs typeface="+mj-lt"/>
              </a:rPr>
              <a:t> </a:t>
            </a:r>
            <a:r>
              <a:rPr lang="en-US" sz="2800" dirty="0" err="1">
                <a:cs typeface="+mj-lt"/>
              </a:rPr>
              <a:t>bo‘lgan</a:t>
            </a:r>
            <a:r>
              <a:rPr lang="en-US" sz="2800" dirty="0">
                <a:cs typeface="+mj-lt"/>
              </a:rPr>
              <a:t> </a:t>
            </a:r>
            <a:r>
              <a:rPr lang="en-US" sz="2800" dirty="0" err="1">
                <a:cs typeface="+mj-lt"/>
              </a:rPr>
              <a:t>vitaminlar</a:t>
            </a:r>
            <a:r>
              <a:rPr lang="en-US" sz="2800" dirty="0">
                <a:cs typeface="+mj-lt"/>
              </a:rPr>
              <a:t> </a:t>
            </a:r>
            <a:r>
              <a:rPr lang="en-US" sz="2800" dirty="0" err="1">
                <a:cs typeface="+mj-lt"/>
              </a:rPr>
              <a:t>istemolini</a:t>
            </a:r>
            <a:r>
              <a:rPr lang="en-US" sz="2800" dirty="0">
                <a:cs typeface="+mj-lt"/>
              </a:rPr>
              <a:t> </a:t>
            </a:r>
            <a:r>
              <a:rPr lang="en-US" sz="2800" dirty="0" err="1">
                <a:cs typeface="+mj-lt"/>
              </a:rPr>
              <a:t>oshirish</a:t>
            </a:r>
            <a:r>
              <a:rPr lang="en-US" sz="2800" dirty="0">
                <a:cs typeface="+mj-lt"/>
              </a:rPr>
              <a:t>.</a:t>
            </a:r>
          </a:p>
          <a:p>
            <a:pPr marL="285750" indent="-285750" algn="just">
              <a:buFont typeface="Arial" panose="020B0604020202020204" pitchFamily="34" charset="0"/>
              <a:buChar char="•"/>
            </a:pPr>
            <a:endParaRPr lang="en-US" sz="2800" dirty="0">
              <a:cs typeface="+mj-lt"/>
            </a:endParaRPr>
          </a:p>
          <a:p>
            <a:pPr marL="285750" indent="-285750" algn="just">
              <a:buFont typeface="Arial" panose="020B0604020202020204" pitchFamily="34" charset="0"/>
              <a:buChar char="•"/>
            </a:pPr>
            <a:r>
              <a:rPr lang="en-US" sz="2800" dirty="0" err="1">
                <a:cs typeface="+mj-lt"/>
              </a:rPr>
              <a:t>Bozorga</a:t>
            </a:r>
            <a:r>
              <a:rPr lang="en-US" sz="2800" dirty="0">
                <a:cs typeface="+mj-lt"/>
              </a:rPr>
              <a:t> </a:t>
            </a:r>
            <a:r>
              <a:rPr lang="en-US" sz="2800" dirty="0" err="1">
                <a:cs typeface="+mj-lt"/>
              </a:rPr>
              <a:t>yangi</a:t>
            </a:r>
            <a:r>
              <a:rPr lang="en-US" sz="2800" dirty="0">
                <a:cs typeface="+mj-lt"/>
              </a:rPr>
              <a:t> </a:t>
            </a:r>
            <a:r>
              <a:rPr lang="en-US" sz="2800" dirty="0" err="1">
                <a:cs typeface="+mj-lt"/>
              </a:rPr>
              <a:t>ta’m</a:t>
            </a:r>
            <a:r>
              <a:rPr lang="en-US" sz="2800" dirty="0">
                <a:cs typeface="+mj-lt"/>
              </a:rPr>
              <a:t> </a:t>
            </a:r>
            <a:r>
              <a:rPr lang="en-US" sz="2800" dirty="0" err="1">
                <a:cs typeface="+mj-lt"/>
              </a:rPr>
              <a:t>va</a:t>
            </a:r>
            <a:r>
              <a:rPr lang="en-US" sz="2800" dirty="0">
                <a:cs typeface="+mj-lt"/>
              </a:rPr>
              <a:t> </a:t>
            </a:r>
            <a:r>
              <a:rPr lang="en-US" sz="2800" dirty="0" err="1">
                <a:cs typeface="+mj-lt"/>
              </a:rPr>
              <a:t>kosepsiyani</a:t>
            </a:r>
            <a:r>
              <a:rPr lang="en-US" sz="2800" dirty="0">
                <a:cs typeface="+mj-lt"/>
              </a:rPr>
              <a:t> </a:t>
            </a:r>
            <a:r>
              <a:rPr lang="en-US" sz="2800" dirty="0" err="1">
                <a:cs typeface="+mj-lt"/>
              </a:rPr>
              <a:t>olib</a:t>
            </a:r>
            <a:r>
              <a:rPr lang="en-US" sz="2800" dirty="0">
                <a:cs typeface="+mj-lt"/>
              </a:rPr>
              <a:t> </a:t>
            </a:r>
            <a:r>
              <a:rPr lang="en-US" sz="2800" dirty="0" err="1">
                <a:cs typeface="+mj-lt"/>
              </a:rPr>
              <a:t>kirish</a:t>
            </a:r>
            <a:r>
              <a:rPr lang="en-US" sz="2800" dirty="0">
                <a:cs typeface="+mj-lt"/>
              </a:rPr>
              <a:t> </a:t>
            </a:r>
            <a:r>
              <a:rPr lang="en-US" sz="2800" dirty="0" err="1">
                <a:cs typeface="+mj-lt"/>
              </a:rPr>
              <a:t>orqali</a:t>
            </a:r>
            <a:r>
              <a:rPr lang="en-US" sz="2800" dirty="0">
                <a:cs typeface="+mj-lt"/>
              </a:rPr>
              <a:t> </a:t>
            </a:r>
            <a:r>
              <a:rPr lang="en-US" sz="2800" dirty="0" err="1">
                <a:cs typeface="+mj-lt"/>
              </a:rPr>
              <a:t>sog‘lom</a:t>
            </a:r>
            <a:r>
              <a:rPr lang="en-US" sz="2800" dirty="0">
                <a:cs typeface="+mj-lt"/>
              </a:rPr>
              <a:t> </a:t>
            </a:r>
            <a:r>
              <a:rPr lang="en-US" sz="2800" dirty="0" err="1">
                <a:cs typeface="+mj-lt"/>
              </a:rPr>
              <a:t>raqobatni</a:t>
            </a:r>
            <a:r>
              <a:rPr lang="en-US" sz="2800" dirty="0">
                <a:cs typeface="+mj-lt"/>
              </a:rPr>
              <a:t> </a:t>
            </a:r>
            <a:r>
              <a:rPr lang="en-US" sz="2800" dirty="0" err="1">
                <a:cs typeface="+mj-lt"/>
              </a:rPr>
              <a:t>yo‘lga</a:t>
            </a:r>
            <a:r>
              <a:rPr lang="en-US" sz="2800" dirty="0">
                <a:cs typeface="+mj-lt"/>
              </a:rPr>
              <a:t> </a:t>
            </a:r>
            <a:r>
              <a:rPr lang="en-US" sz="2800" dirty="0" err="1">
                <a:cs typeface="+mj-lt"/>
              </a:rPr>
              <a:t>qo‘yish</a:t>
            </a:r>
            <a:r>
              <a:rPr lang="en-US" sz="2800" dirty="0">
                <a:cs typeface="+mj-lt"/>
              </a:rPr>
              <a:t>.</a:t>
            </a:r>
          </a:p>
          <a:p>
            <a:pPr marL="285750" indent="-285750" algn="just">
              <a:buFont typeface="Arial" panose="020B0604020202020204" pitchFamily="34" charset="0"/>
              <a:buChar char="•"/>
            </a:pPr>
            <a:endParaRPr lang="en-US" sz="2800" dirty="0">
              <a:cs typeface="+mj-lt"/>
            </a:endParaRPr>
          </a:p>
          <a:p>
            <a:pPr marL="285750" indent="-285750" algn="just">
              <a:buFont typeface="Arial" panose="020B0604020202020204" pitchFamily="34" charset="0"/>
              <a:buChar char="•"/>
            </a:pPr>
            <a:r>
              <a:rPr lang="en-US" sz="2800">
                <a:cs typeface="+mj-lt"/>
              </a:rPr>
              <a:t>Hozirda zarur bo‘lgan kiyoviy ingedrientlarsiz, </a:t>
            </a:r>
            <a:r>
              <a:rPr lang="en-US" sz="2800" dirty="0" err="1">
                <a:cs typeface="+mj-lt"/>
              </a:rPr>
              <a:t>istimol</a:t>
            </a:r>
            <a:r>
              <a:rPr lang="en-US" sz="2800" dirty="0">
                <a:cs typeface="+mj-lt"/>
              </a:rPr>
              <a:t> </a:t>
            </a:r>
            <a:r>
              <a:rPr lang="en-US" sz="2800" dirty="0" err="1">
                <a:cs typeface="+mj-lt"/>
              </a:rPr>
              <a:t>uchun</a:t>
            </a:r>
            <a:r>
              <a:rPr lang="en-US" sz="2800" dirty="0">
                <a:cs typeface="+mj-lt"/>
              </a:rPr>
              <a:t> </a:t>
            </a:r>
            <a:r>
              <a:rPr lang="en-US" sz="2800" dirty="0" err="1">
                <a:cs typeface="+mj-lt"/>
              </a:rPr>
              <a:t>foydali</a:t>
            </a:r>
            <a:r>
              <a:rPr lang="en-US" sz="2800" dirty="0">
                <a:cs typeface="+mj-lt"/>
              </a:rPr>
              <a:t> </a:t>
            </a:r>
            <a:r>
              <a:rPr lang="en-US" sz="2800" dirty="0" err="1">
                <a:cs typeface="+mj-lt"/>
              </a:rPr>
              <a:t>bo‘lgan</a:t>
            </a:r>
            <a:r>
              <a:rPr lang="en-US" sz="2800" dirty="0">
                <a:cs typeface="+mj-lt"/>
              </a:rPr>
              <a:t> </a:t>
            </a:r>
            <a:r>
              <a:rPr lang="en-US" sz="2800" dirty="0" err="1">
                <a:cs typeface="+mj-lt"/>
              </a:rPr>
              <a:t>biomaxsulotlarni</a:t>
            </a:r>
            <a:r>
              <a:rPr lang="en-US" sz="2800" dirty="0">
                <a:cs typeface="+mj-lt"/>
              </a:rPr>
              <a:t> </a:t>
            </a:r>
            <a:r>
              <a:rPr lang="en-US" sz="2800" dirty="0" err="1">
                <a:cs typeface="+mj-lt"/>
              </a:rPr>
              <a:t>ishlab</a:t>
            </a:r>
            <a:r>
              <a:rPr lang="en-US" sz="2800" dirty="0">
                <a:cs typeface="+mj-lt"/>
              </a:rPr>
              <a:t> </a:t>
            </a:r>
            <a:r>
              <a:rPr lang="en-US" sz="2800" dirty="0" err="1">
                <a:cs typeface="+mj-lt"/>
              </a:rPr>
              <a:t>chiqarish</a:t>
            </a:r>
            <a:r>
              <a:rPr lang="en-US" sz="2800" dirty="0">
                <a:cs typeface="+mj-lt"/>
              </a:rPr>
              <a:t>. </a:t>
            </a:r>
            <a:endParaRPr lang="ru-RU" sz="2800" dirty="0">
              <a:cs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4" name="Скругленный прямоугольник 2"/>
          <p:cNvSpPr/>
          <p:nvPr/>
        </p:nvSpPr>
        <p:spPr>
          <a:xfrm>
            <a:off x="635431" y="324465"/>
            <a:ext cx="13127064" cy="120211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Times New Roman" panose="02020603050405020304" pitchFamily="18" charset="0"/>
              </a:rPr>
              <a:t> </a:t>
            </a:r>
            <a:r>
              <a:rPr lang="en-US" sz="3600" b="1">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Qishloq xo‘jaligi  maxsulotlaridan konfet </a:t>
            </a:r>
            <a:r>
              <a:rPr lang="en-US" sz="3600" b="1" dirty="0" err="1">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ishlab</a:t>
            </a:r>
            <a:r>
              <a:rPr lang="en-US" sz="3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 </a:t>
            </a:r>
            <a:r>
              <a:rPr lang="en-US" sz="3600" b="1" err="1">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chiqarishning</a:t>
            </a:r>
            <a:r>
              <a:rPr lang="en-US" sz="3600" b="1">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 </a:t>
            </a:r>
          </a:p>
          <a:p>
            <a:pPr algn="ctr"/>
            <a:r>
              <a:rPr lang="en-US" sz="3600" b="1">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foydali </a:t>
            </a:r>
            <a:r>
              <a:rPr lang="en-US" sz="3600" b="1" dirty="0" err="1">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jihati</a:t>
            </a:r>
            <a:r>
              <a:rPr lang="en-US" sz="3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 </a:t>
            </a:r>
            <a:r>
              <a:rPr lang="en-US" sz="3600" b="1" dirty="0" err="1">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shundan</a:t>
            </a:r>
            <a:r>
              <a:rPr lang="en-US" sz="3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 </a:t>
            </a:r>
            <a:r>
              <a:rPr lang="en-US" sz="3600" b="1" dirty="0" err="1">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iboratki</a:t>
            </a:r>
            <a:r>
              <a:rPr lang="en-US" sz="3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rPr>
              <a:t> : </a:t>
            </a:r>
            <a:endParaRPr lang="ru-RU" sz="36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cs typeface="Times New Roman" panose="02020603050405020304" pitchFamily="18" charset="0"/>
            </a:endParaRPr>
          </a:p>
        </p:txBody>
      </p:sp>
      <p:sp>
        <p:nvSpPr>
          <p:cNvPr id="1048585" name="Прямоугольник 6"/>
          <p:cNvSpPr/>
          <p:nvPr/>
        </p:nvSpPr>
        <p:spPr>
          <a:xfrm>
            <a:off x="1309292" y="1786243"/>
            <a:ext cx="13035357" cy="1274708"/>
          </a:xfrm>
          <a:prstGeom prst="rect">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r>
              <a:rPr lang="en-US" sz="2800">
                <a:latin typeface="+mj-lt"/>
                <a:cs typeface="Times New Roman" panose="02020603050405020304" pitchFamily="18" charset="0"/>
              </a:rPr>
              <a:t>Qishloq xo‘jaligi  maxsulotlari  </a:t>
            </a:r>
            <a:r>
              <a:rPr lang="en-US" sz="2800" dirty="0" err="1">
                <a:latin typeface="+mj-lt"/>
                <a:cs typeface="Times New Roman" panose="02020603050405020304" pitchFamily="18" charset="0"/>
              </a:rPr>
              <a:t>tez</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buziladigan</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mahsulot</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hisoblanadi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Uni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konfetga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aylantirish</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orqali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ortiqcha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hosil</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saqlanadi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yo‘qotishlar</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kamayadi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va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mahsulotdan</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yil</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davomida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foydalanish</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imkoni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yaratiladi</a:t>
            </a:r>
            <a:r>
              <a:rPr lang="en-US" sz="2800" dirty="0">
                <a:latin typeface="+mj-lt"/>
                <a:cs typeface="Times New Roman" panose="02020603050405020304" pitchFamily="18" charset="0"/>
              </a:rPr>
              <a:t>.</a:t>
            </a:r>
          </a:p>
        </p:txBody>
      </p:sp>
      <p:sp>
        <p:nvSpPr>
          <p:cNvPr id="1048586" name="Прямоугольник 7"/>
          <p:cNvSpPr/>
          <p:nvPr/>
        </p:nvSpPr>
        <p:spPr>
          <a:xfrm>
            <a:off x="2247900" y="3232401"/>
            <a:ext cx="12096750" cy="1158729"/>
          </a:xfrm>
          <a:prstGeom prst="rect">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r>
              <a:rPr lang="en-US" sz="2800" dirty="0" err="1">
                <a:latin typeface="+mj-lt"/>
                <a:cs typeface="Times New Roman" panose="02020603050405020304" pitchFamily="18" charset="0"/>
              </a:rPr>
              <a:t>Bozordagi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ko‘plab</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shirinliklar</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sun’iy</a:t>
            </a:r>
            <a:r>
              <a:rPr lang="en-US" sz="2800" dirty="0">
                <a:latin typeface="+mj-lt"/>
                <a:cs typeface="Times New Roman" panose="02020603050405020304" pitchFamily="18" charset="0"/>
              </a:rPr>
              <a:t> rang </a:t>
            </a:r>
            <a:r>
              <a:rPr lang="en-US" sz="2800" dirty="0" err="1">
                <a:latin typeface="+mj-lt"/>
                <a:cs typeface="Times New Roman" panose="02020603050405020304" pitchFamily="18" charset="0"/>
              </a:rPr>
              <a:t>va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konservantlarga</a:t>
            </a:r>
            <a:r>
              <a:rPr lang="en-US" sz="2800" dirty="0">
                <a:latin typeface="+mj-lt"/>
                <a:cs typeface="Times New Roman" panose="02020603050405020304" pitchFamily="18" charset="0"/>
              </a:rPr>
              <a:t> boy </a:t>
            </a:r>
            <a:r>
              <a:rPr lang="en-US" sz="2800" dirty="0" err="1">
                <a:latin typeface="+mj-lt"/>
                <a:cs typeface="Times New Roman" panose="02020603050405020304" pitchFamily="18" charset="0"/>
              </a:rPr>
              <a:t>hisoblanadi</a:t>
            </a:r>
            <a:r>
              <a:rPr lang="en-US" sz="2800">
                <a:latin typeface="+mj-lt"/>
                <a:cs typeface="Times New Roman" panose="02020603050405020304" pitchFamily="18" charset="0"/>
              </a:rPr>
              <a:t>. Tabiiy konfetlar esa vitaminlarga boy </a:t>
            </a:r>
            <a:r>
              <a:rPr lang="en-US" sz="2800" dirty="0" err="1">
                <a:latin typeface="+mj-lt"/>
                <a:cs typeface="Times New Roman" panose="02020603050405020304" pitchFamily="18" charset="0"/>
              </a:rPr>
              <a:t>va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foydali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alternativ</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sifatida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aholi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ehtiyojini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qondiradi</a:t>
            </a:r>
            <a:r>
              <a:rPr lang="en-US" sz="2800" dirty="0">
                <a:latin typeface="+mj-lt"/>
                <a:cs typeface="Times New Roman" panose="02020603050405020304" pitchFamily="18" charset="0"/>
              </a:rPr>
              <a:t>.</a:t>
            </a:r>
          </a:p>
        </p:txBody>
      </p:sp>
      <p:sp>
        <p:nvSpPr>
          <p:cNvPr id="1048587" name="Прямоугольник 8"/>
          <p:cNvSpPr/>
          <p:nvPr/>
        </p:nvSpPr>
        <p:spPr>
          <a:xfrm>
            <a:off x="3429001" y="4605890"/>
            <a:ext cx="10915650" cy="941298"/>
          </a:xfrm>
          <a:prstGeom prst="rect">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r>
              <a:rPr lang="en-US" sz="2800" dirty="0" err="1">
                <a:latin typeface="+mj-lt"/>
                <a:cs typeface="Times New Roman" panose="02020603050405020304" pitchFamily="18" charset="0"/>
              </a:rPr>
              <a:t>Kichik</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ishlab</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chiqarish</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yo‘lga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qo‘yilishi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yangi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ish</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o‘rinlari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yaratadi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ayniqsa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qishloq</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hududlarda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ayollar</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va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yoshlar</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bandligini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oshiradi</a:t>
            </a:r>
            <a:r>
              <a:rPr lang="en-US" sz="2800" dirty="0">
                <a:latin typeface="+mj-lt"/>
                <a:cs typeface="Times New Roman" panose="02020603050405020304" pitchFamily="18" charset="0"/>
              </a:rPr>
              <a:t>.</a:t>
            </a:r>
          </a:p>
        </p:txBody>
      </p:sp>
      <p:sp>
        <p:nvSpPr>
          <p:cNvPr id="1048588" name="Прямоугольник 9"/>
          <p:cNvSpPr/>
          <p:nvPr/>
        </p:nvSpPr>
        <p:spPr>
          <a:xfrm>
            <a:off x="4629151" y="5821310"/>
            <a:ext cx="9715500" cy="896169"/>
          </a:xfrm>
          <a:prstGeom prst="rect">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r>
              <a:rPr lang="en-US" sz="2800">
                <a:latin typeface="+mj-lt"/>
                <a:cs typeface="Times New Roman" panose="02020603050405020304" pitchFamily="18" charset="0"/>
              </a:rPr>
              <a:t>Yarim tayyor mahsulotni sotish </a:t>
            </a:r>
            <a:r>
              <a:rPr lang="en-US" sz="2800" dirty="0" err="1">
                <a:latin typeface="+mj-lt"/>
                <a:cs typeface="Times New Roman" panose="02020603050405020304" pitchFamily="18" charset="0"/>
              </a:rPr>
              <a:t>o‘rniga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uni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tayyor</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mahsulotga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aylantirish</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orqali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qo‘shimcha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qiymat</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yaratiladi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va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daromad</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oshadi</a:t>
            </a:r>
            <a:r>
              <a:rPr lang="en-US" sz="2800" dirty="0">
                <a:latin typeface="+mj-lt"/>
                <a:cs typeface="Times New Roman" panose="02020603050405020304" pitchFamily="18" charset="0"/>
              </a:rPr>
              <a:t>.</a:t>
            </a:r>
          </a:p>
        </p:txBody>
      </p:sp>
      <p:sp>
        <p:nvSpPr>
          <p:cNvPr id="1048589" name="Прямоугольник 10"/>
          <p:cNvSpPr/>
          <p:nvPr/>
        </p:nvSpPr>
        <p:spPr>
          <a:xfrm>
            <a:off x="5791200" y="6965129"/>
            <a:ext cx="8553451" cy="968437"/>
          </a:xfrm>
          <a:prstGeom prst="rect">
            <a:avLst/>
          </a:prstGeom>
          <a:solidFill>
            <a:schemeClr val="accent6">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r>
              <a:rPr lang="en-US" sz="2800" dirty="0" err="1">
                <a:latin typeface="+mj-lt"/>
                <a:cs typeface="Times New Roman" panose="02020603050405020304" pitchFamily="18" charset="0"/>
              </a:rPr>
              <a:t>Mahalliy</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xomashyo</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asosida</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ishlab</a:t>
            </a:r>
            <a:r>
              <a:rPr lang="en-US" sz="2800" dirty="0">
                <a:latin typeface="+mj-lt"/>
                <a:cs typeface="Times New Roman" panose="02020603050405020304" pitchFamily="18" charset="0"/>
              </a:rPr>
              <a:t> </a:t>
            </a:r>
            <a:r>
              <a:rPr lang="en-US" sz="2800" err="1">
                <a:latin typeface="+mj-lt"/>
                <a:cs typeface="Times New Roman" panose="02020603050405020304" pitchFamily="18" charset="0"/>
              </a:rPr>
              <a:t>chiqarilgan</a:t>
            </a:r>
            <a:r>
              <a:rPr lang="en-US" sz="2800">
                <a:latin typeface="+mj-lt"/>
                <a:cs typeface="Times New Roman" panose="02020603050405020304" pitchFamily="18" charset="0"/>
              </a:rPr>
              <a:t> konfetlar </a:t>
            </a:r>
            <a:r>
              <a:rPr lang="en-US" sz="2800" dirty="0">
                <a:latin typeface="+mj-lt"/>
                <a:cs typeface="Times New Roman" panose="02020603050405020304" pitchFamily="18" charset="0"/>
              </a:rPr>
              <a:t>import </a:t>
            </a:r>
            <a:r>
              <a:rPr lang="en-US" sz="2800" dirty="0" err="1">
                <a:latin typeface="+mj-lt"/>
                <a:cs typeface="Times New Roman" panose="02020603050405020304" pitchFamily="18" charset="0"/>
              </a:rPr>
              <a:t>o‘rnini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bosuvchi</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mahsulot</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bo‘lib</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xizmat</a:t>
            </a:r>
            <a:r>
              <a:rPr lang="en-US" sz="2800" dirty="0">
                <a:latin typeface="+mj-lt"/>
                <a:cs typeface="Times New Roman" panose="02020603050405020304" pitchFamily="18" charset="0"/>
              </a:rPr>
              <a:t> </a:t>
            </a:r>
            <a:r>
              <a:rPr lang="en-US" sz="2800" dirty="0" err="1">
                <a:latin typeface="+mj-lt"/>
                <a:cs typeface="Times New Roman" panose="02020603050405020304" pitchFamily="18" charset="0"/>
              </a:rPr>
              <a:t>qiladi</a:t>
            </a:r>
            <a:r>
              <a:rPr lang="en-US" sz="2800" dirty="0">
                <a:latin typeface="+mj-lt"/>
                <a:cs typeface="Times New Roman" panose="02020603050405020304" pitchFamily="18" charset="0"/>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6" name="Рисунок 1"/>
          <p:cNvPicPr>
            <a:picLocks noChangeAspect="1"/>
          </p:cNvPicPr>
          <p:nvPr/>
        </p:nvPicPr>
        <p:blipFill>
          <a:blip r:embed="rId2"/>
          <a:stretch>
            <a:fillRect/>
          </a:stretch>
        </p:blipFill>
        <p:spPr>
          <a:xfrm>
            <a:off x="709383" y="0"/>
            <a:ext cx="3461118" cy="3981369"/>
          </a:xfrm>
          <a:prstGeom prst="rect">
            <a:avLst/>
          </a:prstGeom>
        </p:spPr>
      </p:pic>
      <p:pic>
        <p:nvPicPr>
          <p:cNvPr id="2097157" name="Рисунок 2"/>
          <p:cNvPicPr>
            <a:picLocks noChangeAspect="1"/>
          </p:cNvPicPr>
          <p:nvPr/>
        </p:nvPicPr>
        <p:blipFill>
          <a:blip r:embed="rId3"/>
          <a:stretch>
            <a:fillRect/>
          </a:stretch>
        </p:blipFill>
        <p:spPr>
          <a:xfrm>
            <a:off x="1896858" y="4355714"/>
            <a:ext cx="3388134" cy="3873884"/>
          </a:xfrm>
          <a:prstGeom prst="rect">
            <a:avLst/>
          </a:prstGeom>
        </p:spPr>
      </p:pic>
      <p:pic>
        <p:nvPicPr>
          <p:cNvPr id="2097158" name="Рисунок 3"/>
          <p:cNvPicPr>
            <a:picLocks noChangeAspect="1"/>
          </p:cNvPicPr>
          <p:nvPr/>
        </p:nvPicPr>
        <p:blipFill>
          <a:blip r:embed="rId4"/>
          <a:stretch>
            <a:fillRect/>
          </a:stretch>
        </p:blipFill>
        <p:spPr>
          <a:xfrm>
            <a:off x="10543364" y="0"/>
            <a:ext cx="3377653" cy="4201180"/>
          </a:xfrm>
          <a:prstGeom prst="rect">
            <a:avLst/>
          </a:prstGeom>
        </p:spPr>
      </p:pic>
      <p:pic>
        <p:nvPicPr>
          <p:cNvPr id="2097159" name="Рисунок 5"/>
          <p:cNvPicPr>
            <a:picLocks noChangeAspect="1"/>
          </p:cNvPicPr>
          <p:nvPr/>
        </p:nvPicPr>
        <p:blipFill>
          <a:blip r:embed="rId5"/>
          <a:stretch>
            <a:fillRect/>
          </a:stretch>
        </p:blipFill>
        <p:spPr>
          <a:xfrm>
            <a:off x="9039716" y="4705525"/>
            <a:ext cx="3440530" cy="3524075"/>
          </a:xfrm>
          <a:prstGeom prst="rect">
            <a:avLst/>
          </a:prstGeom>
        </p:spPr>
      </p:pic>
      <p:sp>
        <p:nvSpPr>
          <p:cNvPr id="1048595" name="Прямоугольник: скругленные углы 9"/>
          <p:cNvSpPr/>
          <p:nvPr/>
        </p:nvSpPr>
        <p:spPr>
          <a:xfrm>
            <a:off x="3590925" y="2753403"/>
            <a:ext cx="7448550" cy="2052059"/>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7030A0"/>
                </a:solidFill>
                <a:latin typeface="Times New Roman" panose="02020603050405020304" pitchFamily="18" charset="0"/>
                <a:cs typeface="Times New Roman" panose="02020603050405020304" pitchFamily="18" charset="0"/>
              </a:rPr>
              <a:t>TAYYORLASH JARAYONIDAGI FOTO LAVHALAR</a:t>
            </a:r>
            <a:endParaRPr lang="ru-RU" sz="3600" b="1" dirty="0">
              <a:solidFill>
                <a:srgbClr val="7030A0"/>
              </a:solidFill>
              <a:latin typeface="Times New Roman" panose="02020603050405020304" pitchFamily="18" charset="0"/>
              <a:cs typeface="Times New Roman" panose="02020603050405020304" pitchFamily="18" charset="0"/>
            </a:endParaRPr>
          </a:p>
        </p:txBody>
      </p:sp>
      <p:pic>
        <p:nvPicPr>
          <p:cNvPr id="2097160" name="Picture 7"/>
          <p:cNvPicPr>
            <a:picLocks noChangeAspect="1"/>
          </p:cNvPicPr>
          <p:nvPr/>
        </p:nvPicPr>
        <p:blipFill>
          <a:blip r:embed="rId6"/>
          <a:stretch>
            <a:fillRect/>
          </a:stretch>
        </p:blipFill>
        <p:spPr>
          <a:xfrm>
            <a:off x="7661822" y="-1"/>
            <a:ext cx="2755788" cy="2753403"/>
          </a:xfrm>
          <a:prstGeom prst="rect">
            <a:avLst/>
          </a:prstGeom>
        </p:spPr>
      </p:pic>
      <p:pic>
        <p:nvPicPr>
          <p:cNvPr id="2097161" name="Picture 10"/>
          <p:cNvPicPr>
            <a:picLocks noChangeAspect="1"/>
          </p:cNvPicPr>
          <p:nvPr/>
        </p:nvPicPr>
        <p:blipFill>
          <a:blip r:embed="rId7"/>
          <a:stretch>
            <a:fillRect/>
          </a:stretch>
        </p:blipFill>
        <p:spPr>
          <a:xfrm>
            <a:off x="5755174" y="5110350"/>
            <a:ext cx="2814359" cy="2814359"/>
          </a:xfrm>
          <a:prstGeom prst="rect">
            <a:avLst/>
          </a:prstGeom>
        </p:spPr>
      </p:pic>
      <p:pic>
        <p:nvPicPr>
          <p:cNvPr id="2097162" name="Picture 12"/>
          <p:cNvPicPr>
            <a:picLocks noChangeAspect="1"/>
          </p:cNvPicPr>
          <p:nvPr/>
        </p:nvPicPr>
        <p:blipFill>
          <a:blip r:embed="rId8"/>
          <a:stretch>
            <a:fillRect/>
          </a:stretch>
        </p:blipFill>
        <p:spPr>
          <a:xfrm>
            <a:off x="4252785" y="-18268"/>
            <a:ext cx="2814359" cy="281435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TextBox 4"/>
          <p:cNvSpPr txBox="1"/>
          <p:nvPr/>
        </p:nvSpPr>
        <p:spPr>
          <a:xfrm>
            <a:off x="-455002" y="134006"/>
            <a:ext cx="7334250" cy="707886"/>
          </a:xfrm>
          <a:prstGeom prst="rect">
            <a:avLst/>
          </a:prstGeom>
          <a:noFill/>
        </p:spPr>
        <p:txBody>
          <a:bodyPr wrap="square">
            <a:spAutoFit/>
          </a:bodyPr>
          <a:lstStyle/>
          <a:p>
            <a:pPr algn="ctr"/>
            <a:r>
              <a:rPr lang="en-US" sz="4000" b="1" dirty="0" err="1">
                <a:solidFill>
                  <a:srgbClr val="7030A0"/>
                </a:solidFill>
                <a:latin typeface="Times New Roman" panose="02020603050405020304" pitchFamily="18" charset="0"/>
                <a:ea typeface="Syne" pitchFamily="34" charset="-122"/>
                <a:cs typeface="Times New Roman" panose="02020603050405020304" pitchFamily="18" charset="0"/>
              </a:rPr>
              <a:t>Kerakli</a:t>
            </a:r>
            <a:r>
              <a:rPr lang="en-US" sz="4000" b="1" dirty="0">
                <a:solidFill>
                  <a:srgbClr val="7030A0"/>
                </a:solidFill>
                <a:latin typeface="Times New Roman" panose="02020603050405020304" pitchFamily="18" charset="0"/>
                <a:ea typeface="Syne" pitchFamily="34" charset="-122"/>
                <a:cs typeface="Times New Roman" panose="02020603050405020304" pitchFamily="18" charset="0"/>
              </a:rPr>
              <a:t> </a:t>
            </a:r>
            <a:r>
              <a:rPr lang="en-US" sz="4000" b="1" dirty="0" err="1">
                <a:solidFill>
                  <a:srgbClr val="7030A0"/>
                </a:solidFill>
                <a:latin typeface="Times New Roman" panose="02020603050405020304" pitchFamily="18" charset="0"/>
                <a:ea typeface="Syne" pitchFamily="34" charset="-122"/>
                <a:cs typeface="Times New Roman" panose="02020603050405020304" pitchFamily="18" charset="0"/>
              </a:rPr>
              <a:t>mahsulotlar</a:t>
            </a:r>
            <a:endParaRPr lang="ru-RU" sz="4000" dirty="0">
              <a:latin typeface="Times New Roman" panose="02020603050405020304" pitchFamily="18" charset="0"/>
              <a:cs typeface="Times New Roman" panose="02020603050405020304" pitchFamily="18" charset="0"/>
            </a:endParaRPr>
          </a:p>
        </p:txBody>
      </p:sp>
      <p:pic>
        <p:nvPicPr>
          <p:cNvPr id="2097163" name="Picture 2"/>
          <p:cNvPicPr>
            <a:picLocks noChangeAspect="1" noChangeArrowheads="1"/>
          </p:cNvPicPr>
          <p:nvPr/>
        </p:nvPicPr>
        <p:blipFill>
          <a:blip r:embed="rId3"/>
          <a:stretch>
            <a:fillRect/>
          </a:stretch>
        </p:blipFill>
        <p:spPr bwMode="auto">
          <a:xfrm>
            <a:off x="554830" y="1225919"/>
            <a:ext cx="3407570" cy="2400857"/>
          </a:xfrm>
          <a:prstGeom prst="rect">
            <a:avLst/>
          </a:prstGeom>
          <a:noFill/>
        </p:spPr>
      </p:pic>
      <p:sp>
        <p:nvSpPr>
          <p:cNvPr id="1048599" name="TextBox 8"/>
          <p:cNvSpPr txBox="1"/>
          <p:nvPr/>
        </p:nvSpPr>
        <p:spPr>
          <a:xfrm>
            <a:off x="554830" y="3476050"/>
            <a:ext cx="3407570" cy="5507990"/>
          </a:xfrm>
          <a:prstGeom prst="rect">
            <a:avLst/>
          </a:prstGeom>
          <a:noFill/>
        </p:spPr>
        <p:txBody>
          <a:bodyPr wrap="square">
            <a:spAutoFit/>
          </a:bodyPr>
          <a:lstStyle/>
          <a:p>
            <a:r>
              <a:rPr lang="en-US" sz="3200" b="1" dirty="0" err="1">
                <a:solidFill>
                  <a:srgbClr val="7030A0"/>
                </a:solidFill>
                <a:ea typeface="Syne"/>
                <a:cs typeface="Times New Roman" panose="02020603050405020304" pitchFamily="18" charset="0"/>
              </a:rPr>
              <a:t>Qovoq</a:t>
            </a:r>
            <a:r>
              <a:rPr lang="en-US" sz="3200" b="1" dirty="0">
                <a:solidFill>
                  <a:srgbClr val="7030A0"/>
                </a:solidFill>
                <a:ea typeface="Syne"/>
                <a:cs typeface="Times New Roman" panose="02020603050405020304" pitchFamily="18" charset="0"/>
              </a:rPr>
              <a:t>    </a:t>
            </a:r>
          </a:p>
          <a:p>
            <a:r>
              <a:rPr lang="en-US" sz="3200" b="1" dirty="0">
                <a:solidFill>
                  <a:srgbClr val="7030A0"/>
                </a:solidFill>
                <a:ea typeface="Syne"/>
                <a:cs typeface="Times New Roman" panose="02020603050405020304" pitchFamily="18" charset="0"/>
              </a:rPr>
              <a:t>                                       </a:t>
            </a:r>
            <a:r>
              <a:rPr lang="en-US" sz="3200" b="1" dirty="0" err="1">
                <a:solidFill>
                  <a:srgbClr val="7030A0"/>
                </a:solidFill>
                <a:ea typeface="Syne"/>
                <a:cs typeface="Times New Roman" panose="02020603050405020304" pitchFamily="18" charset="0"/>
              </a:rPr>
              <a:t>Saryog</a:t>
            </a:r>
            <a:r>
              <a:rPr lang="en-US" sz="3200" b="1" dirty="0">
                <a:solidFill>
                  <a:srgbClr val="7030A0"/>
                </a:solidFill>
                <a:ea typeface="Syne"/>
                <a:cs typeface="Times New Roman" panose="02020603050405020304" pitchFamily="18" charset="0"/>
              </a:rPr>
              <a:t>‘</a:t>
            </a:r>
          </a:p>
          <a:p>
            <a:endParaRPr lang="en-US" sz="3200" b="1" dirty="0">
              <a:solidFill>
                <a:srgbClr val="7030A0"/>
              </a:solidFill>
              <a:ea typeface="Syne"/>
              <a:cs typeface="Times New Roman" panose="02020603050405020304" pitchFamily="18" charset="0"/>
            </a:endParaRPr>
          </a:p>
          <a:p>
            <a:r>
              <a:rPr lang="en-US" sz="3200" b="1" dirty="0">
                <a:solidFill>
                  <a:srgbClr val="7030A0"/>
                </a:solidFill>
                <a:ea typeface="Syne"/>
                <a:cs typeface="Times New Roman" panose="02020603050405020304" pitchFamily="18" charset="0"/>
              </a:rPr>
              <a:t>Agar-agar</a:t>
            </a:r>
          </a:p>
          <a:p>
            <a:endParaRPr lang="en-US" sz="3200" b="1" dirty="0">
              <a:solidFill>
                <a:srgbClr val="7030A0"/>
              </a:solidFill>
              <a:ea typeface="Syne"/>
              <a:cs typeface="Times New Roman" panose="02020603050405020304" pitchFamily="18" charset="0"/>
            </a:endParaRPr>
          </a:p>
          <a:p>
            <a:r>
              <a:rPr lang="en-US" sz="3200" b="1" dirty="0">
                <a:solidFill>
                  <a:srgbClr val="7030A0"/>
                </a:solidFill>
                <a:cs typeface="Times New Roman" panose="02020603050405020304" pitchFamily="18" charset="0"/>
              </a:rPr>
              <a:t>Limon </a:t>
            </a:r>
            <a:r>
              <a:rPr lang="en-US" sz="3200" b="1" dirty="0" err="1">
                <a:solidFill>
                  <a:srgbClr val="7030A0"/>
                </a:solidFill>
                <a:cs typeface="Times New Roman" panose="02020603050405020304" pitchFamily="18" charset="0"/>
              </a:rPr>
              <a:t>sharbati</a:t>
            </a:r>
            <a:endParaRPr lang="en-US" sz="3200" b="1" dirty="0">
              <a:solidFill>
                <a:srgbClr val="7030A0"/>
              </a:solidFill>
              <a:cs typeface="Times New Roman" panose="02020603050405020304" pitchFamily="18" charset="0"/>
            </a:endParaRPr>
          </a:p>
          <a:p>
            <a:endParaRPr lang="en-US" sz="3200" b="1" dirty="0">
              <a:solidFill>
                <a:srgbClr val="7030A0"/>
              </a:solidFill>
              <a:cs typeface="Times New Roman" panose="02020603050405020304" pitchFamily="18" charset="0"/>
            </a:endParaRPr>
          </a:p>
          <a:p>
            <a:r>
              <a:rPr lang="en-US" sz="3200" b="1" dirty="0" err="1">
                <a:solidFill>
                  <a:srgbClr val="7030A0"/>
                </a:solidFill>
                <a:cs typeface="Times New Roman" panose="02020603050405020304" pitchFamily="18" charset="0"/>
              </a:rPr>
              <a:t>Vanilin</a:t>
            </a:r>
            <a:endParaRPr lang="ru-RU" sz="3200" dirty="0">
              <a:cs typeface="Times New Roman" panose="02020603050405020304" pitchFamily="18" charset="0"/>
            </a:endParaRPr>
          </a:p>
          <a:p>
            <a:endParaRPr lang="ru-RU" sz="3200" dirty="0">
              <a:cs typeface="Times New Roman" panose="02020603050405020304" pitchFamily="18" charset="0"/>
            </a:endParaRPr>
          </a:p>
          <a:p>
            <a:endParaRPr lang="ru-RU" sz="3200" b="1" dirty="0">
              <a:solidFill>
                <a:srgbClr val="7030A0"/>
              </a:solidFill>
              <a:ea typeface="Syne"/>
              <a:cs typeface="Times New Roman" panose="02020603050405020304" pitchFamily="18" charset="0"/>
            </a:endParaRPr>
          </a:p>
        </p:txBody>
      </p:sp>
      <p:sp>
        <p:nvSpPr>
          <p:cNvPr id="1048600" name="TextBox 2"/>
          <p:cNvSpPr txBox="1"/>
          <p:nvPr/>
        </p:nvSpPr>
        <p:spPr>
          <a:xfrm>
            <a:off x="6754691" y="41673"/>
            <a:ext cx="7334250" cy="707886"/>
          </a:xfrm>
          <a:prstGeom prst="rect">
            <a:avLst/>
          </a:prstGeom>
          <a:noFill/>
        </p:spPr>
        <p:txBody>
          <a:bodyPr wrap="square">
            <a:spAutoFit/>
          </a:bodyPr>
          <a:lstStyle/>
          <a:p>
            <a:pPr algn="ctr"/>
            <a:r>
              <a:rPr lang="en-US" sz="4000" b="1" dirty="0" err="1">
                <a:solidFill>
                  <a:srgbClr val="7030A0"/>
                </a:solidFill>
                <a:latin typeface="Times New Roman" panose="02020603050405020304" pitchFamily="18" charset="0"/>
                <a:ea typeface="Syne" pitchFamily="34" charset="-122"/>
                <a:cs typeface="Times New Roman" panose="02020603050405020304" pitchFamily="18" charset="0"/>
              </a:rPr>
              <a:t>Tayyor</a:t>
            </a:r>
            <a:r>
              <a:rPr lang="en-US" sz="4000" b="1" dirty="0">
                <a:solidFill>
                  <a:srgbClr val="7030A0"/>
                </a:solidFill>
                <a:latin typeface="Times New Roman" panose="02020603050405020304" pitchFamily="18" charset="0"/>
                <a:ea typeface="Syne" pitchFamily="34" charset="-122"/>
                <a:cs typeface="Times New Roman" panose="02020603050405020304" pitchFamily="18" charset="0"/>
              </a:rPr>
              <a:t> </a:t>
            </a:r>
            <a:r>
              <a:rPr lang="en-US" sz="4000" b="1" dirty="0" err="1">
                <a:solidFill>
                  <a:srgbClr val="7030A0"/>
                </a:solidFill>
                <a:latin typeface="Times New Roman" panose="02020603050405020304" pitchFamily="18" charset="0"/>
                <a:ea typeface="Syne" pitchFamily="34" charset="-122"/>
                <a:cs typeface="Times New Roman" panose="02020603050405020304" pitchFamily="18" charset="0"/>
              </a:rPr>
              <a:t>mahsulotlar</a:t>
            </a:r>
            <a:endParaRPr lang="ru-RU" sz="4000" dirty="0">
              <a:latin typeface="Times New Roman" panose="02020603050405020304" pitchFamily="18" charset="0"/>
              <a:cs typeface="Times New Roman" panose="02020603050405020304" pitchFamily="18" charset="0"/>
            </a:endParaRPr>
          </a:p>
        </p:txBody>
      </p:sp>
      <p:pic>
        <p:nvPicPr>
          <p:cNvPr id="2097164" name="Picture 7"/>
          <p:cNvPicPr>
            <a:picLocks noChangeAspect="1"/>
          </p:cNvPicPr>
          <p:nvPr/>
        </p:nvPicPr>
        <p:blipFill>
          <a:blip r:embed="rId4"/>
          <a:stretch>
            <a:fillRect/>
          </a:stretch>
        </p:blipFill>
        <p:spPr>
          <a:xfrm>
            <a:off x="9167495" y="4500245"/>
            <a:ext cx="4543425" cy="3288665"/>
          </a:xfrm>
          <a:prstGeom prst="rect">
            <a:avLst/>
          </a:prstGeom>
        </p:spPr>
      </p:pic>
      <p:pic>
        <p:nvPicPr>
          <p:cNvPr id="2097166" name="Изображение 9"/>
          <p:cNvPicPr>
            <a:picLocks noChangeAspect="1"/>
          </p:cNvPicPr>
          <p:nvPr/>
        </p:nvPicPr>
        <p:blipFill>
          <a:blip r:embed="rId5"/>
          <a:stretch>
            <a:fillRect/>
          </a:stretch>
        </p:blipFill>
        <p:spPr>
          <a:xfrm>
            <a:off x="9582150" y="855980"/>
            <a:ext cx="3924935" cy="3590290"/>
          </a:xfrm>
          <a:prstGeom prst="rect">
            <a:avLst/>
          </a:prstGeom>
        </p:spPr>
      </p:pic>
      <p:pic>
        <p:nvPicPr>
          <p:cNvPr id="2097167" name="Picture 18"/>
          <p:cNvPicPr>
            <a:picLocks noChangeAspect="1"/>
          </p:cNvPicPr>
          <p:nvPr/>
        </p:nvPicPr>
        <p:blipFill>
          <a:blip r:embed="rId6"/>
          <a:srcRect t="14896" b="15279"/>
          <a:stretch>
            <a:fillRect/>
          </a:stretch>
        </p:blipFill>
        <p:spPr>
          <a:xfrm>
            <a:off x="5420116" y="835408"/>
            <a:ext cx="4161510" cy="3643986"/>
          </a:xfrm>
          <a:prstGeom prst="rect">
            <a:avLst/>
          </a:prstGeom>
        </p:spPr>
      </p:pic>
      <p:pic>
        <p:nvPicPr>
          <p:cNvPr id="2" name="Изображение 0"/>
          <p:cNvPicPr>
            <a:picLocks noChangeAspect="1"/>
          </p:cNvPicPr>
          <p:nvPr/>
        </p:nvPicPr>
        <p:blipFill>
          <a:blip r:embed="rId7"/>
          <a:stretch>
            <a:fillRect/>
          </a:stretch>
        </p:blipFill>
        <p:spPr>
          <a:xfrm>
            <a:off x="5420360" y="4565650"/>
            <a:ext cx="3625850" cy="321119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Прямоугольник 4"/>
          <p:cNvSpPr/>
          <p:nvPr/>
        </p:nvSpPr>
        <p:spPr>
          <a:xfrm>
            <a:off x="349249" y="99852"/>
            <a:ext cx="13931901" cy="1200329"/>
          </a:xfrm>
          <a:prstGeom prst="rect">
            <a:avLst/>
          </a:prstGeom>
        </p:spPr>
        <p:txBody>
          <a:bodyPr wrap="square">
            <a:spAutoFit/>
          </a:bodyPr>
          <a:lstStyle/>
          <a:p>
            <a:pPr algn="ctr"/>
            <a:r>
              <a:rPr lang="en-US"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 </a:t>
            </a:r>
            <a:r>
              <a:rPr lang="en-US" sz="3600" b="1" dirty="0" err="1">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Konfetlarning</a:t>
            </a:r>
            <a:r>
              <a:rPr lang="en-US"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 </a:t>
            </a:r>
            <a:r>
              <a:rPr lang="en-US" sz="3600" b="1" dirty="0" err="1">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istemolga</a:t>
            </a:r>
            <a:r>
              <a:rPr lang="en-US"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 </a:t>
            </a:r>
            <a:r>
              <a:rPr lang="en-US" sz="3600" b="1" dirty="0" err="1">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yaroqliligi</a:t>
            </a:r>
            <a:r>
              <a:rPr lang="en-US"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 </a:t>
            </a:r>
            <a:r>
              <a:rPr lang="en-US" sz="3600" b="1" dirty="0" err="1">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yuzasidan</a:t>
            </a:r>
            <a:r>
              <a:rPr lang="en-US"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 </a:t>
            </a:r>
            <a:r>
              <a:rPr lang="en-US" sz="3600" b="1" dirty="0" err="1">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ma’lumotlar</a:t>
            </a:r>
            <a:r>
              <a:rPr lang="en-US"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 </a:t>
            </a:r>
            <a:r>
              <a:rPr lang="en-US" sz="3600" b="1" dirty="0" err="1">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va</a:t>
            </a:r>
            <a:r>
              <a:rPr lang="en-US"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 </a:t>
            </a:r>
            <a:r>
              <a:rPr lang="en-US" sz="3600" b="1" dirty="0" err="1">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istemolchilar</a:t>
            </a:r>
            <a:r>
              <a:rPr lang="en-US"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 </a:t>
            </a:r>
            <a:r>
              <a:rPr lang="en-US" sz="3600" b="1" dirty="0" err="1">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xulosasi</a:t>
            </a:r>
            <a:endParaRPr lang="ru-RU" sz="3600" b="1" dirty="0">
              <a:ln w="12700">
                <a:solidFill>
                  <a:schemeClr val="tx2">
                    <a:satMod val="155000"/>
                  </a:schemeClr>
                </a:solidFill>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452FBB40-131F-4B39-AE08-BE69CE36C7B0}"/>
              </a:ext>
            </a:extLst>
          </p:cNvPr>
          <p:cNvPicPr>
            <a:picLocks noChangeAspect="1"/>
          </p:cNvPicPr>
          <p:nvPr/>
        </p:nvPicPr>
        <p:blipFill rotWithShape="1">
          <a:blip r:embed="rId3"/>
          <a:srcRect r="1865" b="2807"/>
          <a:stretch/>
        </p:blipFill>
        <p:spPr>
          <a:xfrm>
            <a:off x="4472894" y="1402914"/>
            <a:ext cx="4830490" cy="6813985"/>
          </a:xfrm>
          <a:prstGeom prst="rect">
            <a:avLst/>
          </a:prstGeom>
        </p:spPr>
      </p:pic>
      <p:pic>
        <p:nvPicPr>
          <p:cNvPr id="5" name="Рисунок 4">
            <a:extLst>
              <a:ext uri="{FF2B5EF4-FFF2-40B4-BE49-F238E27FC236}">
                <a16:creationId xmlns:a16="http://schemas.microsoft.com/office/drawing/2014/main" id="{226F7214-4AA2-4508-99D8-10C2933F54B2}"/>
              </a:ext>
            </a:extLst>
          </p:cNvPr>
          <p:cNvPicPr>
            <a:picLocks noChangeAspect="1"/>
          </p:cNvPicPr>
          <p:nvPr/>
        </p:nvPicPr>
        <p:blipFill rotWithShape="1">
          <a:blip r:embed="rId4"/>
          <a:srcRect l="4014" t="5555" r="4086" b="8488"/>
          <a:stretch/>
        </p:blipFill>
        <p:spPr>
          <a:xfrm>
            <a:off x="9303385" y="1300181"/>
            <a:ext cx="5327015" cy="6966824"/>
          </a:xfrm>
          <a:prstGeom prst="rect">
            <a:avLst/>
          </a:prstGeom>
        </p:spPr>
      </p:pic>
      <p:pic>
        <p:nvPicPr>
          <p:cNvPr id="7" name="Рисунок 6">
            <a:extLst>
              <a:ext uri="{FF2B5EF4-FFF2-40B4-BE49-F238E27FC236}">
                <a16:creationId xmlns:a16="http://schemas.microsoft.com/office/drawing/2014/main" id="{4D1F2C02-B826-4716-90C5-3E0A91C9D71A}"/>
              </a:ext>
            </a:extLst>
          </p:cNvPr>
          <p:cNvPicPr>
            <a:picLocks noChangeAspect="1"/>
          </p:cNvPicPr>
          <p:nvPr/>
        </p:nvPicPr>
        <p:blipFill>
          <a:blip r:embed="rId5"/>
          <a:stretch>
            <a:fillRect/>
          </a:stretch>
        </p:blipFill>
        <p:spPr>
          <a:xfrm>
            <a:off x="0" y="1402913"/>
            <a:ext cx="4472894" cy="684361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Изображение 1"/>
          <p:cNvPicPr>
            <a:picLocks noChangeAspect="1"/>
          </p:cNvPicPr>
          <p:nvPr/>
        </p:nvPicPr>
        <p:blipFill>
          <a:blip r:embed="rId2"/>
          <a:stretch>
            <a:fillRect/>
          </a:stretch>
        </p:blipFill>
        <p:spPr>
          <a:xfrm>
            <a:off x="255905" y="0"/>
            <a:ext cx="6147435" cy="8229600"/>
          </a:xfrm>
          <a:prstGeom prst="rect">
            <a:avLst/>
          </a:prstGeom>
        </p:spPr>
      </p:pic>
      <p:pic>
        <p:nvPicPr>
          <p:cNvPr id="3" name="Изображение 2"/>
          <p:cNvPicPr>
            <a:picLocks noChangeAspect="1"/>
          </p:cNvPicPr>
          <p:nvPr/>
        </p:nvPicPr>
        <p:blipFill>
          <a:blip r:embed="rId3"/>
          <a:srcRect l="8234" r="26568"/>
          <a:stretch>
            <a:fillRect/>
          </a:stretch>
        </p:blipFill>
        <p:spPr>
          <a:xfrm>
            <a:off x="6403340" y="0"/>
            <a:ext cx="7948930" cy="823023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1" name="Picture 2" descr="Калькуляция себестоимости продукции: виды, методы пример расчёта"/>
          <p:cNvPicPr>
            <a:picLocks noChangeAspect="1" noChangeArrowheads="1"/>
          </p:cNvPicPr>
          <p:nvPr/>
        </p:nvPicPr>
        <p:blipFill>
          <a:blip r:embed="rId2">
            <a:alphaModFix amt="50000"/>
          </a:blip>
          <a:srcRect/>
          <a:stretch>
            <a:fillRect/>
          </a:stretch>
        </p:blipFill>
        <p:spPr bwMode="auto">
          <a:xfrm>
            <a:off x="0" y="0"/>
            <a:ext cx="14630400" cy="8229600"/>
          </a:xfrm>
          <a:prstGeom prst="rect">
            <a:avLst/>
          </a:prstGeom>
          <a:noFill/>
        </p:spPr>
      </p:pic>
      <p:sp>
        <p:nvSpPr>
          <p:cNvPr id="1048614" name="TextBox 2"/>
          <p:cNvSpPr txBox="1"/>
          <p:nvPr/>
        </p:nvSpPr>
        <p:spPr>
          <a:xfrm>
            <a:off x="3657600" y="177284"/>
            <a:ext cx="7315200" cy="1107440"/>
          </a:xfrm>
          <a:prstGeom prst="rect">
            <a:avLst/>
          </a:prstGeom>
          <a:noFill/>
        </p:spPr>
        <p:txBody>
          <a:bodyPr wrap="square">
            <a:spAutoFit/>
          </a:bodyPr>
          <a:lstStyle/>
          <a:p>
            <a:pPr algn="ctr"/>
            <a:r>
              <a:rPr lang="en-US" sz="3400" b="1" dirty="0">
                <a:solidFill>
                  <a:srgbClr val="7030A0"/>
                </a:solidFill>
                <a:latin typeface="Times New Roman" panose="02020603050405020304" pitchFamily="18" charset="0"/>
                <a:cs typeface="Times New Roman" panose="02020603050405020304" pitchFamily="18" charset="0"/>
              </a:rPr>
              <a:t>1 </a:t>
            </a:r>
            <a:r>
              <a:rPr lang="en-US" sz="3400" b="1" dirty="0" err="1">
                <a:solidFill>
                  <a:srgbClr val="7030A0"/>
                </a:solidFill>
                <a:latin typeface="Times New Roman" panose="02020603050405020304" pitchFamily="18" charset="0"/>
                <a:cs typeface="Times New Roman" panose="02020603050405020304" pitchFamily="18" charset="0"/>
              </a:rPr>
              <a:t>tonna</a:t>
            </a:r>
            <a:r>
              <a:rPr lang="en-US" sz="3400" b="1" dirty="0">
                <a:solidFill>
                  <a:srgbClr val="7030A0"/>
                </a:solidFill>
                <a:latin typeface="Times New Roman" panose="02020603050405020304" pitchFamily="18" charset="0"/>
                <a:cs typeface="Times New Roman" panose="02020603050405020304" pitchFamily="18" charset="0"/>
              </a:rPr>
              <a:t> </a:t>
            </a:r>
            <a:r>
              <a:rPr lang="en-US" sz="3400" b="1" dirty="0" err="1">
                <a:solidFill>
                  <a:srgbClr val="7030A0"/>
                </a:solidFill>
                <a:latin typeface="Times New Roman" panose="02020603050405020304" pitchFamily="18" charset="0"/>
                <a:cs typeface="Times New Roman" panose="02020603050405020304" pitchFamily="18" charset="0"/>
              </a:rPr>
              <a:t>maxsulot</a:t>
            </a:r>
            <a:r>
              <a:rPr lang="en-US" sz="3400" b="1" dirty="0">
                <a:solidFill>
                  <a:srgbClr val="7030A0"/>
                </a:solidFill>
                <a:latin typeface="Times New Roman" panose="02020603050405020304" pitchFamily="18" charset="0"/>
                <a:cs typeface="Times New Roman" panose="02020603050405020304" pitchFamily="18" charset="0"/>
              </a:rPr>
              <a:t> </a:t>
            </a:r>
            <a:r>
              <a:rPr lang="en-US" sz="3400" b="1" dirty="0" err="1">
                <a:solidFill>
                  <a:srgbClr val="7030A0"/>
                </a:solidFill>
                <a:latin typeface="Times New Roman" panose="02020603050405020304" pitchFamily="18" charset="0"/>
                <a:cs typeface="Times New Roman" panose="02020603050405020304" pitchFamily="18" charset="0"/>
              </a:rPr>
              <a:t>yaratish</a:t>
            </a:r>
            <a:r>
              <a:rPr lang="en-US" sz="3400" b="1" dirty="0">
                <a:solidFill>
                  <a:srgbClr val="7030A0"/>
                </a:solidFill>
                <a:latin typeface="Times New Roman" panose="02020603050405020304" pitchFamily="18" charset="0"/>
                <a:cs typeface="Times New Roman" panose="02020603050405020304" pitchFamily="18" charset="0"/>
              </a:rPr>
              <a:t> </a:t>
            </a:r>
            <a:r>
              <a:rPr lang="en-US" sz="3400" b="1" dirty="0" err="1">
                <a:solidFill>
                  <a:srgbClr val="7030A0"/>
                </a:solidFill>
                <a:latin typeface="Times New Roman" panose="02020603050405020304" pitchFamily="18" charset="0"/>
                <a:cs typeface="Times New Roman" panose="02020603050405020304" pitchFamily="18" charset="0"/>
              </a:rPr>
              <a:t>uchun</a:t>
            </a:r>
            <a:r>
              <a:rPr lang="en-US" sz="3400" b="1" dirty="0">
                <a:solidFill>
                  <a:srgbClr val="7030A0"/>
                </a:solidFill>
                <a:latin typeface="Times New Roman" panose="02020603050405020304" pitchFamily="18" charset="0"/>
                <a:cs typeface="Times New Roman" panose="02020603050405020304" pitchFamily="18" charset="0"/>
              </a:rPr>
              <a:t> </a:t>
            </a:r>
            <a:r>
              <a:rPr lang="en-US" sz="3400" b="1" dirty="0" err="1">
                <a:solidFill>
                  <a:srgbClr val="7030A0"/>
                </a:solidFill>
                <a:latin typeface="Times New Roman" panose="02020603050405020304" pitchFamily="18" charset="0"/>
                <a:cs typeface="Times New Roman" panose="02020603050405020304" pitchFamily="18" charset="0"/>
              </a:rPr>
              <a:t>Xarajatlar</a:t>
            </a:r>
            <a:r>
              <a:rPr lang="en-US" sz="3400" b="1" dirty="0">
                <a:solidFill>
                  <a:srgbClr val="7030A0"/>
                </a:solidFill>
                <a:latin typeface="Times New Roman" panose="02020603050405020304" pitchFamily="18" charset="0"/>
                <a:cs typeface="Times New Roman" panose="02020603050405020304" pitchFamily="18" charset="0"/>
              </a:rPr>
              <a:t> </a:t>
            </a:r>
            <a:r>
              <a:rPr lang="en-US" sz="3400" b="1" dirty="0" err="1">
                <a:solidFill>
                  <a:srgbClr val="7030A0"/>
                </a:solidFill>
                <a:latin typeface="Times New Roman" panose="02020603050405020304" pitchFamily="18" charset="0"/>
                <a:cs typeface="Times New Roman" panose="02020603050405020304" pitchFamily="18" charset="0"/>
              </a:rPr>
              <a:t>smetasi</a:t>
            </a:r>
            <a:endParaRPr lang="ru-RU" sz="3400" dirty="0">
              <a:latin typeface="Times New Roman" panose="02020603050405020304" pitchFamily="18" charset="0"/>
              <a:cs typeface="Times New Roman" panose="02020603050405020304" pitchFamily="18" charset="0"/>
            </a:endParaRPr>
          </a:p>
        </p:txBody>
      </p:sp>
      <p:graphicFrame>
        <p:nvGraphicFramePr>
          <p:cNvPr id="4194304" name="Таблица 1"/>
          <p:cNvGraphicFramePr>
            <a:graphicFrameLocks noGrp="1"/>
          </p:cNvGraphicFramePr>
          <p:nvPr>
            <p:extLst>
              <p:ext uri="{D42A27DB-BD31-4B8C-83A1-F6EECF244321}">
                <p14:modId xmlns:p14="http://schemas.microsoft.com/office/powerpoint/2010/main" val="2699731167"/>
              </p:ext>
            </p:extLst>
          </p:nvPr>
        </p:nvGraphicFramePr>
        <p:xfrm>
          <a:off x="342900" y="1493340"/>
          <a:ext cx="13830302" cy="6292834"/>
        </p:xfrm>
        <a:graphic>
          <a:graphicData uri="http://schemas.openxmlformats.org/drawingml/2006/table">
            <a:tbl>
              <a:tblPr/>
              <a:tblGrid>
                <a:gridCol w="7102322">
                  <a:extLst>
                    <a:ext uri="{9D8B030D-6E8A-4147-A177-3AD203B41FA5}">
                      <a16:colId xmlns:a16="http://schemas.microsoft.com/office/drawing/2014/main" val="20000"/>
                    </a:ext>
                  </a:extLst>
                </a:gridCol>
                <a:gridCol w="3227314">
                  <a:extLst>
                    <a:ext uri="{9D8B030D-6E8A-4147-A177-3AD203B41FA5}">
                      <a16:colId xmlns:a16="http://schemas.microsoft.com/office/drawing/2014/main" val="20001"/>
                    </a:ext>
                  </a:extLst>
                </a:gridCol>
                <a:gridCol w="3500666">
                  <a:extLst>
                    <a:ext uri="{9D8B030D-6E8A-4147-A177-3AD203B41FA5}">
                      <a16:colId xmlns:a16="http://schemas.microsoft.com/office/drawing/2014/main" val="20002"/>
                    </a:ext>
                  </a:extLst>
                </a:gridCol>
              </a:tblGrid>
              <a:tr h="2084760">
                <a:tc>
                  <a:txBody>
                    <a:bodyPr/>
                    <a:lstStyle/>
                    <a:p>
                      <a:pPr marL="0" indent="0" algn="ctr" eaLnBrk="1" fontAlgn="ctr" latinLnBrk="0" hangingPunct="1">
                        <a:lnSpc>
                          <a:spcPct val="100000"/>
                        </a:lnSpc>
                        <a:spcBef>
                          <a:spcPts val="0"/>
                        </a:spcBef>
                        <a:spcAft>
                          <a:spcPts val="0"/>
                        </a:spcAft>
                        <a:buNone/>
                      </a:pPr>
                      <a:r>
                        <a:rPr lang="en-US" altLang="zh-CN" sz="3200" b="1" i="0" u="none" strike="noStrike" kern="1200" cap="none" spc="0" baseline="0" dirty="0" err="1">
                          <a:solidFill>
                            <a:srgbClr val="000000"/>
                          </a:solidFill>
                          <a:latin typeface="Times New Roman" pitchFamily="18" charset="0"/>
                          <a:ea typeface="等线" charset="0"/>
                          <a:cs typeface="Calibri" charset="0"/>
                        </a:rPr>
                        <a:t>Hujjat</a:t>
                      </a:r>
                      <a:r>
                        <a:rPr lang="en-US" altLang="zh-CN" sz="3200" b="1" i="0" u="none" strike="noStrike" kern="1200" cap="none" spc="0" baseline="0" dirty="0">
                          <a:solidFill>
                            <a:srgbClr val="000000"/>
                          </a:solidFill>
                          <a:latin typeface="Times New Roman" pitchFamily="18" charset="0"/>
                          <a:ea typeface="等线" charset="0"/>
                          <a:cs typeface="Calibri" charset="0"/>
                        </a:rPr>
                        <a:t> </a:t>
                      </a:r>
                      <a:r>
                        <a:rPr lang="en-US" altLang="zh-CN" sz="3200" b="1" i="0" u="none" strike="noStrike" kern="1200" cap="none" spc="0" baseline="0" dirty="0" err="1">
                          <a:solidFill>
                            <a:srgbClr val="000000"/>
                          </a:solidFill>
                          <a:latin typeface="Times New Roman" pitchFamily="18" charset="0"/>
                          <a:ea typeface="等线" charset="0"/>
                          <a:cs typeface="Calibri" charset="0"/>
                        </a:rPr>
                        <a:t>turlari</a:t>
                      </a:r>
                      <a:endParaRPr lang="zh-CN" altLang="en-US" sz="3200" b="1" i="0" u="none" strike="noStrike" kern="1200" cap="none" spc="0" baseline="0" dirty="0">
                        <a:solidFill>
                          <a:srgbClr val="00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1" i="0" u="none" strike="noStrike" kern="1200" cap="none" spc="0" baseline="0">
                          <a:solidFill>
                            <a:srgbClr val="000000"/>
                          </a:solidFill>
                          <a:latin typeface="Times New Roman" pitchFamily="18" charset="0"/>
                          <a:ea typeface="等线" charset="0"/>
                          <a:cs typeface="Calibri" charset="0"/>
                        </a:rPr>
                        <a:t>Summa</a:t>
                      </a:r>
                      <a:br>
                        <a:rPr lang="zh-CN" altLang="en-US" sz="3200" b="1" i="0" u="none" strike="noStrike" kern="1200" cap="none" spc="0" baseline="0">
                          <a:solidFill>
                            <a:srgbClr val="000000"/>
                          </a:solidFill>
                          <a:latin typeface="Times New Roman" pitchFamily="18" charset="0"/>
                          <a:ea typeface="等线" charset="0"/>
                          <a:cs typeface="Calibri" charset="0"/>
                        </a:rPr>
                      </a:br>
                      <a:r>
                        <a:rPr lang="en-US" altLang="zh-CN" sz="3200" b="1" i="0" u="none" strike="noStrike" kern="1200" cap="none" spc="0" baseline="0">
                          <a:solidFill>
                            <a:srgbClr val="000000"/>
                          </a:solidFill>
                          <a:latin typeface="Times New Roman" pitchFamily="18" charset="0"/>
                          <a:ea typeface="等线" charset="0"/>
                          <a:cs typeface="Calibri" charset="0"/>
                        </a:rPr>
                        <a:t>(ming so‘mda)</a:t>
                      </a:r>
                      <a:endParaRPr lang="zh-CN" altLang="en-US" sz="3200" b="1" i="0" u="none" strike="noStrike" kern="1200" cap="none" spc="0" baseline="0">
                        <a:solidFill>
                          <a:srgbClr val="00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1" i="0" u="none" strike="noStrike" kern="1200" cap="none" spc="0" baseline="0">
                          <a:solidFill>
                            <a:srgbClr val="000000"/>
                          </a:solidFill>
                          <a:latin typeface="Times New Roman" pitchFamily="18" charset="0"/>
                          <a:ea typeface="等线" charset="0"/>
                          <a:cs typeface="Calibri" charset="0"/>
                        </a:rPr>
                        <a:t>Umumiy xarajatlardagi ulishi foizda (%)</a:t>
                      </a:r>
                      <a:endParaRPr lang="zh-CN" altLang="en-US" sz="3200" b="1" i="0" u="none" strike="noStrike" kern="1200" cap="none" spc="0" baseline="0">
                        <a:solidFill>
                          <a:srgbClr val="00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528263">
                <a:tc>
                  <a:txBody>
                    <a:bodyPr/>
                    <a:lstStyle/>
                    <a:p>
                      <a:pPr marL="0" indent="0" algn="l" eaLnBrk="1" fontAlgn="ctr" latinLnBrk="0" hangingPunct="1">
                        <a:lnSpc>
                          <a:spcPct val="100000"/>
                        </a:lnSpc>
                        <a:spcBef>
                          <a:spcPts val="0"/>
                        </a:spcBef>
                        <a:spcAft>
                          <a:spcPts val="0"/>
                        </a:spcAft>
                        <a:buNone/>
                      </a:pPr>
                      <a:r>
                        <a:rPr lang="en-US" altLang="zh-CN" sz="3400" b="0" i="0" u="none" strike="noStrike" kern="1200" cap="none" spc="0" baseline="0" dirty="0">
                          <a:solidFill>
                            <a:srgbClr val="000000"/>
                          </a:solidFill>
                          <a:latin typeface="Times New Roman" pitchFamily="18" charset="0"/>
                          <a:ea typeface="等线" charset="0"/>
                          <a:cs typeface="Calibri" charset="0"/>
                        </a:rPr>
                        <a:t>Ish </a:t>
                      </a:r>
                      <a:r>
                        <a:rPr lang="en-US" altLang="zh-CN" sz="3400" b="0" i="0" u="none" strike="noStrike" kern="1200" cap="none" spc="0" baseline="0" dirty="0" err="1">
                          <a:solidFill>
                            <a:srgbClr val="000000"/>
                          </a:solidFill>
                          <a:latin typeface="Times New Roman" pitchFamily="18" charset="0"/>
                          <a:ea typeface="等线" charset="0"/>
                          <a:cs typeface="Calibri" charset="0"/>
                        </a:rPr>
                        <a:t>haqi</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fondi</a:t>
                      </a:r>
                      <a:endParaRPr lang="zh-CN" altLang="en-US" sz="3400" b="0" i="0" u="none" strike="noStrike" kern="1200" cap="none" spc="0" baseline="0" dirty="0">
                        <a:solidFill>
                          <a:srgbClr val="00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0" i="0" u="none" strike="noStrike" kern="1200" cap="none" spc="0" baseline="0">
                          <a:solidFill>
                            <a:srgbClr val="FF0000"/>
                          </a:solidFill>
                          <a:latin typeface="Times New Roman" pitchFamily="18" charset="0"/>
                          <a:ea typeface="等线" charset="0"/>
                          <a:cs typeface="Calibri" charset="0"/>
                        </a:rPr>
                        <a:t>      4 000 000,0   </a:t>
                      </a:r>
                      <a:endParaRPr lang="zh-CN" altLang="en-US" sz="3200" b="0" i="0" u="none" strike="noStrike" kern="1200" cap="none" spc="0" baseline="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0" i="0" u="none" strike="noStrike" kern="1200" cap="none" spc="0" baseline="0">
                          <a:solidFill>
                            <a:srgbClr val="FF0000"/>
                          </a:solidFill>
                          <a:latin typeface="Times New Roman" pitchFamily="18" charset="0"/>
                          <a:ea typeface="等线" charset="0"/>
                          <a:cs typeface="Calibri" charset="0"/>
                        </a:rPr>
                        <a:t>9,9%</a:t>
                      </a:r>
                      <a:endParaRPr lang="zh-CN" altLang="en-US" sz="3200" b="0" i="0" u="none" strike="noStrike" kern="1200" cap="none" spc="0" baseline="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28263">
                <a:tc>
                  <a:txBody>
                    <a:bodyPr/>
                    <a:lstStyle/>
                    <a:p>
                      <a:pPr marL="0" indent="0" algn="l" eaLnBrk="1" fontAlgn="ctr" latinLnBrk="0" hangingPunct="1">
                        <a:lnSpc>
                          <a:spcPct val="100000"/>
                        </a:lnSpc>
                        <a:spcBef>
                          <a:spcPts val="0"/>
                        </a:spcBef>
                        <a:spcAft>
                          <a:spcPts val="0"/>
                        </a:spcAft>
                        <a:buNone/>
                      </a:pPr>
                      <a:r>
                        <a:rPr lang="en-US" altLang="zh-CN" sz="3400" b="0" i="0" u="none" strike="noStrike" kern="1200" cap="none" spc="0" baseline="0" dirty="0" err="1">
                          <a:solidFill>
                            <a:srgbClr val="000000"/>
                          </a:solidFill>
                          <a:latin typeface="Times New Roman" pitchFamily="18" charset="0"/>
                          <a:ea typeface="等线" charset="0"/>
                          <a:cs typeface="Calibri" charset="0"/>
                        </a:rPr>
                        <a:t>Ijtimoiy</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soliq</a:t>
                      </a:r>
                      <a:endParaRPr lang="zh-CN" altLang="en-US" sz="3400" b="0" i="0" u="none" strike="noStrike" kern="1200" cap="none" spc="0" baseline="0" dirty="0">
                        <a:solidFill>
                          <a:srgbClr val="00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0" i="0" u="none" strike="noStrike" kern="1200" cap="none" spc="0" baseline="0">
                          <a:solidFill>
                            <a:srgbClr val="FF0000"/>
                          </a:solidFill>
                          <a:latin typeface="Times New Roman" pitchFamily="18" charset="0"/>
                          <a:ea typeface="等线" charset="0"/>
                          <a:cs typeface="Calibri" charset="0"/>
                        </a:rPr>
                        <a:t>480 000,0   </a:t>
                      </a:r>
                      <a:endParaRPr lang="zh-CN" altLang="en-US" sz="3200" b="0" i="0" u="none" strike="noStrike" kern="1200" cap="none" spc="0" baseline="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0" i="0" u="none" strike="noStrike" kern="1200" cap="none" spc="0" baseline="0">
                          <a:solidFill>
                            <a:srgbClr val="FF0000"/>
                          </a:solidFill>
                          <a:latin typeface="Times New Roman" pitchFamily="18" charset="0"/>
                          <a:ea typeface="等线" charset="0"/>
                          <a:cs typeface="Calibri" charset="0"/>
                        </a:rPr>
                        <a:t>1,2%</a:t>
                      </a:r>
                      <a:endParaRPr lang="zh-CN" altLang="en-US" sz="3200" b="0" i="0" u="none" strike="noStrike" kern="1200" cap="none" spc="0" baseline="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47511">
                <a:tc>
                  <a:txBody>
                    <a:bodyPr/>
                    <a:lstStyle/>
                    <a:p>
                      <a:pPr marL="0" indent="0" algn="l" eaLnBrk="1" fontAlgn="ctr" latinLnBrk="0" hangingPunct="1">
                        <a:lnSpc>
                          <a:spcPct val="100000"/>
                        </a:lnSpc>
                        <a:spcBef>
                          <a:spcPts val="0"/>
                        </a:spcBef>
                        <a:spcAft>
                          <a:spcPts val="0"/>
                        </a:spcAft>
                        <a:buNone/>
                      </a:pPr>
                      <a:r>
                        <a:rPr lang="en-US" altLang="zh-CN" sz="3400" b="0" i="0" u="none" strike="noStrike" kern="1200" cap="none" spc="0" baseline="0" dirty="0" err="1">
                          <a:solidFill>
                            <a:srgbClr val="000000"/>
                          </a:solidFill>
                          <a:latin typeface="Times New Roman" pitchFamily="18" charset="0"/>
                          <a:ea typeface="等线" charset="0"/>
                          <a:cs typeface="Calibri" charset="0"/>
                        </a:rPr>
                        <a:t>Xom-ashyo</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va</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materiallarni</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sotib</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olish</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bilan</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bog‘liq</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xarajatlar</a:t>
                      </a:r>
                      <a:endParaRPr lang="zh-CN" altLang="en-US" sz="3400" b="0" i="0" u="none" strike="noStrike" kern="1200" cap="none" spc="0" baseline="0" dirty="0">
                        <a:solidFill>
                          <a:srgbClr val="00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0" i="0" u="none" strike="noStrike" kern="1200" cap="none" spc="0" baseline="0">
                          <a:solidFill>
                            <a:srgbClr val="FF0000"/>
                          </a:solidFill>
                          <a:latin typeface="Times New Roman" pitchFamily="18" charset="0"/>
                          <a:ea typeface="等线" charset="0"/>
                          <a:cs typeface="Calibri" charset="0"/>
                        </a:rPr>
                        <a:t>    14 450 000,0   </a:t>
                      </a:r>
                      <a:endParaRPr lang="zh-CN" altLang="en-US" sz="3200" b="0" i="0" u="none" strike="noStrike" kern="1200" cap="none" spc="0" baseline="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0" i="0" u="none" strike="noStrike" kern="1200" cap="none" spc="0" baseline="0">
                          <a:solidFill>
                            <a:srgbClr val="FF0000"/>
                          </a:solidFill>
                          <a:latin typeface="Times New Roman" pitchFamily="18" charset="0"/>
                          <a:ea typeface="等线" charset="0"/>
                          <a:cs typeface="Calibri" charset="0"/>
                        </a:rPr>
                        <a:t>36%</a:t>
                      </a:r>
                      <a:endParaRPr lang="zh-CN" altLang="en-US" sz="3200" b="0" i="0" u="none" strike="noStrike" kern="1200" cap="none" spc="0" baseline="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47511">
                <a:tc>
                  <a:txBody>
                    <a:bodyPr/>
                    <a:lstStyle/>
                    <a:p>
                      <a:pPr marL="0" indent="0" algn="l" eaLnBrk="1" fontAlgn="ctr" latinLnBrk="0" hangingPunct="1">
                        <a:lnSpc>
                          <a:spcPct val="100000"/>
                        </a:lnSpc>
                        <a:spcBef>
                          <a:spcPts val="0"/>
                        </a:spcBef>
                        <a:spcAft>
                          <a:spcPts val="0"/>
                        </a:spcAft>
                        <a:buNone/>
                      </a:pPr>
                      <a:r>
                        <a:rPr lang="en-US" altLang="zh-CN" sz="3400" b="0" i="0" u="none" strike="noStrike" kern="1200" cap="none" spc="0" baseline="0" dirty="0" err="1">
                          <a:solidFill>
                            <a:srgbClr val="000000"/>
                          </a:solidFill>
                          <a:latin typeface="Times New Roman" pitchFamily="18" charset="0"/>
                          <a:ea typeface="等线" charset="0"/>
                          <a:cs typeface="Calibri" charset="0"/>
                        </a:rPr>
                        <a:t>Inventar</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texnika</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va</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jihozlarni</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harid</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qilish</a:t>
                      </a:r>
                      <a:r>
                        <a:rPr lang="en-US" altLang="zh-CN" sz="3400" b="0" i="0" u="none" strike="noStrike" kern="1200" cap="none" spc="0" baseline="0" dirty="0">
                          <a:solidFill>
                            <a:srgbClr val="000000"/>
                          </a:solidFill>
                          <a:latin typeface="Times New Roman" pitchFamily="18" charset="0"/>
                          <a:ea typeface="等线" charset="0"/>
                          <a:cs typeface="Calibri" charset="0"/>
                        </a:rPr>
                        <a:t> </a:t>
                      </a:r>
                      <a:r>
                        <a:rPr lang="en-US" altLang="zh-CN" sz="3400" b="0" i="0" u="none" strike="noStrike" kern="1200" cap="none" spc="0" baseline="0" dirty="0" err="1">
                          <a:solidFill>
                            <a:srgbClr val="000000"/>
                          </a:solidFill>
                          <a:latin typeface="Times New Roman" pitchFamily="18" charset="0"/>
                          <a:ea typeface="等线" charset="0"/>
                          <a:cs typeface="Calibri" charset="0"/>
                        </a:rPr>
                        <a:t>xarajatlari</a:t>
                      </a:r>
                      <a:endParaRPr lang="zh-CN" altLang="en-US" sz="3400" b="0" i="0" u="none" strike="noStrike" kern="1200" cap="none" spc="0" baseline="0" dirty="0">
                        <a:solidFill>
                          <a:srgbClr val="00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0" i="0" u="none" strike="noStrike" kern="1200" cap="none" spc="0" baseline="0" dirty="0">
                          <a:solidFill>
                            <a:srgbClr val="FF0000"/>
                          </a:solidFill>
                          <a:latin typeface="Times New Roman" pitchFamily="18" charset="0"/>
                          <a:ea typeface="等线" charset="0"/>
                          <a:cs typeface="Calibri" charset="0"/>
                        </a:rPr>
                        <a:t>    61 242 000,0   </a:t>
                      </a:r>
                      <a:endParaRPr lang="zh-CN" altLang="en-US" sz="3200" b="0" i="0" u="none" strike="noStrike" kern="1200" cap="none" spc="0" baseline="0" dirty="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0" i="0" u="none" strike="noStrike" kern="1200" cap="none" spc="0" baseline="0">
                          <a:solidFill>
                            <a:srgbClr val="FF0000"/>
                          </a:solidFill>
                          <a:latin typeface="Times New Roman" pitchFamily="18" charset="0"/>
                          <a:ea typeface="等线" charset="0"/>
                          <a:cs typeface="Calibri" charset="0"/>
                        </a:rPr>
                        <a:t>52,9%</a:t>
                      </a:r>
                      <a:endParaRPr lang="zh-CN" altLang="en-US" sz="3200" b="0" i="0" u="none" strike="noStrike" kern="1200" cap="none" spc="0" baseline="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28263">
                <a:tc>
                  <a:txBody>
                    <a:bodyPr/>
                    <a:lstStyle/>
                    <a:p>
                      <a:pPr marL="0" indent="0" algn="l" eaLnBrk="1" fontAlgn="ctr" latinLnBrk="0" hangingPunct="1">
                        <a:lnSpc>
                          <a:spcPct val="100000"/>
                        </a:lnSpc>
                        <a:spcBef>
                          <a:spcPts val="0"/>
                        </a:spcBef>
                        <a:spcAft>
                          <a:spcPts val="0"/>
                        </a:spcAft>
                        <a:buNone/>
                      </a:pPr>
                      <a:r>
                        <a:rPr lang="en-US" altLang="zh-CN" sz="3400" b="0" i="0" u="none" strike="noStrike" kern="1200" cap="none" spc="0" baseline="0">
                          <a:solidFill>
                            <a:srgbClr val="000000"/>
                          </a:solidFill>
                          <a:latin typeface="Times New Roman" pitchFamily="18" charset="0"/>
                          <a:ea typeface="等线" charset="0"/>
                          <a:cs typeface="Calibri" charset="0"/>
                        </a:rPr>
                        <a:t>Boshqa xarajatlar</a:t>
                      </a:r>
                      <a:endParaRPr lang="zh-CN" altLang="en-US" sz="3400" b="0" i="0" u="none" strike="noStrike" kern="1200" cap="none" spc="0" baseline="0">
                        <a:solidFill>
                          <a:srgbClr val="00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0" i="0" u="none" strike="noStrike" kern="1200" cap="none" spc="0" baseline="0" dirty="0">
                          <a:solidFill>
                            <a:srgbClr val="FF0000"/>
                          </a:solidFill>
                          <a:latin typeface="Times New Roman" pitchFamily="18" charset="0"/>
                          <a:ea typeface="等线" charset="0"/>
                          <a:cs typeface="Calibri" charset="0"/>
                        </a:rPr>
                        <a:t>                   -     </a:t>
                      </a:r>
                      <a:endParaRPr lang="zh-CN" altLang="en-US" sz="3200" b="0" i="0" u="none" strike="noStrike" kern="1200" cap="none" spc="0" baseline="0" dirty="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0" i="0" u="none" strike="noStrike" kern="1200" cap="none" spc="0" baseline="0" dirty="0">
                          <a:solidFill>
                            <a:srgbClr val="FF0000"/>
                          </a:solidFill>
                          <a:latin typeface="Times New Roman" pitchFamily="18" charset="0"/>
                          <a:ea typeface="等线" charset="0"/>
                          <a:cs typeface="Calibri" charset="0"/>
                        </a:rPr>
                        <a:t>0,0%</a:t>
                      </a:r>
                      <a:endParaRPr lang="zh-CN" altLang="en-US" sz="3200" b="0" i="0" u="none" strike="noStrike" kern="1200" cap="none" spc="0" baseline="0" dirty="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28263">
                <a:tc>
                  <a:txBody>
                    <a:bodyPr/>
                    <a:lstStyle/>
                    <a:p>
                      <a:pPr marL="0" indent="0" algn="l" eaLnBrk="1" fontAlgn="ctr" latinLnBrk="0" hangingPunct="1">
                        <a:lnSpc>
                          <a:spcPct val="100000"/>
                        </a:lnSpc>
                        <a:spcBef>
                          <a:spcPts val="0"/>
                        </a:spcBef>
                        <a:spcAft>
                          <a:spcPts val="0"/>
                        </a:spcAft>
                        <a:buNone/>
                      </a:pPr>
                      <a:r>
                        <a:rPr lang="en-US" altLang="zh-CN" sz="3400" b="1" i="0" u="none" strike="noStrike" kern="1200" cap="none" spc="0" baseline="0">
                          <a:solidFill>
                            <a:srgbClr val="000000"/>
                          </a:solidFill>
                          <a:latin typeface="Times New Roman" pitchFamily="18" charset="0"/>
                          <a:ea typeface="等线" charset="0"/>
                          <a:cs typeface="Calibri" charset="0"/>
                        </a:rPr>
                        <a:t>Jami xarajatlar:</a:t>
                      </a:r>
                      <a:endParaRPr lang="zh-CN" altLang="en-US" sz="3400" b="1" i="0" u="none" strike="noStrike" kern="1200" cap="none" spc="0" baseline="0">
                        <a:solidFill>
                          <a:srgbClr val="00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1" i="0" u="none" strike="noStrike" kern="1200" cap="none" spc="0" baseline="0">
                          <a:solidFill>
                            <a:srgbClr val="FF0000"/>
                          </a:solidFill>
                          <a:latin typeface="Times New Roman" pitchFamily="18" charset="0"/>
                          <a:ea typeface="等线" charset="0"/>
                          <a:cs typeface="Calibri" charset="0"/>
                        </a:rPr>
                        <a:t> 80 172 000,0 </a:t>
                      </a:r>
                      <a:endParaRPr lang="zh-CN" altLang="en-US" sz="3200" b="1" i="0" u="none" strike="noStrike" kern="1200" cap="none" spc="0" baseline="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indent="0" algn="ctr" eaLnBrk="1" fontAlgn="ctr" latinLnBrk="0" hangingPunct="1">
                        <a:lnSpc>
                          <a:spcPct val="100000"/>
                        </a:lnSpc>
                        <a:spcBef>
                          <a:spcPts val="0"/>
                        </a:spcBef>
                        <a:spcAft>
                          <a:spcPts val="0"/>
                        </a:spcAft>
                        <a:buNone/>
                      </a:pPr>
                      <a:r>
                        <a:rPr lang="en-US" altLang="zh-CN" sz="3200" b="1" i="0" u="none" strike="noStrike" kern="1200" cap="none" spc="0" baseline="0" dirty="0">
                          <a:solidFill>
                            <a:srgbClr val="FF0000"/>
                          </a:solidFill>
                          <a:latin typeface="Times New Roman" pitchFamily="18" charset="0"/>
                          <a:ea typeface="等线" charset="0"/>
                          <a:cs typeface="Calibri" charset="0"/>
                        </a:rPr>
                        <a:t>100,0%</a:t>
                      </a:r>
                      <a:endParaRPr lang="zh-CN" altLang="en-US" sz="3200" b="1" i="0" u="none" strike="noStrike" kern="1200" cap="none" spc="0" baseline="0" dirty="0">
                        <a:solidFill>
                          <a:srgbClr val="FF0000"/>
                        </a:solidFill>
                        <a:latin typeface="Times New Roman" pitchFamily="18" charset="0"/>
                        <a:ea typeface="等线" charset="0"/>
                        <a:cs typeface="Calibri"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2" name="Рисунок 7"/>
          <p:cNvPicPr>
            <a:picLocks noChangeAspect="1"/>
          </p:cNvPicPr>
          <p:nvPr/>
        </p:nvPicPr>
        <p:blipFill>
          <a:blip r:embed="rId2"/>
          <a:stretch>
            <a:fillRect/>
          </a:stretch>
        </p:blipFill>
        <p:spPr>
          <a:xfrm>
            <a:off x="0" y="0"/>
            <a:ext cx="14847376" cy="8229600"/>
          </a:xfrm>
          <a:prstGeom prst="rect">
            <a:avLst/>
          </a:prstGeom>
        </p:spPr>
      </p:pic>
      <p:sp>
        <p:nvSpPr>
          <p:cNvPr id="1048615" name="Прямоугольник с двумя скругленными противолежащими углами 4"/>
          <p:cNvSpPr/>
          <p:nvPr/>
        </p:nvSpPr>
        <p:spPr>
          <a:xfrm>
            <a:off x="2677656" y="467562"/>
            <a:ext cx="11800344" cy="1009934"/>
          </a:xfrm>
          <a:prstGeom prst="round2Diag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1"/>
                </a:solidFill>
                <a:latin typeface="Times New Roman" panose="02020603050405020304" pitchFamily="18" charset="0"/>
                <a:cs typeface="Times New Roman" panose="02020603050405020304" pitchFamily="18" charset="0"/>
              </a:rPr>
              <a:t>1 kg </a:t>
            </a:r>
            <a:r>
              <a:rPr lang="en-US" sz="4000" b="1" dirty="0" err="1">
                <a:solidFill>
                  <a:schemeClr val="tx1"/>
                </a:solidFill>
                <a:latin typeface="Times New Roman" panose="02020603050405020304" pitchFamily="18" charset="0"/>
                <a:cs typeface="Times New Roman" panose="02020603050405020304" pitchFamily="18" charset="0"/>
              </a:rPr>
              <a:t>maxsulot</a:t>
            </a:r>
            <a:r>
              <a:rPr lang="en-US" sz="4000" b="1" dirty="0">
                <a:solidFill>
                  <a:schemeClr val="tx1"/>
                </a:solidFill>
                <a:latin typeface="Times New Roman" panose="02020603050405020304" pitchFamily="18" charset="0"/>
                <a:cs typeface="Times New Roman" panose="02020603050405020304" pitchFamily="18" charset="0"/>
              </a:rPr>
              <a:t> </a:t>
            </a:r>
            <a:r>
              <a:rPr lang="en-US" sz="4000" b="1" dirty="0" err="1">
                <a:solidFill>
                  <a:schemeClr val="tx1"/>
                </a:solidFill>
                <a:latin typeface="Times New Roman" panose="02020603050405020304" pitchFamily="18" charset="0"/>
                <a:cs typeface="Times New Roman" panose="02020603050405020304" pitchFamily="18" charset="0"/>
              </a:rPr>
              <a:t>tannarxi</a:t>
            </a:r>
            <a:r>
              <a:rPr lang="en-US" sz="4000" b="1" dirty="0">
                <a:solidFill>
                  <a:schemeClr val="tx1"/>
                </a:solidFill>
                <a:latin typeface="Times New Roman" panose="02020603050405020304" pitchFamily="18" charset="0"/>
                <a:cs typeface="Times New Roman" panose="02020603050405020304" pitchFamily="18" charset="0"/>
              </a:rPr>
              <a:t>:</a:t>
            </a:r>
            <a:endParaRPr lang="x-none" sz="2400" b="1" dirty="0">
              <a:solidFill>
                <a:schemeClr val="tx1"/>
              </a:solidFill>
              <a:latin typeface="Times New Roman" panose="02020603050405020304" pitchFamily="18" charset="0"/>
              <a:cs typeface="Times New Roman" panose="02020603050405020304" pitchFamily="18" charset="0"/>
            </a:endParaRPr>
          </a:p>
        </p:txBody>
      </p:sp>
      <p:sp>
        <p:nvSpPr>
          <p:cNvPr id="1048616" name="Стрелка: изогнутая вправо 1"/>
          <p:cNvSpPr/>
          <p:nvPr/>
        </p:nvSpPr>
        <p:spPr>
          <a:xfrm>
            <a:off x="816958" y="972530"/>
            <a:ext cx="1860698" cy="3727062"/>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aphicFrame>
        <p:nvGraphicFramePr>
          <p:cNvPr id="4194305" name="Таблица 2"/>
          <p:cNvGraphicFramePr>
            <a:graphicFrameLocks noGrp="1"/>
          </p:cNvGraphicFramePr>
          <p:nvPr>
            <p:extLst>
              <p:ext uri="{D42A27DB-BD31-4B8C-83A1-F6EECF244321}">
                <p14:modId xmlns:p14="http://schemas.microsoft.com/office/powerpoint/2010/main" val="3528201187"/>
              </p:ext>
            </p:extLst>
          </p:nvPr>
        </p:nvGraphicFramePr>
        <p:xfrm>
          <a:off x="668215" y="1982464"/>
          <a:ext cx="13318295" cy="5799748"/>
        </p:xfrm>
        <a:graphic>
          <a:graphicData uri="http://schemas.openxmlformats.org/drawingml/2006/table">
            <a:tbl>
              <a:tblPr>
                <a:tableStyleId>{775DCB02-9BB8-47FD-8907-85C794F793BA}</a:tableStyleId>
              </a:tblPr>
              <a:tblGrid>
                <a:gridCol w="401320">
                  <a:extLst>
                    <a:ext uri="{9D8B030D-6E8A-4147-A177-3AD203B41FA5}">
                      <a16:colId xmlns:a16="http://schemas.microsoft.com/office/drawing/2014/main" val="20000"/>
                    </a:ext>
                  </a:extLst>
                </a:gridCol>
                <a:gridCol w="8782541">
                  <a:extLst>
                    <a:ext uri="{9D8B030D-6E8A-4147-A177-3AD203B41FA5}">
                      <a16:colId xmlns:a16="http://schemas.microsoft.com/office/drawing/2014/main" val="20001"/>
                    </a:ext>
                  </a:extLst>
                </a:gridCol>
                <a:gridCol w="4134434">
                  <a:extLst>
                    <a:ext uri="{9D8B030D-6E8A-4147-A177-3AD203B41FA5}">
                      <a16:colId xmlns:a16="http://schemas.microsoft.com/office/drawing/2014/main" val="20002"/>
                    </a:ext>
                  </a:extLst>
                </a:gridCol>
              </a:tblGrid>
              <a:tr h="1773967">
                <a:tc>
                  <a:txBody>
                    <a:bodyPr/>
                    <a:lstStyle/>
                    <a:p>
                      <a:pPr algn="ctr" fontAlgn="ctr"/>
                      <a:r>
                        <a:rPr lang="ru-RU" sz="2400" b="1" u="none" strike="noStrike" dirty="0">
                          <a:solidFill>
                            <a:srgbClr val="000000"/>
                          </a:solidFill>
                          <a:effectLst/>
                          <a:latin typeface="+mn-lt"/>
                        </a:rPr>
                        <a:t>№</a:t>
                      </a:r>
                      <a:endParaRPr lang="ru-RU" sz="2400" b="1" i="0" u="none" strike="noStrike" dirty="0">
                        <a:solidFill>
                          <a:srgbClr val="000000"/>
                        </a:solidFill>
                        <a:effectLst/>
                        <a:latin typeface="+mn-lt"/>
                      </a:endParaRPr>
                    </a:p>
                  </a:txBody>
                  <a:tcPr marL="9525" marR="9525" marT="9525" marB="0" anchor="ctr"/>
                </a:tc>
                <a:tc>
                  <a:txBody>
                    <a:bodyPr/>
                    <a:lstStyle/>
                    <a:p>
                      <a:pPr marL="0" indent="0" algn="ctr" eaLnBrk="1" fontAlgn="ctr" latinLnBrk="0" hangingPunct="1">
                        <a:lnSpc>
                          <a:spcPct val="100000"/>
                        </a:lnSpc>
                        <a:spcBef>
                          <a:spcPts val="0"/>
                        </a:spcBef>
                        <a:spcAft>
                          <a:spcPts val="0"/>
                        </a:spcAft>
                        <a:buNone/>
                      </a:pPr>
                      <a:r>
                        <a:rPr lang="en-US" altLang="zh-CN" sz="2400" b="1" i="0" u="none" strike="noStrike" kern="1200" cap="none" spc="0" baseline="0" dirty="0" err="1">
                          <a:solidFill>
                            <a:srgbClr val="000000"/>
                          </a:solidFill>
                          <a:latin typeface="Calibri" charset="0"/>
                          <a:ea typeface="等线" charset="0"/>
                          <a:cs typeface="Calibri" charset="0"/>
                        </a:rPr>
                        <a:t>Xarajatlar</a:t>
                      </a:r>
                      <a:r>
                        <a:rPr lang="en-US" altLang="zh-CN" sz="2400" b="1" i="0" u="none" strike="noStrike" kern="1200" cap="none" spc="0" baseline="0" dirty="0">
                          <a:solidFill>
                            <a:srgbClr val="000000"/>
                          </a:solidFill>
                          <a:latin typeface="Calibri" charset="0"/>
                          <a:ea typeface="等线" charset="0"/>
                          <a:cs typeface="Calibri" charset="0"/>
                        </a:rPr>
                        <a:t> </a:t>
                      </a:r>
                      <a:r>
                        <a:rPr lang="en-US" altLang="zh-CN" sz="2400" b="1" i="0" u="none" strike="noStrike" kern="1200" cap="none" spc="0" baseline="0" dirty="0" err="1">
                          <a:solidFill>
                            <a:srgbClr val="000000"/>
                          </a:solidFill>
                          <a:latin typeface="Calibri" charset="0"/>
                          <a:ea typeface="等线" charset="0"/>
                          <a:cs typeface="Calibri" charset="0"/>
                        </a:rPr>
                        <a:t>nomi</a:t>
                      </a:r>
                      <a:endParaRPr lang="zh-CN" altLang="en-US" sz="2400" b="1" i="0" u="none" strike="noStrike" kern="1200" cap="none" spc="0" baseline="0" dirty="0">
                        <a:solidFill>
                          <a:srgbClr val="000000"/>
                        </a:solidFill>
                        <a:latin typeface="Calibri" charset="0"/>
                        <a:ea typeface="等线" charset="0"/>
                        <a:cs typeface="Calibri" charset="0"/>
                      </a:endParaRPr>
                    </a:p>
                  </a:txBody>
                  <a:tcPr marL="9525" marR="9525" marT="9525" marB="0" anchor="ctr"/>
                </a:tc>
                <a:tc>
                  <a:txBody>
                    <a:bodyPr/>
                    <a:lstStyle/>
                    <a:p>
                      <a:pPr marL="0" indent="0" algn="ctr" eaLnBrk="1" fontAlgn="ctr" latinLnBrk="0" hangingPunct="1">
                        <a:lnSpc>
                          <a:spcPct val="100000"/>
                        </a:lnSpc>
                        <a:spcBef>
                          <a:spcPts val="0"/>
                        </a:spcBef>
                        <a:spcAft>
                          <a:spcPts val="0"/>
                        </a:spcAft>
                        <a:buNone/>
                      </a:pPr>
                      <a:r>
                        <a:rPr lang="en-US" altLang="zh-CN" sz="2400" b="1" i="0" u="none" strike="noStrike" kern="1200" cap="none" spc="0" baseline="0">
                          <a:solidFill>
                            <a:srgbClr val="000000"/>
                          </a:solidFill>
                          <a:latin typeface="Calibri" charset="0"/>
                          <a:ea typeface="等线" charset="0"/>
                          <a:cs typeface="Calibri" charset="0"/>
                        </a:rPr>
                        <a:t>Summa</a:t>
                      </a:r>
                    </a:p>
                    <a:p>
                      <a:pPr marL="0" indent="0" algn="ctr" eaLnBrk="1" fontAlgn="ctr" latinLnBrk="0" hangingPunct="1">
                        <a:lnSpc>
                          <a:spcPct val="100000"/>
                        </a:lnSpc>
                        <a:spcBef>
                          <a:spcPts val="0"/>
                        </a:spcBef>
                        <a:spcAft>
                          <a:spcPts val="0"/>
                        </a:spcAft>
                        <a:buNone/>
                      </a:pPr>
                      <a:r>
                        <a:rPr lang="en-US" altLang="zh-CN" sz="2400" b="1" i="0" u="none" strike="noStrike" kern="1200" cap="none" spc="0" baseline="0">
                          <a:solidFill>
                            <a:srgbClr val="000000"/>
                          </a:solidFill>
                          <a:latin typeface="Calibri" charset="0"/>
                          <a:ea typeface="等线" charset="0"/>
                          <a:cs typeface="Calibri" charset="0"/>
                        </a:rPr>
                        <a:t> </a:t>
                      </a:r>
                      <a:r>
                        <a:rPr lang="en-US" altLang="zh-CN" sz="2400" b="0" i="0" u="none" strike="noStrike" kern="1200" cap="none" spc="0" baseline="0">
                          <a:solidFill>
                            <a:srgbClr val="000000"/>
                          </a:solidFill>
                          <a:latin typeface="Calibri" charset="0"/>
                          <a:ea typeface="等线" charset="0"/>
                          <a:cs typeface="Calibri" charset="0"/>
                        </a:rPr>
                        <a:t>( sumda)</a:t>
                      </a:r>
                      <a:endParaRPr lang="zh-CN" altLang="en-US" sz="2400" b="1" i="0" u="none" strike="noStrike" kern="1200" cap="none" spc="0" baseline="0">
                        <a:solidFill>
                          <a:srgbClr val="000000"/>
                        </a:solidFill>
                        <a:latin typeface="Calibri" charset="0"/>
                        <a:ea typeface="等线" charset="0"/>
                        <a:cs typeface="Calibri" charset="0"/>
                      </a:endParaRPr>
                    </a:p>
                  </a:txBody>
                  <a:tcPr marL="9525" marR="9525" marT="9525" marB="0" anchor="ctr"/>
                </a:tc>
                <a:extLst>
                  <a:ext uri="{0D108BD9-81ED-4DB2-BD59-A6C34878D82A}">
                    <a16:rowId xmlns:a16="http://schemas.microsoft.com/office/drawing/2014/main" val="10000"/>
                  </a:ext>
                </a:extLst>
              </a:tr>
              <a:tr h="383629">
                <a:tc>
                  <a:txBody>
                    <a:bodyPr/>
                    <a:lstStyle/>
                    <a:p>
                      <a:pPr algn="ctr" fontAlgn="b"/>
                      <a:r>
                        <a:rPr lang="ru-RU" sz="2400" b="0" u="none" strike="noStrike">
                          <a:solidFill>
                            <a:srgbClr val="002060"/>
                          </a:solidFill>
                          <a:effectLst/>
                          <a:latin typeface="+mn-lt"/>
                        </a:rPr>
                        <a:t>1</a:t>
                      </a:r>
                      <a:endParaRPr lang="ru-RU" sz="2400" b="0" i="0" u="none" strike="noStrike">
                        <a:solidFill>
                          <a:srgbClr val="002060"/>
                        </a:solidFill>
                        <a:effectLst/>
                        <a:latin typeface="+mn-lt"/>
                      </a:endParaRPr>
                    </a:p>
                  </a:txBody>
                  <a:tcPr marL="9525" marR="9525" marT="9525" marB="0" anchor="ctr"/>
                </a:tc>
                <a:tc>
                  <a:txBody>
                    <a:bodyPr/>
                    <a:lstStyle/>
                    <a:p>
                      <a:pPr marL="0" indent="0" algn="l" eaLnBrk="1" fontAlgn="ctr" latinLnBrk="0" hangingPunct="1">
                        <a:lnSpc>
                          <a:spcPct val="100000"/>
                        </a:lnSpc>
                        <a:spcBef>
                          <a:spcPts val="0"/>
                        </a:spcBef>
                        <a:spcAft>
                          <a:spcPts val="0"/>
                        </a:spcAft>
                        <a:buNone/>
                      </a:pPr>
                      <a:r>
                        <a:rPr lang="en-US" altLang="zh-CN" sz="2800" b="0" i="0" u="none" strike="noStrike" kern="1200" cap="none" spc="0" baseline="0">
                          <a:solidFill>
                            <a:srgbClr val="FF0000"/>
                          </a:solidFill>
                          <a:latin typeface="Calibri" charset="0"/>
                          <a:ea typeface="等线" charset="0"/>
                          <a:cs typeface="Calibri" charset="0"/>
                        </a:rPr>
                        <a:t>Ish haqi fondi 100kg maxsulot uchun </a:t>
                      </a:r>
                      <a:endParaRPr lang="zh-CN" altLang="en-US" sz="2800" b="0" i="0" u="none" strike="noStrike" kern="1200" cap="none" spc="0" baseline="0">
                        <a:solidFill>
                          <a:srgbClr val="FF0000"/>
                        </a:solidFill>
                        <a:latin typeface="Calibri" charset="0"/>
                        <a:ea typeface="等线" charset="0"/>
                        <a:cs typeface="Droid Sans" charset="0"/>
                      </a:endParaRPr>
                    </a:p>
                  </a:txBody>
                  <a:tcPr marL="9525" marR="9525" marT="9525" marB="0" anchor="ctr"/>
                </a:tc>
                <a:tc>
                  <a:txBody>
                    <a:bodyPr/>
                    <a:lstStyle/>
                    <a:p>
                      <a:pPr marL="0" indent="0" algn="ctr" eaLnBrk="1" fontAlgn="ctr" latinLnBrk="0" hangingPunct="1">
                        <a:lnSpc>
                          <a:spcPct val="100000"/>
                        </a:lnSpc>
                        <a:spcBef>
                          <a:spcPts val="0"/>
                        </a:spcBef>
                        <a:spcAft>
                          <a:spcPts val="0"/>
                        </a:spcAft>
                        <a:buNone/>
                      </a:pPr>
                      <a:r>
                        <a:rPr lang="en-US" altLang="zh-CN" sz="2800" b="0" i="0" u="none" strike="noStrike" kern="1200" cap="none" spc="0" baseline="0">
                          <a:solidFill>
                            <a:srgbClr val="FF0000"/>
                          </a:solidFill>
                          <a:latin typeface="Calibri" charset="0"/>
                          <a:ea typeface="等线" charset="0"/>
                          <a:cs typeface="Calibri" charset="0"/>
                        </a:rPr>
                        <a:t>400 000,0</a:t>
                      </a:r>
                      <a:endParaRPr lang="zh-CN" altLang="en-US" sz="2800" b="0" i="0" u="none" strike="noStrike" kern="1200" cap="none" spc="0" baseline="0">
                        <a:solidFill>
                          <a:srgbClr val="FF0000"/>
                        </a:solidFill>
                        <a:latin typeface="Calibri" charset="0"/>
                        <a:ea typeface="等线" charset="0"/>
                        <a:cs typeface="Calibri" charset="0"/>
                      </a:endParaRPr>
                    </a:p>
                  </a:txBody>
                  <a:tcPr marL="9525" marR="9525" marT="9525" marB="0" anchor="ctr"/>
                </a:tc>
                <a:extLst>
                  <a:ext uri="{0D108BD9-81ED-4DB2-BD59-A6C34878D82A}">
                    <a16:rowId xmlns:a16="http://schemas.microsoft.com/office/drawing/2014/main" val="10001"/>
                  </a:ext>
                </a:extLst>
              </a:tr>
              <a:tr h="383629">
                <a:tc>
                  <a:txBody>
                    <a:bodyPr/>
                    <a:lstStyle/>
                    <a:p>
                      <a:pPr algn="ctr" fontAlgn="b"/>
                      <a:r>
                        <a:rPr lang="ru-RU" sz="2400" b="0" u="none" strike="noStrike">
                          <a:solidFill>
                            <a:srgbClr val="002060"/>
                          </a:solidFill>
                          <a:effectLst/>
                          <a:latin typeface="+mn-lt"/>
                        </a:rPr>
                        <a:t>2</a:t>
                      </a:r>
                      <a:endParaRPr lang="ru-RU" sz="2400" b="0" i="0" u="none" strike="noStrike">
                        <a:solidFill>
                          <a:srgbClr val="002060"/>
                        </a:solidFill>
                        <a:effectLst/>
                        <a:latin typeface="+mn-lt"/>
                      </a:endParaRPr>
                    </a:p>
                  </a:txBody>
                  <a:tcPr marL="9525" marR="9525" marT="9525" marB="0" anchor="ctr"/>
                </a:tc>
                <a:tc>
                  <a:txBody>
                    <a:bodyPr/>
                    <a:lstStyle/>
                    <a:p>
                      <a:pPr marL="0" indent="0" algn="l" eaLnBrk="1" fontAlgn="ctr" latinLnBrk="0" hangingPunct="1">
                        <a:lnSpc>
                          <a:spcPct val="100000"/>
                        </a:lnSpc>
                        <a:spcBef>
                          <a:spcPts val="0"/>
                        </a:spcBef>
                        <a:spcAft>
                          <a:spcPts val="0"/>
                        </a:spcAft>
                        <a:buNone/>
                      </a:pPr>
                      <a:r>
                        <a:rPr lang="en-US" altLang="zh-CN" sz="2800" b="0" i="0" u="none" strike="noStrike" kern="1200" cap="none" spc="0" baseline="0" dirty="0" err="1">
                          <a:solidFill>
                            <a:srgbClr val="FF0000"/>
                          </a:solidFill>
                          <a:latin typeface="Calibri" charset="0"/>
                          <a:ea typeface="等线" charset="0"/>
                          <a:cs typeface="Calibri" charset="0"/>
                        </a:rPr>
                        <a:t>Ijtimoiy</a:t>
                      </a:r>
                      <a:r>
                        <a:rPr lang="en-US" altLang="zh-CN" sz="2800" b="0" i="0" u="none" strike="noStrike" kern="1200" cap="none" spc="0" baseline="0" dirty="0">
                          <a:solidFill>
                            <a:srgbClr val="FF0000"/>
                          </a:solidFill>
                          <a:latin typeface="Calibri" charset="0"/>
                          <a:ea typeface="等线" charset="0"/>
                          <a:cs typeface="Calibri" charset="0"/>
                        </a:rPr>
                        <a:t> </a:t>
                      </a:r>
                      <a:r>
                        <a:rPr lang="en-US" altLang="zh-CN" sz="2800" b="0" i="0" u="none" strike="noStrike" kern="1200" cap="none" spc="0" baseline="0" dirty="0" err="1">
                          <a:solidFill>
                            <a:srgbClr val="FF0000"/>
                          </a:solidFill>
                          <a:latin typeface="Calibri" charset="0"/>
                          <a:ea typeface="等线" charset="0"/>
                          <a:cs typeface="Calibri" charset="0"/>
                        </a:rPr>
                        <a:t>soliq</a:t>
                      </a:r>
                      <a:endParaRPr lang="zh-CN" altLang="en-US" sz="2800" b="0" i="0" u="none" strike="noStrike" kern="1200" cap="none" spc="0" baseline="0" dirty="0">
                        <a:solidFill>
                          <a:srgbClr val="FF0000"/>
                        </a:solidFill>
                        <a:latin typeface="Calibri" charset="0"/>
                        <a:ea typeface="等线" charset="0"/>
                        <a:cs typeface="Droid Sans" charset="0"/>
                      </a:endParaRPr>
                    </a:p>
                  </a:txBody>
                  <a:tcPr marL="9525" marR="9525" marT="9525" marB="0" anchor="ctr"/>
                </a:tc>
                <a:tc>
                  <a:txBody>
                    <a:bodyPr/>
                    <a:lstStyle/>
                    <a:p>
                      <a:pPr marL="0" indent="0" algn="ctr" eaLnBrk="1" fontAlgn="ctr" latinLnBrk="0" hangingPunct="1">
                        <a:lnSpc>
                          <a:spcPct val="100000"/>
                        </a:lnSpc>
                        <a:spcBef>
                          <a:spcPts val="0"/>
                        </a:spcBef>
                        <a:spcAft>
                          <a:spcPts val="0"/>
                        </a:spcAft>
                        <a:buNone/>
                      </a:pPr>
                      <a:r>
                        <a:rPr lang="en-US" altLang="zh-CN" sz="2800" b="0" i="0" u="none" strike="noStrike" kern="1200" cap="none" spc="0" baseline="0">
                          <a:solidFill>
                            <a:srgbClr val="FF0000"/>
                          </a:solidFill>
                          <a:latin typeface="Calibri" charset="0"/>
                          <a:ea typeface="等线" charset="0"/>
                          <a:cs typeface="Calibri" charset="0"/>
                        </a:rPr>
                        <a:t>48 000,0</a:t>
                      </a:r>
                      <a:endParaRPr lang="zh-CN" altLang="en-US" sz="2800" b="0" i="0" u="none" strike="noStrike" kern="1200" cap="none" spc="0" baseline="0">
                        <a:solidFill>
                          <a:srgbClr val="FF0000"/>
                        </a:solidFill>
                        <a:latin typeface="Calibri" charset="0"/>
                        <a:ea typeface="等线" charset="0"/>
                        <a:cs typeface="Calibri" charset="0"/>
                      </a:endParaRPr>
                    </a:p>
                  </a:txBody>
                  <a:tcPr marL="9525" marR="9525" marT="9525" marB="0" anchor="ctr"/>
                </a:tc>
                <a:extLst>
                  <a:ext uri="{0D108BD9-81ED-4DB2-BD59-A6C34878D82A}">
                    <a16:rowId xmlns:a16="http://schemas.microsoft.com/office/drawing/2014/main" val="10002"/>
                  </a:ext>
                </a:extLst>
              </a:tr>
              <a:tr h="549599">
                <a:tc>
                  <a:txBody>
                    <a:bodyPr/>
                    <a:lstStyle/>
                    <a:p>
                      <a:pPr algn="ctr" fontAlgn="b"/>
                      <a:r>
                        <a:rPr lang="ru-RU" sz="2400" b="0" u="none" strike="noStrike">
                          <a:solidFill>
                            <a:srgbClr val="002060"/>
                          </a:solidFill>
                          <a:effectLst/>
                          <a:latin typeface="+mn-lt"/>
                        </a:rPr>
                        <a:t>3</a:t>
                      </a:r>
                      <a:endParaRPr lang="ru-RU" sz="2400" b="0" i="0" u="none" strike="noStrike">
                        <a:solidFill>
                          <a:srgbClr val="002060"/>
                        </a:solidFill>
                        <a:effectLst/>
                        <a:latin typeface="+mn-lt"/>
                      </a:endParaRPr>
                    </a:p>
                  </a:txBody>
                  <a:tcPr marL="9525" marR="9525" marT="9525" marB="0" anchor="ctr"/>
                </a:tc>
                <a:tc>
                  <a:txBody>
                    <a:bodyPr/>
                    <a:lstStyle/>
                    <a:p>
                      <a:pPr marL="0" indent="0" algn="l" eaLnBrk="1" fontAlgn="ctr" latinLnBrk="0" hangingPunct="1">
                        <a:lnSpc>
                          <a:spcPct val="100000"/>
                        </a:lnSpc>
                        <a:spcBef>
                          <a:spcPts val="0"/>
                        </a:spcBef>
                        <a:spcAft>
                          <a:spcPts val="0"/>
                        </a:spcAft>
                        <a:buNone/>
                      </a:pPr>
                      <a:r>
                        <a:rPr lang="en-US" altLang="zh-CN" sz="2800" b="0" i="0" u="none" strike="noStrike" kern="1200" cap="none" spc="0" baseline="0">
                          <a:solidFill>
                            <a:srgbClr val="FF0000"/>
                          </a:solidFill>
                          <a:latin typeface="Calibri" charset="0"/>
                          <a:ea typeface="等线" charset="0"/>
                          <a:cs typeface="Calibri" charset="0"/>
                        </a:rPr>
                        <a:t>Xom-ashyo va materiallarni sotib olish bilan bog‘liq xarajatlar</a:t>
                      </a:r>
                      <a:endParaRPr lang="zh-CN" altLang="en-US" sz="2800" b="0" i="0" u="none" strike="noStrike" kern="1200" cap="none" spc="0" baseline="0">
                        <a:solidFill>
                          <a:srgbClr val="FF0000"/>
                        </a:solidFill>
                        <a:latin typeface="Calibri" charset="0"/>
                        <a:ea typeface="等线" charset="0"/>
                        <a:cs typeface="Droid Sans" charset="0"/>
                      </a:endParaRPr>
                    </a:p>
                  </a:txBody>
                  <a:tcPr marL="9525" marR="9525" marT="9525" marB="0" anchor="ctr"/>
                </a:tc>
                <a:tc>
                  <a:txBody>
                    <a:bodyPr/>
                    <a:lstStyle/>
                    <a:p>
                      <a:pPr marL="0" indent="0" algn="ctr" eaLnBrk="1" fontAlgn="ctr" latinLnBrk="0" hangingPunct="1">
                        <a:lnSpc>
                          <a:spcPct val="100000"/>
                        </a:lnSpc>
                        <a:spcBef>
                          <a:spcPts val="0"/>
                        </a:spcBef>
                        <a:spcAft>
                          <a:spcPts val="0"/>
                        </a:spcAft>
                        <a:buNone/>
                      </a:pPr>
                      <a:r>
                        <a:rPr lang="en-US" altLang="zh-CN" sz="2800" b="0" i="0" u="none" strike="noStrike" kern="1200" cap="none" spc="0" baseline="0">
                          <a:solidFill>
                            <a:srgbClr val="FF0000"/>
                          </a:solidFill>
                          <a:latin typeface="Calibri" charset="0"/>
                          <a:ea typeface="等线" charset="0"/>
                          <a:cs typeface="Calibri" charset="0"/>
                        </a:rPr>
                        <a:t>1 445 000,0</a:t>
                      </a:r>
                      <a:endParaRPr lang="zh-CN" altLang="en-US" sz="2800" b="0" i="0" u="none" strike="noStrike" kern="1200" cap="none" spc="0" baseline="0">
                        <a:solidFill>
                          <a:srgbClr val="FF0000"/>
                        </a:solidFill>
                        <a:latin typeface="Calibri" charset="0"/>
                        <a:ea typeface="等线" charset="0"/>
                        <a:cs typeface="Calibri" charset="0"/>
                      </a:endParaRPr>
                    </a:p>
                  </a:txBody>
                  <a:tcPr marL="9525" marR="9525" marT="9525" marB="0" anchor="ctr"/>
                </a:tc>
                <a:extLst>
                  <a:ext uri="{0D108BD9-81ED-4DB2-BD59-A6C34878D82A}">
                    <a16:rowId xmlns:a16="http://schemas.microsoft.com/office/drawing/2014/main" val="10003"/>
                  </a:ext>
                </a:extLst>
              </a:tr>
              <a:tr h="383629">
                <a:tc>
                  <a:txBody>
                    <a:bodyPr/>
                    <a:lstStyle/>
                    <a:p>
                      <a:pPr algn="ctr" fontAlgn="b"/>
                      <a:r>
                        <a:rPr lang="ru-RU" sz="2400" b="0" u="none" strike="noStrike">
                          <a:solidFill>
                            <a:srgbClr val="002060"/>
                          </a:solidFill>
                          <a:effectLst/>
                          <a:latin typeface="+mn-lt"/>
                        </a:rPr>
                        <a:t>4</a:t>
                      </a:r>
                      <a:endParaRPr lang="ru-RU" sz="2400" b="0" i="0" u="none" strike="noStrike">
                        <a:solidFill>
                          <a:srgbClr val="002060"/>
                        </a:solidFill>
                        <a:effectLst/>
                        <a:latin typeface="+mn-lt"/>
                      </a:endParaRPr>
                    </a:p>
                  </a:txBody>
                  <a:tcPr marL="9525" marR="9525" marT="9525" marB="0" anchor="ctr"/>
                </a:tc>
                <a:tc>
                  <a:txBody>
                    <a:bodyPr/>
                    <a:lstStyle/>
                    <a:p>
                      <a:pPr marL="0" indent="0" algn="l" eaLnBrk="1" fontAlgn="ctr" latinLnBrk="0" hangingPunct="1">
                        <a:lnSpc>
                          <a:spcPct val="100000"/>
                        </a:lnSpc>
                        <a:spcBef>
                          <a:spcPts val="0"/>
                        </a:spcBef>
                        <a:spcAft>
                          <a:spcPts val="0"/>
                        </a:spcAft>
                        <a:buNone/>
                      </a:pPr>
                      <a:r>
                        <a:rPr lang="en-US" altLang="zh-CN" sz="2800" b="0" i="0" u="none" strike="noStrike" kern="1200" cap="none" spc="0" baseline="0">
                          <a:solidFill>
                            <a:srgbClr val="FF0000"/>
                          </a:solidFill>
                          <a:latin typeface="Calibri" charset="0"/>
                          <a:ea typeface="等线" charset="0"/>
                          <a:cs typeface="Calibri" charset="0"/>
                        </a:rPr>
                        <a:t>Boshqa xarajatlar</a:t>
                      </a:r>
                      <a:endParaRPr lang="zh-CN" altLang="en-US" sz="2800" b="0" i="0" u="none" strike="noStrike" kern="1200" cap="none" spc="0" baseline="0">
                        <a:solidFill>
                          <a:srgbClr val="FF0000"/>
                        </a:solidFill>
                        <a:latin typeface="Calibri" charset="0"/>
                        <a:ea typeface="等线" charset="0"/>
                        <a:cs typeface="Droid Sans" charset="0"/>
                      </a:endParaRPr>
                    </a:p>
                  </a:txBody>
                  <a:tcPr marL="9525" marR="9525" marT="9525" marB="0" anchor="ctr"/>
                </a:tc>
                <a:tc>
                  <a:txBody>
                    <a:bodyPr/>
                    <a:lstStyle/>
                    <a:p>
                      <a:pPr marL="0" indent="0" algn="ctr" eaLnBrk="1" fontAlgn="ctr" latinLnBrk="0" hangingPunct="1">
                        <a:lnSpc>
                          <a:spcPct val="100000"/>
                        </a:lnSpc>
                        <a:spcBef>
                          <a:spcPts val="0"/>
                        </a:spcBef>
                        <a:spcAft>
                          <a:spcPts val="0"/>
                        </a:spcAft>
                        <a:buNone/>
                      </a:pPr>
                      <a:r>
                        <a:rPr lang="en-US" altLang="zh-CN" sz="2800" b="0" i="0" u="none" strike="noStrike" kern="1200" cap="none" spc="0" baseline="0">
                          <a:solidFill>
                            <a:srgbClr val="FF0000"/>
                          </a:solidFill>
                          <a:latin typeface="Calibri" charset="0"/>
                          <a:ea typeface="等线" charset="0"/>
                          <a:cs typeface="Calibri" charset="0"/>
                        </a:rPr>
                        <a:t>0,0</a:t>
                      </a:r>
                      <a:endParaRPr lang="zh-CN" altLang="en-US" sz="2800" b="0" i="0" u="none" strike="noStrike" kern="1200" cap="none" spc="0" baseline="0">
                        <a:solidFill>
                          <a:srgbClr val="FF0000"/>
                        </a:solidFill>
                        <a:latin typeface="Calibri" charset="0"/>
                        <a:ea typeface="等线" charset="0"/>
                        <a:cs typeface="Calibri" charset="0"/>
                      </a:endParaRPr>
                    </a:p>
                  </a:txBody>
                  <a:tcPr marL="9525" marR="9525" marT="9525" marB="0" anchor="ctr"/>
                </a:tc>
                <a:extLst>
                  <a:ext uri="{0D108BD9-81ED-4DB2-BD59-A6C34878D82A}">
                    <a16:rowId xmlns:a16="http://schemas.microsoft.com/office/drawing/2014/main" val="10004"/>
                  </a:ext>
                </a:extLst>
              </a:tr>
              <a:tr h="383629">
                <a:tc>
                  <a:txBody>
                    <a:bodyPr/>
                    <a:lstStyle/>
                    <a:p>
                      <a:pPr algn="ctr" fontAlgn="b"/>
                      <a:r>
                        <a:rPr lang="ru-RU" sz="2400" b="0" u="none" strike="noStrike">
                          <a:solidFill>
                            <a:srgbClr val="002060"/>
                          </a:solidFill>
                          <a:effectLst/>
                          <a:latin typeface="+mn-lt"/>
                        </a:rPr>
                        <a:t>5</a:t>
                      </a:r>
                      <a:endParaRPr lang="ru-RU" sz="2400" b="0" i="0" u="none" strike="noStrike">
                        <a:solidFill>
                          <a:srgbClr val="002060"/>
                        </a:solidFill>
                        <a:effectLst/>
                        <a:latin typeface="+mn-lt"/>
                      </a:endParaRPr>
                    </a:p>
                  </a:txBody>
                  <a:tcPr marL="9525" marR="9525" marT="9525" marB="0" anchor="ctr"/>
                </a:tc>
                <a:tc>
                  <a:txBody>
                    <a:bodyPr/>
                    <a:lstStyle/>
                    <a:p>
                      <a:pPr marL="0" indent="0" algn="l" eaLnBrk="1" fontAlgn="ctr" latinLnBrk="0" hangingPunct="1">
                        <a:lnSpc>
                          <a:spcPct val="100000"/>
                        </a:lnSpc>
                        <a:spcBef>
                          <a:spcPts val="0"/>
                        </a:spcBef>
                        <a:spcAft>
                          <a:spcPts val="0"/>
                        </a:spcAft>
                        <a:buNone/>
                      </a:pPr>
                      <a:r>
                        <a:rPr lang="en-US" altLang="zh-CN" sz="2800" b="0" i="0" u="none" strike="noStrike" kern="1200" cap="none" spc="0" baseline="0" dirty="0" err="1">
                          <a:solidFill>
                            <a:srgbClr val="FF0000"/>
                          </a:solidFill>
                          <a:latin typeface="Calibri" charset="0"/>
                          <a:ea typeface="等线" charset="0"/>
                          <a:cs typeface="Calibri" charset="0"/>
                        </a:rPr>
                        <a:t>Ammartizatsiya</a:t>
                      </a:r>
                      <a:r>
                        <a:rPr lang="en-US" altLang="zh-CN" sz="2800" b="0" i="0" u="none" strike="noStrike" kern="1200" cap="none" spc="0" baseline="0" dirty="0">
                          <a:solidFill>
                            <a:srgbClr val="FF0000"/>
                          </a:solidFill>
                          <a:latin typeface="Calibri" charset="0"/>
                          <a:ea typeface="等线" charset="0"/>
                          <a:cs typeface="Calibri" charset="0"/>
                        </a:rPr>
                        <a:t> </a:t>
                      </a:r>
                      <a:r>
                        <a:rPr lang="en-US" altLang="zh-CN" sz="2800" b="0" i="0" u="none" strike="noStrike" kern="1200" cap="none" spc="0" baseline="0" dirty="0" err="1">
                          <a:solidFill>
                            <a:srgbClr val="FF0000"/>
                          </a:solidFill>
                          <a:latin typeface="Calibri" charset="0"/>
                          <a:ea typeface="等线" charset="0"/>
                          <a:cs typeface="Calibri" charset="0"/>
                        </a:rPr>
                        <a:t>ajratmasi</a:t>
                      </a:r>
                      <a:r>
                        <a:rPr lang="en-US" altLang="zh-CN" sz="2800" b="0" i="0" u="none" strike="noStrike" kern="1200" cap="none" spc="0" baseline="0" dirty="0">
                          <a:solidFill>
                            <a:srgbClr val="FF0000"/>
                          </a:solidFill>
                          <a:latin typeface="Calibri" charset="0"/>
                          <a:ea typeface="等线" charset="0"/>
                          <a:cs typeface="Calibri" charset="0"/>
                        </a:rPr>
                        <a:t>  10 </a:t>
                      </a:r>
                      <a:r>
                        <a:rPr lang="en-US" altLang="zh-CN" sz="2800" b="0" i="0" u="none" strike="noStrike" kern="1200" cap="none" spc="0" baseline="0" dirty="0" err="1">
                          <a:solidFill>
                            <a:srgbClr val="FF0000"/>
                          </a:solidFill>
                          <a:latin typeface="Calibri" charset="0"/>
                          <a:ea typeface="等线" charset="0"/>
                          <a:cs typeface="Calibri" charset="0"/>
                        </a:rPr>
                        <a:t>kun</a:t>
                      </a:r>
                      <a:r>
                        <a:rPr lang="en-US" altLang="zh-CN" sz="2800" b="0" i="0" u="none" strike="noStrike" kern="1200" cap="none" spc="0" baseline="0" dirty="0">
                          <a:solidFill>
                            <a:srgbClr val="FF0000"/>
                          </a:solidFill>
                          <a:latin typeface="Calibri" charset="0"/>
                          <a:ea typeface="等线" charset="0"/>
                          <a:cs typeface="Calibri" charset="0"/>
                        </a:rPr>
                        <a:t> </a:t>
                      </a:r>
                      <a:r>
                        <a:rPr lang="en-US" altLang="zh-CN" sz="2800" b="0" i="0" u="none" strike="noStrike" kern="1200" cap="none" spc="0" baseline="0" dirty="0" err="1">
                          <a:solidFill>
                            <a:srgbClr val="FF0000"/>
                          </a:solidFill>
                          <a:latin typeface="Calibri" charset="0"/>
                          <a:ea typeface="等线" charset="0"/>
                          <a:cs typeface="Calibri" charset="0"/>
                        </a:rPr>
                        <a:t>uchun</a:t>
                      </a:r>
                      <a:endParaRPr lang="zh-CN" altLang="en-US" sz="2800" b="0" i="0" u="none" strike="noStrike" kern="1200" cap="none" spc="0" baseline="0" dirty="0">
                        <a:solidFill>
                          <a:srgbClr val="FF0000"/>
                        </a:solidFill>
                        <a:latin typeface="Calibri" charset="0"/>
                        <a:ea typeface="等线" charset="0"/>
                        <a:cs typeface="Droid Sans" charset="0"/>
                      </a:endParaRPr>
                    </a:p>
                  </a:txBody>
                  <a:tcPr marL="9525" marR="9525" marT="9525" marB="0" anchor="ctr"/>
                </a:tc>
                <a:tc>
                  <a:txBody>
                    <a:bodyPr/>
                    <a:lstStyle/>
                    <a:p>
                      <a:pPr marL="0" indent="0" algn="ctr" eaLnBrk="1" fontAlgn="ctr" latinLnBrk="0" hangingPunct="1">
                        <a:lnSpc>
                          <a:spcPct val="100000"/>
                        </a:lnSpc>
                        <a:spcBef>
                          <a:spcPts val="0"/>
                        </a:spcBef>
                        <a:spcAft>
                          <a:spcPts val="0"/>
                        </a:spcAft>
                        <a:buNone/>
                      </a:pPr>
                      <a:r>
                        <a:rPr lang="en-US" altLang="zh-CN" sz="2800" b="0" i="0" u="none" strike="noStrike" kern="1200" cap="none" spc="0" baseline="0">
                          <a:solidFill>
                            <a:srgbClr val="FF0000"/>
                          </a:solidFill>
                          <a:latin typeface="Calibri" charset="0"/>
                          <a:ea typeface="等线" charset="0"/>
                          <a:cs typeface="Calibri" charset="0"/>
                        </a:rPr>
                        <a:t>25 000</a:t>
                      </a:r>
                      <a:endParaRPr lang="zh-CN" altLang="en-US" sz="2800" b="0" i="0" u="none" strike="noStrike" kern="1200" cap="none" spc="0" baseline="0">
                        <a:solidFill>
                          <a:srgbClr val="FF0000"/>
                        </a:solidFill>
                        <a:latin typeface="Calibri" charset="0"/>
                        <a:ea typeface="等线" charset="0"/>
                        <a:cs typeface="Calibri" charset="0"/>
                      </a:endParaRPr>
                    </a:p>
                  </a:txBody>
                  <a:tcPr marL="9525" marR="9525" marT="9525" marB="0" anchor="ctr"/>
                </a:tc>
                <a:extLst>
                  <a:ext uri="{0D108BD9-81ED-4DB2-BD59-A6C34878D82A}">
                    <a16:rowId xmlns:a16="http://schemas.microsoft.com/office/drawing/2014/main" val="10005"/>
                  </a:ext>
                </a:extLst>
              </a:tr>
              <a:tr h="383629">
                <a:tc>
                  <a:txBody>
                    <a:bodyPr/>
                    <a:lstStyle/>
                    <a:p>
                      <a:pPr algn="ctr" fontAlgn="b"/>
                      <a:r>
                        <a:rPr lang="ru-RU" sz="2400" b="1" u="none" strike="noStrike">
                          <a:solidFill>
                            <a:srgbClr val="FF0000"/>
                          </a:solidFill>
                          <a:effectLst/>
                          <a:latin typeface="+mn-lt"/>
                        </a:rPr>
                        <a:t> </a:t>
                      </a:r>
                      <a:endParaRPr lang="ru-RU" sz="2400" b="1" i="0" u="none" strike="noStrike">
                        <a:solidFill>
                          <a:srgbClr val="FF0000"/>
                        </a:solidFill>
                        <a:effectLst/>
                        <a:latin typeface="+mn-lt"/>
                      </a:endParaRPr>
                    </a:p>
                  </a:txBody>
                  <a:tcPr marL="9525" marR="9525" marT="9525" marB="0" anchor="ctr"/>
                </a:tc>
                <a:tc>
                  <a:txBody>
                    <a:bodyPr/>
                    <a:lstStyle/>
                    <a:p>
                      <a:pPr marL="0" indent="0" algn="l" eaLnBrk="1" fontAlgn="ctr" latinLnBrk="0" hangingPunct="1">
                        <a:lnSpc>
                          <a:spcPct val="100000"/>
                        </a:lnSpc>
                        <a:spcBef>
                          <a:spcPts val="0"/>
                        </a:spcBef>
                        <a:spcAft>
                          <a:spcPts val="0"/>
                        </a:spcAft>
                        <a:buNone/>
                      </a:pPr>
                      <a:r>
                        <a:rPr lang="en-US" altLang="zh-CN" sz="2800" b="1" i="0" u="none" strike="noStrike" kern="1200" cap="none" spc="0" baseline="0">
                          <a:solidFill>
                            <a:srgbClr val="FF0000"/>
                          </a:solidFill>
                          <a:latin typeface="Calibri" charset="0"/>
                          <a:ea typeface="等线" charset="0"/>
                          <a:cs typeface="Calibri" charset="0"/>
                        </a:rPr>
                        <a:t> 100kg maxsulotni ishlab chiqarish tannarxi</a:t>
                      </a:r>
                      <a:endParaRPr lang="zh-CN" altLang="en-US" sz="2800" b="1" i="0" u="none" strike="noStrike" kern="1200" cap="none" spc="0" baseline="0">
                        <a:solidFill>
                          <a:srgbClr val="FF0000"/>
                        </a:solidFill>
                        <a:latin typeface="Calibri" charset="0"/>
                        <a:ea typeface="等线" charset="0"/>
                        <a:cs typeface="Calibri" charset="0"/>
                      </a:endParaRPr>
                    </a:p>
                  </a:txBody>
                  <a:tcPr marL="9525" marR="9525" marT="9525" marB="0" anchor="ctr"/>
                </a:tc>
                <a:tc>
                  <a:txBody>
                    <a:bodyPr/>
                    <a:lstStyle/>
                    <a:p>
                      <a:pPr marL="0" indent="0" algn="ctr" eaLnBrk="1" fontAlgn="ctr" latinLnBrk="0" hangingPunct="1">
                        <a:lnSpc>
                          <a:spcPct val="100000"/>
                        </a:lnSpc>
                        <a:spcBef>
                          <a:spcPts val="0"/>
                        </a:spcBef>
                        <a:spcAft>
                          <a:spcPts val="0"/>
                        </a:spcAft>
                        <a:buNone/>
                      </a:pPr>
                      <a:r>
                        <a:rPr lang="en-US" altLang="zh-CN" sz="2800" b="1" i="0" u="none" strike="noStrike" kern="1200" cap="none" spc="0" baseline="0">
                          <a:solidFill>
                            <a:srgbClr val="FF0000"/>
                          </a:solidFill>
                          <a:latin typeface="Calibri" charset="0"/>
                          <a:ea typeface="等线" charset="0"/>
                          <a:cs typeface="Calibri" charset="0"/>
                        </a:rPr>
                        <a:t>1 918 000</a:t>
                      </a:r>
                      <a:endParaRPr lang="zh-CN" altLang="en-US" sz="2800" b="1" i="0" u="none" strike="noStrike" kern="1200" cap="none" spc="0" baseline="0">
                        <a:solidFill>
                          <a:srgbClr val="FF0000"/>
                        </a:solidFill>
                        <a:latin typeface="Calibri" charset="0"/>
                        <a:ea typeface="等线" charset="0"/>
                        <a:cs typeface="Calibri" charset="0"/>
                      </a:endParaRPr>
                    </a:p>
                  </a:txBody>
                  <a:tcPr marL="9525" marR="9525" marT="9525" marB="0" anchor="ctr"/>
                </a:tc>
                <a:extLst>
                  <a:ext uri="{0D108BD9-81ED-4DB2-BD59-A6C34878D82A}">
                    <a16:rowId xmlns:a16="http://schemas.microsoft.com/office/drawing/2014/main" val="10006"/>
                  </a:ext>
                </a:extLst>
              </a:tr>
              <a:tr h="1294957">
                <a:tc>
                  <a:txBody>
                    <a:bodyPr/>
                    <a:lstStyle/>
                    <a:p>
                      <a:pPr algn="ctr" fontAlgn="ctr"/>
                      <a:endParaRPr lang="en-US" sz="2400" b="0" i="0" u="none" strike="noStrike" dirty="0">
                        <a:solidFill>
                          <a:srgbClr val="000000"/>
                        </a:solidFill>
                        <a:effectLst/>
                        <a:latin typeface="+mn-lt"/>
                      </a:endParaRPr>
                    </a:p>
                  </a:txBody>
                  <a:tcPr marL="9525" marR="9525" marT="9525" marB="0" anchor="ctr"/>
                </a:tc>
                <a:tc>
                  <a:txBody>
                    <a:bodyPr/>
                    <a:lstStyle/>
                    <a:p>
                      <a:pPr marL="0" indent="0" algn="l" eaLnBrk="1" fontAlgn="b" latinLnBrk="0" hangingPunct="1">
                        <a:lnSpc>
                          <a:spcPct val="100000"/>
                        </a:lnSpc>
                        <a:spcBef>
                          <a:spcPts val="0"/>
                        </a:spcBef>
                        <a:spcAft>
                          <a:spcPts val="0"/>
                        </a:spcAft>
                        <a:buNone/>
                      </a:pPr>
                      <a:endParaRPr lang="en-US" altLang="zh-CN" sz="3200" b="1" i="0" u="none" strike="noStrike" kern="1200" cap="none" spc="0" baseline="0" dirty="0">
                        <a:solidFill>
                          <a:srgbClr val="000000"/>
                        </a:solidFill>
                        <a:latin typeface="Calibri" charset="0"/>
                        <a:ea typeface="等线" charset="0"/>
                        <a:cs typeface="Calibri" charset="0"/>
                      </a:endParaRPr>
                    </a:p>
                    <a:p>
                      <a:pPr marL="0" indent="0" algn="l" eaLnBrk="1" fontAlgn="b" latinLnBrk="0" hangingPunct="1">
                        <a:lnSpc>
                          <a:spcPct val="100000"/>
                        </a:lnSpc>
                        <a:spcBef>
                          <a:spcPts val="0"/>
                        </a:spcBef>
                        <a:spcAft>
                          <a:spcPts val="0"/>
                        </a:spcAft>
                        <a:buNone/>
                      </a:pPr>
                      <a:r>
                        <a:rPr lang="en-US" altLang="zh-CN" sz="3200" b="1" i="0" u="none" strike="noStrike" kern="1200" cap="none" spc="0" baseline="0" dirty="0">
                          <a:solidFill>
                            <a:srgbClr val="000000"/>
                          </a:solidFill>
                          <a:latin typeface="Calibri" charset="0"/>
                          <a:ea typeface="等线" charset="0"/>
                          <a:cs typeface="Calibri" charset="0"/>
                        </a:rPr>
                        <a:t>1 kg </a:t>
                      </a:r>
                      <a:r>
                        <a:rPr lang="en-US" altLang="zh-CN" sz="3200" b="1" i="0" u="none" strike="noStrike" kern="1200" cap="none" spc="0" baseline="0" dirty="0" err="1">
                          <a:solidFill>
                            <a:srgbClr val="000000"/>
                          </a:solidFill>
                          <a:latin typeface="Calibri" charset="0"/>
                          <a:ea typeface="等线" charset="0"/>
                          <a:cs typeface="Calibri" charset="0"/>
                        </a:rPr>
                        <a:t>konfet</a:t>
                      </a:r>
                      <a:endParaRPr lang="en-US" altLang="zh-CN" sz="3200" b="1" i="0" u="none" strike="noStrike" kern="1200" cap="none" spc="0" baseline="0" dirty="0">
                        <a:solidFill>
                          <a:srgbClr val="000000"/>
                        </a:solidFill>
                        <a:latin typeface="Calibri" charset="0"/>
                        <a:ea typeface="等线" charset="0"/>
                        <a:cs typeface="Calibri" charset="0"/>
                      </a:endParaRPr>
                    </a:p>
                  </a:txBody>
                  <a:tcPr marL="9525" marR="9525" marT="9525" marB="0" anchor="ctr"/>
                </a:tc>
                <a:tc>
                  <a:txBody>
                    <a:bodyPr/>
                    <a:lstStyle/>
                    <a:p>
                      <a:pPr marL="0" indent="0" algn="ctr" eaLnBrk="1" fontAlgn="b" latinLnBrk="0" hangingPunct="1">
                        <a:lnSpc>
                          <a:spcPct val="100000"/>
                        </a:lnSpc>
                        <a:spcBef>
                          <a:spcPts val="0"/>
                        </a:spcBef>
                        <a:spcAft>
                          <a:spcPts val="0"/>
                        </a:spcAft>
                        <a:buNone/>
                      </a:pPr>
                      <a:r>
                        <a:rPr lang="en-US" altLang="zh-CN" sz="3200" b="1" i="0" u="none" strike="noStrike" kern="1200" cap="none" spc="0" baseline="0" dirty="0">
                          <a:solidFill>
                            <a:srgbClr val="000000"/>
                          </a:solidFill>
                          <a:latin typeface="Calibri" charset="0"/>
                          <a:ea typeface="等线" charset="0"/>
                          <a:cs typeface="Calibri" charset="0"/>
                        </a:rPr>
                        <a:t>19 180</a:t>
                      </a:r>
                      <a:endParaRPr lang="zh-CN" altLang="en-US" sz="3200" b="1" i="0" u="none" strike="noStrike" kern="1200" cap="none" spc="0" baseline="0" dirty="0">
                        <a:solidFill>
                          <a:srgbClr val="000000"/>
                        </a:solidFill>
                        <a:latin typeface="Calibri" charset="0"/>
                        <a:ea typeface="等线" charset="0"/>
                        <a:cs typeface="Calibri" charset="0"/>
                      </a:endParaRPr>
                    </a:p>
                  </a:txBody>
                  <a:tcPr marL="9525" marR="9525" marT="9525" marB="0"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3" name="Рисунок 7"/>
          <p:cNvPicPr>
            <a:picLocks noChangeAspect="1"/>
          </p:cNvPicPr>
          <p:nvPr/>
        </p:nvPicPr>
        <p:blipFill>
          <a:blip r:embed="rId2"/>
          <a:stretch>
            <a:fillRect/>
          </a:stretch>
        </p:blipFill>
        <p:spPr>
          <a:xfrm>
            <a:off x="0" y="0"/>
            <a:ext cx="14847376" cy="8229600"/>
          </a:xfrm>
          <a:prstGeom prst="rect">
            <a:avLst/>
          </a:prstGeom>
        </p:spPr>
      </p:pic>
      <p:sp>
        <p:nvSpPr>
          <p:cNvPr id="1048617" name="Прямоугольник с двумя скругленными противолежащими углами 4"/>
          <p:cNvSpPr/>
          <p:nvPr/>
        </p:nvSpPr>
        <p:spPr>
          <a:xfrm>
            <a:off x="2677656" y="329017"/>
            <a:ext cx="11800344" cy="1287025"/>
          </a:xfrm>
          <a:prstGeom prst="round2Diag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a:solidFill>
                  <a:schemeClr val="tx1"/>
                </a:solidFill>
                <a:latin typeface="Times New Roman" panose="02020603050405020304" pitchFamily="18" charset="0"/>
                <a:cs typeface="Times New Roman" panose="02020603050405020304" pitchFamily="18" charset="0"/>
              </a:rPr>
              <a:t>Loyihadan</a:t>
            </a:r>
            <a:r>
              <a:rPr lang="en-US" sz="4000" b="1" dirty="0">
                <a:solidFill>
                  <a:schemeClr val="tx1"/>
                </a:solidFill>
                <a:latin typeface="Times New Roman" panose="02020603050405020304" pitchFamily="18" charset="0"/>
                <a:cs typeface="Times New Roman" panose="02020603050405020304" pitchFamily="18" charset="0"/>
              </a:rPr>
              <a:t> </a:t>
            </a:r>
            <a:r>
              <a:rPr lang="en-US" sz="4000" b="1" err="1">
                <a:solidFill>
                  <a:schemeClr val="tx1"/>
                </a:solidFill>
                <a:latin typeface="Times New Roman" panose="02020603050405020304" pitchFamily="18" charset="0"/>
                <a:cs typeface="Times New Roman" panose="02020603050405020304" pitchFamily="18" charset="0"/>
              </a:rPr>
              <a:t>kutilayotgan</a:t>
            </a:r>
            <a:r>
              <a:rPr lang="en-US" sz="4000" b="1">
                <a:solidFill>
                  <a:schemeClr val="tx1"/>
                </a:solidFill>
                <a:latin typeface="Times New Roman" panose="02020603050405020304" pitchFamily="18" charset="0"/>
                <a:cs typeface="Times New Roman" panose="02020603050405020304" pitchFamily="18" charset="0"/>
              </a:rPr>
              <a:t> natija (dastlabki 10 kunlik ishlab chiqarish jarayoni uchun):</a:t>
            </a:r>
            <a:endParaRPr lang="x-none" sz="2400" b="1" dirty="0">
              <a:solidFill>
                <a:schemeClr val="tx1"/>
              </a:solidFill>
              <a:latin typeface="Times New Roman" panose="02020603050405020304" pitchFamily="18" charset="0"/>
              <a:cs typeface="Times New Roman" panose="02020603050405020304" pitchFamily="18" charset="0"/>
            </a:endParaRPr>
          </a:p>
        </p:txBody>
      </p:sp>
      <p:sp>
        <p:nvSpPr>
          <p:cNvPr id="1048618" name="Стрелка: изогнутая вправо 1"/>
          <p:cNvSpPr/>
          <p:nvPr/>
        </p:nvSpPr>
        <p:spPr>
          <a:xfrm>
            <a:off x="816958" y="972530"/>
            <a:ext cx="1860698" cy="3727062"/>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048619" name="Прямоугольник: скругленные углы 3"/>
          <p:cNvSpPr/>
          <p:nvPr/>
        </p:nvSpPr>
        <p:spPr>
          <a:xfrm>
            <a:off x="2778369" y="1754587"/>
            <a:ext cx="11605846" cy="4720426"/>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endParaRPr lang="ru-RU" sz="6600" dirty="0">
              <a:solidFill>
                <a:schemeClr val="tx1"/>
              </a:solidFill>
              <a:latin typeface="Times New Roman" panose="02020603050405020304" pitchFamily="18" charset="0"/>
              <a:cs typeface="Times New Roman" panose="02020603050405020304" pitchFamily="18" charset="0"/>
            </a:endParaRPr>
          </a:p>
        </p:txBody>
      </p:sp>
      <p:graphicFrame>
        <p:nvGraphicFramePr>
          <p:cNvPr id="4194306" name="Table 6"/>
          <p:cNvGraphicFramePr>
            <a:graphicFrameLocks noGrp="1"/>
          </p:cNvGraphicFramePr>
          <p:nvPr>
            <p:extLst>
              <p:ext uri="{D42A27DB-BD31-4B8C-83A1-F6EECF244321}">
                <p14:modId xmlns:p14="http://schemas.microsoft.com/office/powerpoint/2010/main" val="1121123411"/>
              </p:ext>
            </p:extLst>
          </p:nvPr>
        </p:nvGraphicFramePr>
        <p:xfrm>
          <a:off x="2909720" y="2078501"/>
          <a:ext cx="11336215" cy="3521845"/>
        </p:xfrm>
        <a:graphic>
          <a:graphicData uri="http://schemas.openxmlformats.org/drawingml/2006/table">
            <a:tbl>
              <a:tblPr firstRow="1" bandRow="1">
                <a:tableStyleId>{00A15C55-8517-42AA-B614-E9B94910E393}</a:tableStyleId>
              </a:tblPr>
              <a:tblGrid>
                <a:gridCol w="2107757">
                  <a:extLst>
                    <a:ext uri="{9D8B030D-6E8A-4147-A177-3AD203B41FA5}">
                      <a16:colId xmlns:a16="http://schemas.microsoft.com/office/drawing/2014/main" val="20000"/>
                    </a:ext>
                  </a:extLst>
                </a:gridCol>
                <a:gridCol w="2426729">
                  <a:extLst>
                    <a:ext uri="{9D8B030D-6E8A-4147-A177-3AD203B41FA5}">
                      <a16:colId xmlns:a16="http://schemas.microsoft.com/office/drawing/2014/main" val="20001"/>
                    </a:ext>
                  </a:extLst>
                </a:gridCol>
                <a:gridCol w="2267243">
                  <a:extLst>
                    <a:ext uri="{9D8B030D-6E8A-4147-A177-3AD203B41FA5}">
                      <a16:colId xmlns:a16="http://schemas.microsoft.com/office/drawing/2014/main" val="20002"/>
                    </a:ext>
                  </a:extLst>
                </a:gridCol>
                <a:gridCol w="1894397">
                  <a:extLst>
                    <a:ext uri="{9D8B030D-6E8A-4147-A177-3AD203B41FA5}">
                      <a16:colId xmlns:a16="http://schemas.microsoft.com/office/drawing/2014/main" val="20003"/>
                    </a:ext>
                  </a:extLst>
                </a:gridCol>
                <a:gridCol w="2640089">
                  <a:extLst>
                    <a:ext uri="{9D8B030D-6E8A-4147-A177-3AD203B41FA5}">
                      <a16:colId xmlns:a16="http://schemas.microsoft.com/office/drawing/2014/main" val="20004"/>
                    </a:ext>
                  </a:extLst>
                </a:gridCol>
              </a:tblGrid>
              <a:tr h="2048022">
                <a:tc>
                  <a:txBody>
                    <a:bodyPr/>
                    <a:lstStyle/>
                    <a:p>
                      <a:pPr algn="ctr"/>
                      <a:endParaRPr lang="en-US" sz="5400" dirty="0"/>
                    </a:p>
                  </a:txBody>
                  <a:tcPr anchor="ctr"/>
                </a:tc>
                <a:tc>
                  <a:txBody>
                    <a:bodyPr/>
                    <a:lstStyle/>
                    <a:p>
                      <a:pPr algn="ctr"/>
                      <a:r>
                        <a:rPr lang="en-US" sz="3200" dirty="0" err="1"/>
                        <a:t>Tannarxi</a:t>
                      </a:r>
                      <a:endParaRPr lang="en-US" sz="3200" dirty="0"/>
                    </a:p>
                    <a:p>
                      <a:pPr algn="ctr"/>
                      <a:r>
                        <a:rPr lang="en-US" sz="3200" dirty="0"/>
                        <a:t>(</a:t>
                      </a:r>
                      <a:r>
                        <a:rPr lang="en-US" sz="3200" dirty="0" err="1"/>
                        <a:t>so‘m</a:t>
                      </a:r>
                      <a:r>
                        <a:rPr lang="en-US" sz="3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en-US" sz="3200" dirty="0" err="1"/>
                        <a:t>Sotish</a:t>
                      </a:r>
                      <a:r>
                        <a:rPr lang="en-US" sz="3200" dirty="0"/>
                        <a:t> </a:t>
                      </a:r>
                      <a:r>
                        <a:rPr lang="en-US" sz="3200" dirty="0" err="1"/>
                        <a:t>bahosi</a:t>
                      </a:r>
                      <a:r>
                        <a:rPr lang="en-US" sz="3200" dirty="0"/>
                        <a:t> (</a:t>
                      </a:r>
                      <a:r>
                        <a:rPr lang="en-US" sz="3200" dirty="0" err="1"/>
                        <a:t>so‘m</a:t>
                      </a:r>
                      <a:r>
                        <a:rPr lang="en-US" sz="3200" dirty="0"/>
                        <a:t>)</a:t>
                      </a:r>
                    </a:p>
                    <a:p>
                      <a:pPr algn="ctr"/>
                      <a:endParaRPr lang="en-US" sz="3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en-US" sz="3200" dirty="0" err="1"/>
                        <a:t>Foyda</a:t>
                      </a:r>
                      <a:r>
                        <a:rPr lang="en-US" sz="3200" dirty="0"/>
                        <a:t> (</a:t>
                      </a:r>
                      <a:r>
                        <a:rPr lang="en-US" sz="3200" dirty="0" err="1"/>
                        <a:t>so‘m</a:t>
                      </a:r>
                      <a:r>
                        <a:rPr lang="en-US" sz="3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en-US" sz="3200" dirty="0"/>
                        <a:t>1 </a:t>
                      </a:r>
                      <a:r>
                        <a:rPr lang="en-US" sz="3200" dirty="0" err="1"/>
                        <a:t>tonna</a:t>
                      </a:r>
                      <a:r>
                        <a:rPr lang="en-US" sz="3200" dirty="0"/>
                        <a:t> </a:t>
                      </a:r>
                      <a:r>
                        <a:rPr lang="en-US" sz="3200" dirty="0" err="1"/>
                        <a:t>maxsulotdan</a:t>
                      </a:r>
                      <a:r>
                        <a:rPr lang="en-US" sz="3200" dirty="0"/>
                        <a:t> </a:t>
                      </a:r>
                      <a:r>
                        <a:rPr lang="en-US" sz="3200" dirty="0" err="1"/>
                        <a:t>foyda</a:t>
                      </a:r>
                      <a:r>
                        <a:rPr lang="en-US" sz="3200" dirty="0"/>
                        <a:t> (</a:t>
                      </a:r>
                      <a:r>
                        <a:rPr lang="en-US" sz="3200" dirty="0" err="1"/>
                        <a:t>so‘m</a:t>
                      </a:r>
                      <a:r>
                        <a:rPr lang="en-US" sz="3200" dirty="0"/>
                        <a:t>)</a:t>
                      </a:r>
                    </a:p>
                    <a:p>
                      <a:pPr algn="ctr"/>
                      <a:endParaRPr lang="en-US" sz="3200" dirty="0"/>
                    </a:p>
                  </a:txBody>
                  <a:tcPr anchor="ctr"/>
                </a:tc>
                <a:extLst>
                  <a:ext uri="{0D108BD9-81ED-4DB2-BD59-A6C34878D82A}">
                    <a16:rowId xmlns:a16="http://schemas.microsoft.com/office/drawing/2014/main" val="10000"/>
                  </a:ext>
                </a:extLst>
              </a:tr>
              <a:tr h="1473823">
                <a:tc>
                  <a:txBody>
                    <a:bodyPr/>
                    <a:lstStyle/>
                    <a:p>
                      <a:pPr algn="ctr"/>
                      <a:r>
                        <a:rPr lang="en-US" sz="3600" dirty="0"/>
                        <a:t>1 kg </a:t>
                      </a:r>
                      <a:r>
                        <a:rPr lang="en-US" sz="3600" dirty="0" err="1"/>
                        <a:t>maxsulot</a:t>
                      </a:r>
                      <a:endParaRPr lang="en-US" sz="3200" dirty="0"/>
                    </a:p>
                  </a:txBody>
                  <a:tcPr anchor="ctr"/>
                </a:tc>
                <a:tc>
                  <a:txBody>
                    <a:bodyPr/>
                    <a:lstStyle/>
                    <a:p>
                      <a:pPr algn="ctr"/>
                      <a:r>
                        <a:rPr lang="en-US" sz="3600" kern="1200" dirty="0">
                          <a:solidFill>
                            <a:schemeClr val="dk1"/>
                          </a:solidFill>
                          <a:latin typeface="+mn-lt"/>
                          <a:ea typeface="+mn-ea"/>
                          <a:cs typeface="+mn-cs"/>
                        </a:rPr>
                        <a:t>19 1</a:t>
                      </a:r>
                      <a:r>
                        <a:rPr lang="ru-RU" sz="3600" kern="1200" dirty="0">
                          <a:solidFill>
                            <a:schemeClr val="dk1"/>
                          </a:solidFill>
                          <a:latin typeface="+mn-lt"/>
                          <a:ea typeface="+mn-ea"/>
                          <a:cs typeface="+mn-cs"/>
                        </a:rPr>
                        <a:t>80</a:t>
                      </a:r>
                      <a:endParaRPr lang="en-US" sz="3600" kern="1200" dirty="0">
                        <a:solidFill>
                          <a:schemeClr val="dk1"/>
                        </a:solidFill>
                        <a:latin typeface="+mn-lt"/>
                        <a:ea typeface="+mn-ea"/>
                        <a:cs typeface="+mn-cs"/>
                      </a:endParaRPr>
                    </a:p>
                  </a:txBody>
                  <a:tcPr anchor="ctr"/>
                </a:tc>
                <a:tc>
                  <a:txBody>
                    <a:bodyPr/>
                    <a:lstStyle/>
                    <a:p>
                      <a:pPr algn="ctr"/>
                      <a:r>
                        <a:rPr lang="en-US" sz="3600" kern="1200" dirty="0">
                          <a:solidFill>
                            <a:schemeClr val="dk1"/>
                          </a:solidFill>
                          <a:latin typeface="+mn-lt"/>
                          <a:ea typeface="+mn-ea"/>
                          <a:cs typeface="+mn-cs"/>
                        </a:rPr>
                        <a:t>25 000</a:t>
                      </a:r>
                    </a:p>
                  </a:txBody>
                  <a:tcPr anchor="ctr"/>
                </a:tc>
                <a:tc>
                  <a:txBody>
                    <a:bodyPr/>
                    <a:lstStyle/>
                    <a:p>
                      <a:pPr algn="ctr"/>
                      <a:r>
                        <a:rPr lang="en-US" sz="3600" kern="1200" dirty="0">
                          <a:solidFill>
                            <a:schemeClr val="dk1"/>
                          </a:solidFill>
                          <a:latin typeface="+mn-lt"/>
                          <a:ea typeface="+mn-ea"/>
                          <a:cs typeface="+mn-cs"/>
                        </a:rPr>
                        <a:t>5 8</a:t>
                      </a:r>
                      <a:r>
                        <a:rPr lang="ru-RU" sz="3600" kern="1200" dirty="0">
                          <a:solidFill>
                            <a:schemeClr val="dk1"/>
                          </a:solidFill>
                          <a:latin typeface="+mn-lt"/>
                          <a:ea typeface="+mn-ea"/>
                          <a:cs typeface="+mn-cs"/>
                        </a:rPr>
                        <a:t>20</a:t>
                      </a:r>
                      <a:endParaRPr lang="en-US" sz="3600" kern="1200" dirty="0">
                        <a:solidFill>
                          <a:schemeClr val="dk1"/>
                        </a:solidFill>
                        <a:latin typeface="+mn-lt"/>
                        <a:ea typeface="+mn-ea"/>
                        <a:cs typeface="+mn-cs"/>
                      </a:endParaRPr>
                    </a:p>
                  </a:txBody>
                  <a:tcPr anchor="ctr"/>
                </a:tc>
                <a:tc>
                  <a:txBody>
                    <a:bodyPr/>
                    <a:lstStyle/>
                    <a:p>
                      <a:pPr algn="ctr"/>
                      <a:r>
                        <a:rPr lang="en-US" sz="3600" kern="1200" dirty="0">
                          <a:solidFill>
                            <a:schemeClr val="dk1"/>
                          </a:solidFill>
                          <a:latin typeface="+mn-lt"/>
                          <a:ea typeface="+mn-ea"/>
                          <a:cs typeface="+mn-cs"/>
                        </a:rPr>
                        <a:t>5 8</a:t>
                      </a:r>
                      <a:r>
                        <a:rPr lang="ru-RU" sz="3600" kern="1200" dirty="0">
                          <a:solidFill>
                            <a:schemeClr val="dk1"/>
                          </a:solidFill>
                          <a:latin typeface="+mn-lt"/>
                          <a:ea typeface="+mn-ea"/>
                          <a:cs typeface="+mn-cs"/>
                        </a:rPr>
                        <a:t>20</a:t>
                      </a:r>
                      <a:r>
                        <a:rPr lang="en-US" sz="3600" kern="1200" dirty="0">
                          <a:solidFill>
                            <a:schemeClr val="dk1"/>
                          </a:solidFill>
                          <a:latin typeface="+mn-lt"/>
                          <a:ea typeface="+mn-ea"/>
                          <a:cs typeface="+mn-cs"/>
                        </a:rPr>
                        <a:t> 000</a:t>
                      </a:r>
                    </a:p>
                  </a:txBody>
                  <a:tcPr anchor="ct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TextBox 3"/>
          <p:cNvSpPr txBox="1"/>
          <p:nvPr/>
        </p:nvSpPr>
        <p:spPr>
          <a:xfrm>
            <a:off x="3657600" y="3930134"/>
            <a:ext cx="7315200" cy="1285240"/>
          </a:xfrm>
          <a:prstGeom prst="rect">
            <a:avLst/>
          </a:prstGeom>
          <a:noFill/>
        </p:spPr>
        <p:txBody>
          <a:bodyPr wrap="square">
            <a:spAutoFit/>
          </a:bodyPr>
          <a:lstStyle/>
          <a:p>
            <a:pPr algn="ctr"/>
            <a:r>
              <a:rPr lang="en-US" sz="4000" b="1" dirty="0" err="1">
                <a:solidFill>
                  <a:schemeClr val="bg1"/>
                </a:solidFill>
                <a:highlight>
                  <a:srgbClr val="000000"/>
                </a:highlight>
                <a:latin typeface="Syne"/>
              </a:rPr>
              <a:t>E’tiboringiz</a:t>
            </a:r>
            <a:r>
              <a:rPr lang="en-US" sz="4000" b="1" dirty="0">
                <a:solidFill>
                  <a:schemeClr val="bg1"/>
                </a:solidFill>
                <a:highlight>
                  <a:srgbClr val="000000"/>
                </a:highlight>
                <a:latin typeface="Syne"/>
              </a:rPr>
              <a:t> </a:t>
            </a:r>
            <a:r>
              <a:rPr lang="en-US" sz="4000" b="1" dirty="0" err="1">
                <a:solidFill>
                  <a:schemeClr val="bg1"/>
                </a:solidFill>
                <a:highlight>
                  <a:srgbClr val="000000"/>
                </a:highlight>
                <a:latin typeface="Syne"/>
              </a:rPr>
              <a:t>uchun</a:t>
            </a:r>
            <a:r>
              <a:rPr lang="en-US" sz="4000" b="1" dirty="0">
                <a:solidFill>
                  <a:schemeClr val="bg1"/>
                </a:solidFill>
                <a:highlight>
                  <a:srgbClr val="000000"/>
                </a:highlight>
                <a:latin typeface="Syne"/>
              </a:rPr>
              <a:t> </a:t>
            </a:r>
            <a:r>
              <a:rPr lang="en-US" sz="4000" b="1" dirty="0" err="1">
                <a:solidFill>
                  <a:schemeClr val="bg1"/>
                </a:solidFill>
                <a:highlight>
                  <a:srgbClr val="000000"/>
                </a:highlight>
                <a:latin typeface="Syne"/>
              </a:rPr>
              <a:t>katta</a:t>
            </a:r>
            <a:r>
              <a:rPr lang="en-US" sz="4000" b="1" dirty="0">
                <a:solidFill>
                  <a:schemeClr val="bg1"/>
                </a:solidFill>
                <a:highlight>
                  <a:srgbClr val="000000"/>
                </a:highlight>
                <a:latin typeface="Syne"/>
              </a:rPr>
              <a:t> </a:t>
            </a:r>
            <a:r>
              <a:rPr lang="en-US" sz="4000" b="1" dirty="0" err="1">
                <a:solidFill>
                  <a:schemeClr val="bg1"/>
                </a:solidFill>
                <a:highlight>
                  <a:srgbClr val="000000"/>
                </a:highlight>
                <a:latin typeface="Syne"/>
              </a:rPr>
              <a:t>rahmat</a:t>
            </a:r>
            <a:endParaRPr lang="ru-RU" sz="4000" dirty="0">
              <a:solidFill>
                <a:schemeClr val="bg1"/>
              </a:solidFill>
              <a:highlight>
                <a:srgbClr val="000000"/>
              </a:highlight>
            </a:endParaRPr>
          </a:p>
        </p:txBody>
      </p:sp>
      <p:pic>
        <p:nvPicPr>
          <p:cNvPr id="2097174" name="Рисунок 5"/>
          <p:cNvPicPr>
            <a:picLocks noChangeAspect="1"/>
          </p:cNvPicPr>
          <p:nvPr/>
        </p:nvPicPr>
        <p:blipFill>
          <a:blip r:embed="rId2"/>
          <a:srcRect/>
          <a:stretch>
            <a:fillRect/>
          </a:stretch>
        </p:blipFill>
        <p:spPr>
          <a:xfrm>
            <a:off x="0" y="-18901"/>
            <a:ext cx="14630400" cy="8248501"/>
          </a:xfrm>
          <a:prstGeom prst="rect">
            <a:avLst/>
          </a:prstGeom>
        </p:spPr>
      </p:pic>
      <p:sp>
        <p:nvSpPr>
          <p:cNvPr id="1048621" name="Прямоугольник 1"/>
          <p:cNvSpPr/>
          <p:nvPr/>
        </p:nvSpPr>
        <p:spPr>
          <a:xfrm>
            <a:off x="4319604" y="2351023"/>
            <a:ext cx="6189980" cy="1691640"/>
          </a:xfrm>
          <a:prstGeom prst="rect">
            <a:avLst/>
          </a:prstGeom>
          <a:solidFill>
            <a:schemeClr val="bg1"/>
          </a:solidFill>
        </p:spPr>
        <p:txBody>
          <a:bodyPr wrap="none" lIns="91440" tIns="45720" rIns="91440" bIns="45720">
            <a:spAutoFit/>
          </a:bodyPr>
          <a:lstStyle/>
          <a:p>
            <a:pPr algn="ctr"/>
            <a:r>
              <a:rPr lang="en-US" sz="5400" dirty="0" err="1">
                <a:ln w="0"/>
                <a:effectLst>
                  <a:outerShdw blurRad="38100" dist="19050" dir="2700000" algn="tl" rotWithShape="0">
                    <a:schemeClr val="dk1">
                      <a:alpha val="40000"/>
                    </a:schemeClr>
                  </a:outerShdw>
                </a:effectLst>
              </a:rPr>
              <a:t>E’tiboringiz</a:t>
            </a:r>
            <a:r>
              <a:rPr lang="en-US" sz="5400" dirty="0">
                <a:ln w="0"/>
                <a:effectLst>
                  <a:outerShdw blurRad="38100" dist="19050" dir="2700000" algn="tl" rotWithShape="0">
                    <a:schemeClr val="dk1">
                      <a:alpha val="40000"/>
                    </a:schemeClr>
                  </a:outerShdw>
                </a:effectLst>
              </a:rPr>
              <a:t> </a:t>
            </a:r>
            <a:r>
              <a:rPr lang="en-US" sz="5400" dirty="0" err="1">
                <a:ln w="0"/>
                <a:effectLst>
                  <a:outerShdw blurRad="38100" dist="19050" dir="2700000" algn="tl" rotWithShape="0">
                    <a:schemeClr val="dk1">
                      <a:alpha val="40000"/>
                    </a:schemeClr>
                  </a:outerShdw>
                </a:effectLst>
              </a:rPr>
              <a:t>uchun</a:t>
            </a:r>
            <a:r>
              <a:rPr lang="en-US" sz="5400" dirty="0">
                <a:ln w="0"/>
                <a:effectLst>
                  <a:outerShdw blurRad="38100" dist="19050" dir="2700000" algn="tl" rotWithShape="0">
                    <a:schemeClr val="dk1">
                      <a:alpha val="40000"/>
                    </a:schemeClr>
                  </a:outerShdw>
                </a:effectLst>
              </a:rPr>
              <a:t> </a:t>
            </a:r>
          </a:p>
          <a:p>
            <a:pPr algn="ctr"/>
            <a:r>
              <a:rPr lang="en-US" sz="5400" dirty="0" err="1">
                <a:ln w="0"/>
                <a:effectLst>
                  <a:outerShdw blurRad="38100" dist="19050" dir="2700000" algn="tl" rotWithShape="0">
                    <a:schemeClr val="dk1">
                      <a:alpha val="40000"/>
                    </a:schemeClr>
                  </a:outerShdw>
                </a:effectLst>
              </a:rPr>
              <a:t>rahmat</a:t>
            </a:r>
            <a:endParaRPr lang="ru-RU" sz="5400" dirty="0">
              <a:ln w="0"/>
              <a:effectLst>
                <a:outerShdw blurRad="38100" dist="19050" dir="2700000" algn="tl" rotWithShape="0">
                  <a:schemeClr val="dk1">
                    <a:alpha val="40000"/>
                  </a:scheme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884</Words>
  <Application>Microsoft Office PowerPoint</Application>
  <PresentationFormat>Произвольный</PresentationFormat>
  <Paragraphs>118</Paragraphs>
  <Slides>13</Slides>
  <Notes>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13</vt:i4>
      </vt:variant>
    </vt:vector>
  </HeadingPairs>
  <TitlesOfParts>
    <vt:vector size="22" baseType="lpstr">
      <vt:lpstr>Arial</vt:lpstr>
      <vt:lpstr>Arial Narrow</vt:lpstr>
      <vt:lpstr>Arial Rounded MT Bold</vt:lpstr>
      <vt:lpstr>Calibri</vt:lpstr>
      <vt:lpstr>Segoe UI</vt:lpstr>
      <vt:lpstr>Syne</vt:lpstr>
      <vt:lpstr>The Seasons</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creator>PptxGenJS</dc:creator>
  <cp:lastModifiedBy>User</cp:lastModifiedBy>
  <cp:revision>8</cp:revision>
  <dcterms:created xsi:type="dcterms:W3CDTF">2026-05-18T05:40:09Z</dcterms:created>
  <dcterms:modified xsi:type="dcterms:W3CDTF">2026-10-21T11:20:55Z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1049-12.1.0.26372</vt:lpwstr>
  </property>
  <property fmtid="{D5CDD505-2E9C-101B-9397-08002B2CF9AE}" pid="3" name="ICV">
    <vt:lpwstr>464B313FE96C447C83BCB9E28E5F25C4_13</vt:lpwstr>
  </property>
</Properties>
</file>