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1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Investitsiya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563EB"/>
              </a:solidFill>
              <a:ln w="38100" cap="flat">
                <a:solidFill>
                  <a:srgbClr val="0E2A4F"/>
                </a:solidFill>
                <a:prstDash val="solid"/>
                <a:round/>
              </a:ln>
              <a:effectLst/>
            </c:spPr>
          </c:dPt>
          <c:dPt>
            <c:idx val="1"/>
            <c:bubble3D val="0"/>
            <c:spPr>
              <a:solidFill>
                <a:srgbClr val="38BDF8"/>
              </a:solidFill>
              <a:ln w="38100" cap="flat">
                <a:solidFill>
                  <a:srgbClr val="0E2A4F"/>
                </a:solidFill>
                <a:prstDash val="solid"/>
                <a:round/>
              </a:ln>
              <a:effectLst/>
            </c:spPr>
          </c:dPt>
          <c:dPt>
            <c:idx val="2"/>
            <c:bubble3D val="0"/>
            <c:spPr>
              <a:solidFill>
                <a:srgbClr val="F5A623"/>
              </a:solidFill>
              <a:ln w="38100" cap="flat">
                <a:solidFill>
                  <a:srgbClr val="0E2A4F"/>
                </a:solidFill>
                <a:prstDash val="solid"/>
                <a:round/>
              </a:ln>
              <a:effectLst/>
            </c:spPr>
          </c:dPt>
          <c:dPt>
            <c:idx val="3"/>
            <c:bubble3D val="0"/>
            <c:spPr>
              <a:solidFill>
                <a:srgbClr val="64748B"/>
              </a:solidFill>
              <a:ln w="38100" cap="flat">
                <a:solidFill>
                  <a:srgbClr val="0E2A4F"/>
                </a:solidFill>
                <a:prstDash val="solid"/>
                <a:round/>
              </a:ln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Маҳсулот ва UI/UX дизайн</c:v>
                </c:pt>
                <c:pt idx="1">
                  <c:v>Синов қурилмалари, сифат назорати ва нашр</c:v>
                </c:pt>
                <c:pt idx="2">
                  <c:v>Мактаб пилоти, сайт ва тарғибот</c:v>
                </c:pt>
                <c:pt idx="3">
                  <c:v>Кутилмаган харажатлар захираси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7</c:v>
                </c:pt>
                <c:pt idx="1">
                  <c:v>8</c:v>
                </c:pt>
                <c:pt idx="2">
                  <c:v>8</c:v>
                </c:pt>
                <c:pt idx="3">
                  <c:v>2</c:v>
                </c:pt>
              </c:numCache>
            </c:numRef>
          </c:val>
        </c:ser>
        <c:firstSliceAng val="0"/>
        <c:holeSize val="58"/>
      </c:doughnutChart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1.png"/><Relationship Id="rId3" Type="http://schemas.openxmlformats.org/officeDocument/2006/relationships/image" Target="../media/image-6-3.png"/><Relationship Id="rId4" Type="http://schemas.openxmlformats.org/officeDocument/2006/relationships/image" Target="../media/image-6-3.png"/><Relationship Id="rId5" Type="http://schemas.openxmlformats.org/officeDocument/2006/relationships/image" Target="../media/image-6-3.png"/><Relationship Id="rId6" Type="http://schemas.openxmlformats.org/officeDocument/2006/relationships/image" Target="../media/image-6-3.png"/><Relationship Id="rId7" Type="http://schemas.openxmlformats.org/officeDocument/2006/relationships/image" Target="../media/image-6-3.png"/><Relationship Id="rId8" Type="http://schemas.openxmlformats.org/officeDocument/2006/relationships/image" Target="../media/image-6-3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2.png"/><Relationship Id="rId4" Type="http://schemas.openxmlformats.org/officeDocument/2006/relationships/image" Target="../media/image-8-2.png"/><Relationship Id="rId5" Type="http://schemas.openxmlformats.org/officeDocument/2006/relationships/image" Target="../media/image-8-5.png"/><Relationship Id="rId6" Type="http://schemas.openxmlformats.org/officeDocument/2006/relationships/image" Target="../media/image-8-2.png"/><Relationship Id="rId7" Type="http://schemas.openxmlformats.org/officeDocument/2006/relationships/image" Target="../media/image-8-2.png"/><Relationship Id="rId8" Type="http://schemas.openxmlformats.org/officeDocument/2006/relationships/image" Target="../media/image-8-2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2A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463040"/>
            <a:ext cx="4206240" cy="4206240"/>
          </a:xfrm>
          <a:prstGeom prst="ellipse">
            <a:avLst/>
          </a:prstGeom>
          <a:solidFill>
            <a:srgbClr val="16335A"/>
          </a:solidFill>
          <a:ln/>
        </p:spPr>
      </p:sp>
      <p:sp>
        <p:nvSpPr>
          <p:cNvPr id="3" name="Shape 1"/>
          <p:cNvSpPr/>
          <p:nvPr/>
        </p:nvSpPr>
        <p:spPr>
          <a:xfrm>
            <a:off x="11338560" y="2468880"/>
            <a:ext cx="3291840" cy="3291840"/>
          </a:xfrm>
          <a:prstGeom prst="ellipse">
            <a:avLst/>
          </a:prstGeom>
          <a:solidFill>
            <a:srgbClr val="1B3A63"/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502920"/>
            <a:ext cx="566928" cy="566928"/>
          </a:xfrm>
          <a:prstGeom prst="roundRect">
            <a:avLst>
              <a:gd name="adj" fmla="val 22581"/>
            </a:avLst>
          </a:prstGeom>
          <a:solidFill>
            <a:srgbClr val="2563EB"/>
          </a:solidFill>
          <a:ln/>
        </p:spPr>
      </p:sp>
      <p:pic>
        <p:nvPicPr>
          <p:cNvPr id="5" name="Image 0" descr="/home/claude/work/icons/bullsey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8096" y="630936"/>
            <a:ext cx="310896" cy="310896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353312" y="502920"/>
            <a:ext cx="2743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spc="100" kern="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FOKUS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640080" y="1965960"/>
            <a:ext cx="87782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46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Дарс вақти
</a:t>
            </a:r>
            <a:pPr indent="0" marL="0">
              <a:lnSpc>
                <a:spcPct val="108000"/>
              </a:lnSpc>
              <a:buNone/>
            </a:pPr>
            <a:r>
              <a:rPr lang="en-US" sz="46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чалғимасин</a:t>
            </a:r>
            <a:endParaRPr lang="en-US" sz="4600" dirty="0"/>
          </a:p>
        </p:txBody>
      </p:sp>
      <p:sp>
        <p:nvSpPr>
          <p:cNvPr id="8" name="Text 5"/>
          <p:cNvSpPr/>
          <p:nvPr/>
        </p:nvSpPr>
        <p:spPr>
          <a:xfrm>
            <a:off x="640080" y="3794760"/>
            <a:ext cx="7863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ADCF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Ўқув вазифасини чалғитувчи иловаларни чеклаш билан боғлайдиган Android маҳсулоти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640080" y="489204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FA9C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Восежонов Азам  ·  Самарқанд, 2026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F6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00" kern="0" dirty="0">
                <a:solidFill>
                  <a:srgbClr val="2563E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МУАММО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40080" y="676656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3000" b="1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Муаммо шахсий тажрибадан бошланган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2331720"/>
            <a:ext cx="5806440" cy="342900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38100" dir="5400000">
              <a:srgbClr val="1E293B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051560" y="2697480"/>
            <a:ext cx="548640" cy="548640"/>
          </a:xfrm>
          <a:prstGeom prst="roundRect">
            <a:avLst>
              <a:gd name="adj" fmla="val 23333"/>
            </a:avLst>
          </a:prstGeom>
          <a:solidFill>
            <a:srgbClr val="E4EEF9"/>
          </a:solidFill>
          <a:ln/>
        </p:spPr>
      </p:sp>
      <p:pic>
        <p:nvPicPr>
          <p:cNvPr id="6" name="Image 0" descr="/home/claude/work/icons/quote_blu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8720" y="2834640"/>
            <a:ext cx="274320" cy="27432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051560" y="3383280"/>
            <a:ext cx="498348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2100" b="1" i="1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«Телефондаги ижтимоий тармоқлар сабаб дарсга тўлиқ вақт ажрата олмасдим.»</a:t>
            </a:r>
            <a:endParaRPr lang="en-US" sz="2100" dirty="0"/>
          </a:p>
        </p:txBody>
      </p:sp>
      <p:sp>
        <p:nvSpPr>
          <p:cNvPr id="8" name="Shape 5"/>
          <p:cNvSpPr/>
          <p:nvPr/>
        </p:nvSpPr>
        <p:spPr>
          <a:xfrm>
            <a:off x="1051560" y="5056632"/>
            <a:ext cx="365760" cy="27432"/>
          </a:xfrm>
          <a:prstGeom prst="rect">
            <a:avLst/>
          </a:prstGeom>
          <a:solidFill>
            <a:srgbClr val="DCE9FB"/>
          </a:solidFill>
          <a:ln/>
        </p:spPr>
      </p:sp>
      <p:sp>
        <p:nvSpPr>
          <p:cNvPr id="9" name="Text 6"/>
          <p:cNvSpPr/>
          <p:nvPr/>
        </p:nvSpPr>
        <p:spPr>
          <a:xfrm>
            <a:off x="1051560" y="5148072"/>
            <a:ext cx="4983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563E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Восежонов Азам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1051560" y="5422392"/>
            <a:ext cx="4983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67-сонли мактаб ўқувчиси ва Fokus муаллифи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6766560" y="2331720"/>
            <a:ext cx="4785055" cy="3429000"/>
          </a:xfrm>
          <a:prstGeom prst="roundRect">
            <a:avLst>
              <a:gd name="adj" fmla="val 3200"/>
            </a:avLst>
          </a:prstGeom>
          <a:solidFill>
            <a:srgbClr val="0E2A4F"/>
          </a:solidFill>
          <a:ln/>
          <a:effectLst>
            <a:outerShdw sx="100000" sy="100000" kx="0" ky="0" algn="bl" rotWithShape="0" blurRad="127000" dist="38100" dir="5400000">
              <a:srgbClr val="1E293B">
                <a:alpha val="12000"/>
              </a:srgbClr>
            </a:outerShdw>
          </a:effectLst>
        </p:spPr>
      </p:sp>
      <p:sp>
        <p:nvSpPr>
          <p:cNvPr id="12" name="Text 9"/>
          <p:cNvSpPr/>
          <p:nvPr/>
        </p:nvSpPr>
        <p:spPr>
          <a:xfrm>
            <a:off x="6766560" y="2587752"/>
            <a:ext cx="478505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02:15</a:t>
            </a:r>
            <a:endParaRPr lang="en-US" sz="3200" dirty="0"/>
          </a:p>
        </p:txBody>
      </p:sp>
      <p:sp>
        <p:nvSpPr>
          <p:cNvPr id="13" name="Text 10"/>
          <p:cNvSpPr/>
          <p:nvPr/>
        </p:nvSpPr>
        <p:spPr>
          <a:xfrm>
            <a:off x="6766560" y="3118104"/>
            <a:ext cx="478505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spc="150" kern="0" dirty="0">
                <a:solidFill>
                  <a:srgbClr val="8FA9C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ТЕЛЕФОН ОЧИҚ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7315200" y="3502152"/>
            <a:ext cx="3687775" cy="16459"/>
          </a:xfrm>
          <a:prstGeom prst="rect">
            <a:avLst/>
          </a:prstGeom>
          <a:solidFill>
            <a:srgbClr val="2A4A73"/>
          </a:solidFill>
          <a:ln/>
        </p:spPr>
      </p:sp>
      <p:sp>
        <p:nvSpPr>
          <p:cNvPr id="15" name="Shape 12"/>
          <p:cNvSpPr/>
          <p:nvPr/>
        </p:nvSpPr>
        <p:spPr>
          <a:xfrm>
            <a:off x="7315200" y="3685032"/>
            <a:ext cx="420624" cy="420624"/>
          </a:xfrm>
          <a:prstGeom prst="ellipse">
            <a:avLst/>
          </a:prstGeom>
          <a:solidFill>
            <a:srgbClr val="163A63"/>
          </a:solidFill>
          <a:ln/>
        </p:spPr>
      </p:sp>
      <p:pic>
        <p:nvPicPr>
          <p:cNvPr id="16" name="Image 1" descr="/home/claude/work/icons/hashtag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4928" y="3794760"/>
            <a:ext cx="201168" cy="201168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7882128" y="3685032"/>
            <a:ext cx="3322015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Ижтимоий тармоқ</a:t>
            </a:r>
            <a:endParaRPr lang="en-US" sz="1350" dirty="0"/>
          </a:p>
        </p:txBody>
      </p:sp>
      <p:sp>
        <p:nvSpPr>
          <p:cNvPr id="18" name="Shape 14"/>
          <p:cNvSpPr/>
          <p:nvPr/>
        </p:nvSpPr>
        <p:spPr>
          <a:xfrm>
            <a:off x="7315200" y="4215384"/>
            <a:ext cx="420624" cy="420624"/>
          </a:xfrm>
          <a:prstGeom prst="ellipse">
            <a:avLst/>
          </a:prstGeom>
          <a:solidFill>
            <a:srgbClr val="163A63"/>
          </a:solidFill>
          <a:ln/>
        </p:spPr>
      </p:sp>
      <p:pic>
        <p:nvPicPr>
          <p:cNvPr id="19" name="Image 2" descr="/home/claude/work/icons/play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4928" y="4325112"/>
            <a:ext cx="201168" cy="201168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7882128" y="4215384"/>
            <a:ext cx="3322015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Қисқа видео</a:t>
            </a:r>
            <a:endParaRPr lang="en-US" sz="1350" dirty="0"/>
          </a:p>
        </p:txBody>
      </p:sp>
      <p:sp>
        <p:nvSpPr>
          <p:cNvPr id="21" name="Shape 16"/>
          <p:cNvSpPr/>
          <p:nvPr/>
        </p:nvSpPr>
        <p:spPr>
          <a:xfrm>
            <a:off x="7315200" y="4745736"/>
            <a:ext cx="420624" cy="420624"/>
          </a:xfrm>
          <a:prstGeom prst="ellipse">
            <a:avLst/>
          </a:prstGeom>
          <a:solidFill>
            <a:srgbClr val="163A63"/>
          </a:solidFill>
          <a:ln/>
        </p:spPr>
      </p:sp>
      <p:pic>
        <p:nvPicPr>
          <p:cNvPr id="22" name="Image 3" descr="/home/claude/work/icons/gamepad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4928" y="4855464"/>
            <a:ext cx="201168" cy="201168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7882128" y="4745736"/>
            <a:ext cx="3322015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Ўйин</a:t>
            </a:r>
            <a:endParaRPr lang="en-US" sz="1350" dirty="0"/>
          </a:p>
        </p:txBody>
      </p:sp>
      <p:sp>
        <p:nvSpPr>
          <p:cNvPr id="24" name="Text 18"/>
          <p:cNvSpPr/>
          <p:nvPr/>
        </p:nvSpPr>
        <p:spPr>
          <a:xfrm>
            <a:off x="7178040" y="5230368"/>
            <a:ext cx="39620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00" i="1" dirty="0">
                <a:solidFill>
                  <a:srgbClr val="8FA9C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Эслатма вазифани кўрсатади, лекин у чалғитувчи иловани очишга тўсқинлик қилмайди.</a:t>
            </a:r>
            <a:endParaRPr lang="en-US" sz="1000" dirty="0"/>
          </a:p>
        </p:txBody>
      </p:sp>
      <p:sp>
        <p:nvSpPr>
          <p:cNvPr id="25" name="Text 19"/>
          <p:cNvSpPr/>
          <p:nvPr/>
        </p:nvSpPr>
        <p:spPr>
          <a:xfrm>
            <a:off x="640080" y="644652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FOKUS</a:t>
            </a:r>
            <a:endParaRPr lang="en-US" sz="1000" dirty="0"/>
          </a:p>
        </p:txBody>
      </p:sp>
      <p:sp>
        <p:nvSpPr>
          <p:cNvPr id="26" name="Text 20"/>
          <p:cNvSpPr/>
          <p:nvPr/>
        </p:nvSpPr>
        <p:spPr>
          <a:xfrm>
            <a:off x="9722815" y="644652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F6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00" kern="0" dirty="0">
                <a:solidFill>
                  <a:srgbClr val="2563E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ТАДҚИҚОТ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40080" y="676656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3000" b="1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Телефон чалғитиши таълим муаммосидир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426464"/>
            <a:ext cx="1091153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Халқаро тадқиқот ва таълим сиёсатидаги сигналлар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640080" y="2514600"/>
            <a:ext cx="3423818" cy="1691640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38100" dir="5400000">
              <a:srgbClr val="1E293B">
                <a:alpha val="12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960120" y="2715768"/>
            <a:ext cx="278373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563E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48 490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960120" y="3355848"/>
            <a:ext cx="278373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29 та тадқиқотни қамраган мета-таҳлилдаги иштирокчилар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383938" y="2514600"/>
            <a:ext cx="3423818" cy="1691640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38100" dir="5400000">
              <a:srgbClr val="1E293B">
                <a:alpha val="12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4703978" y="2715768"/>
            <a:ext cx="278373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563E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114</a:t>
            </a:r>
            <a:endParaRPr lang="en-US" sz="3200" dirty="0"/>
          </a:p>
        </p:txBody>
      </p:sp>
      <p:sp>
        <p:nvSpPr>
          <p:cNvPr id="10" name="Text 8"/>
          <p:cNvSpPr/>
          <p:nvPr/>
        </p:nvSpPr>
        <p:spPr>
          <a:xfrm>
            <a:off x="4703978" y="3355848"/>
            <a:ext cx="278373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мактабларда телефонга миллий чеклов жорий қилган таълим тизими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8127797" y="2514600"/>
            <a:ext cx="3423818" cy="1691640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38100" dir="5400000">
              <a:srgbClr val="1E293B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8447837" y="2715768"/>
            <a:ext cx="278373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563E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58%</a:t>
            </a:r>
            <a:endParaRPr lang="en-US" sz="3200" dirty="0"/>
          </a:p>
        </p:txBody>
      </p:sp>
      <p:sp>
        <p:nvSpPr>
          <p:cNvPr id="13" name="Text 11"/>
          <p:cNvSpPr/>
          <p:nvPr/>
        </p:nvSpPr>
        <p:spPr>
          <a:xfrm>
            <a:off x="8447837" y="3355848"/>
            <a:ext cx="278373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дунё мамлакатларига тенг улуш, ЮНЕСКО маълумоти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40080" y="4572000"/>
            <a:ext cx="10911535" cy="777240"/>
          </a:xfrm>
          <a:prstGeom prst="roundRect">
            <a:avLst>
              <a:gd name="adj" fmla="val 11765"/>
            </a:avLst>
          </a:prstGeom>
          <a:solidFill>
            <a:srgbClr val="0E2A4F"/>
          </a:solidFill>
          <a:ln/>
        </p:spPr>
      </p:sp>
      <p:sp>
        <p:nvSpPr>
          <p:cNvPr id="15" name="Text 13"/>
          <p:cNvSpPr/>
          <p:nvPr/>
        </p:nvSpPr>
        <p:spPr>
          <a:xfrm>
            <a:off x="1097280" y="4572000"/>
            <a:ext cx="999713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Чеклов диққат чалғишини камайтириши мумкин. Аммо ўқувчи экран вақтини мустақил бошқаришни ҳам ўрганиши керак.</a:t>
            </a:r>
            <a:endParaRPr lang="en-US" sz="1450" dirty="0"/>
          </a:p>
        </p:txBody>
      </p:sp>
      <p:sp>
        <p:nvSpPr>
          <p:cNvPr id="16" name="Text 14"/>
          <p:cNvSpPr/>
          <p:nvPr/>
        </p:nvSpPr>
        <p:spPr>
          <a:xfrm>
            <a:off x="640080" y="5532120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Манбалар: PubMed, 2024; UNESCO GEM Report, 2026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640080" y="644652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FOKUS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9722815" y="644652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F6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00" kern="0" dirty="0">
                <a:solidFill>
                  <a:srgbClr val="2563E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ЕЧИМ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40080" y="676656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3000" b="1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Fokus дарс вақтини ҳимоя қилади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426464"/>
            <a:ext cx="1091153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Вазифа режаси ва автоматик чеклов битта жараёнда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640080" y="2606040"/>
            <a:ext cx="3301898" cy="2103120"/>
          </a:xfrm>
          <a:prstGeom prst="roundRect">
            <a:avLst>
              <a:gd name="adj" fmla="val 5217"/>
            </a:avLst>
          </a:prstGeom>
          <a:solidFill>
            <a:srgbClr val="E4EEF9"/>
          </a:solidFill>
          <a:ln/>
        </p:spPr>
      </p:sp>
      <p:sp>
        <p:nvSpPr>
          <p:cNvPr id="6" name="Shape 4"/>
          <p:cNvSpPr/>
          <p:nvPr/>
        </p:nvSpPr>
        <p:spPr>
          <a:xfrm>
            <a:off x="1934413" y="2249424"/>
            <a:ext cx="713232" cy="713232"/>
          </a:xfrm>
          <a:prstGeom prst="ellipse">
            <a:avLst/>
          </a:prstGeom>
          <a:solidFill>
            <a:srgbClr val="2563EB"/>
          </a:solidFill>
          <a:ln w="38100">
            <a:solidFill>
              <a:srgbClr val="F2F6F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934413" y="2249424"/>
            <a:ext cx="71323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868680" y="3172968"/>
            <a:ext cx="284469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b="1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Вазифани белгилаш</a:t>
            </a:r>
            <a:endParaRPr lang="en-US" sz="1650" dirty="0"/>
          </a:p>
        </p:txBody>
      </p:sp>
      <p:sp>
        <p:nvSpPr>
          <p:cNvPr id="9" name="Text 7"/>
          <p:cNvSpPr/>
          <p:nvPr/>
        </p:nvSpPr>
        <p:spPr>
          <a:xfrm>
            <a:off x="914400" y="3611880"/>
            <a:ext cx="275325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Нима қилиш, қачон бошлаш ва қанча давом этишини киритиш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3996842" y="3429000"/>
            <a:ext cx="3931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563E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&gt;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4444898" y="2606040"/>
            <a:ext cx="3301898" cy="2103120"/>
          </a:xfrm>
          <a:prstGeom prst="roundRect">
            <a:avLst>
              <a:gd name="adj" fmla="val 5217"/>
            </a:avLst>
          </a:prstGeom>
          <a:solidFill>
            <a:srgbClr val="E4EEF9"/>
          </a:solidFill>
          <a:ln/>
        </p:spPr>
      </p:sp>
      <p:sp>
        <p:nvSpPr>
          <p:cNvPr id="12" name="Shape 10"/>
          <p:cNvSpPr/>
          <p:nvPr/>
        </p:nvSpPr>
        <p:spPr>
          <a:xfrm>
            <a:off x="5739232" y="2249424"/>
            <a:ext cx="713232" cy="713232"/>
          </a:xfrm>
          <a:prstGeom prst="ellipse">
            <a:avLst/>
          </a:prstGeom>
          <a:solidFill>
            <a:srgbClr val="2563EB"/>
          </a:solidFill>
          <a:ln w="38100">
            <a:solidFill>
              <a:srgbClr val="F2F6F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739232" y="2249424"/>
            <a:ext cx="71323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4673498" y="3172968"/>
            <a:ext cx="284469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b="1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Иловаларни танлаш</a:t>
            </a:r>
            <a:endParaRPr lang="en-US" sz="1650" dirty="0"/>
          </a:p>
        </p:txBody>
      </p:sp>
      <p:sp>
        <p:nvSpPr>
          <p:cNvPr id="15" name="Text 13"/>
          <p:cNvSpPr/>
          <p:nvPr/>
        </p:nvSpPr>
        <p:spPr>
          <a:xfrm>
            <a:off x="4719218" y="3611880"/>
            <a:ext cx="275325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Дарс пайтида чалғитадиган ижтимоий тармоқ ва ўйинларни белгилаш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7801661" y="3429000"/>
            <a:ext cx="3931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563E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&gt;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8249717" y="2606040"/>
            <a:ext cx="3301898" cy="2103120"/>
          </a:xfrm>
          <a:prstGeom prst="roundRect">
            <a:avLst>
              <a:gd name="adj" fmla="val 5217"/>
            </a:avLst>
          </a:prstGeom>
          <a:solidFill>
            <a:srgbClr val="E4EEF9"/>
          </a:solidFill>
          <a:ln/>
        </p:spPr>
      </p:sp>
      <p:sp>
        <p:nvSpPr>
          <p:cNvPr id="18" name="Shape 16"/>
          <p:cNvSpPr/>
          <p:nvPr/>
        </p:nvSpPr>
        <p:spPr>
          <a:xfrm>
            <a:off x="9544050" y="2249424"/>
            <a:ext cx="713232" cy="713232"/>
          </a:xfrm>
          <a:prstGeom prst="ellipse">
            <a:avLst/>
          </a:prstGeom>
          <a:solidFill>
            <a:srgbClr val="2563EB"/>
          </a:solidFill>
          <a:ln w="38100">
            <a:solidFill>
              <a:srgbClr val="F2F6F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544050" y="2249424"/>
            <a:ext cx="71323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8478317" y="3172968"/>
            <a:ext cx="284469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b="1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Автоматик фокус</a:t>
            </a:r>
            <a:endParaRPr lang="en-US" sz="1650" dirty="0"/>
          </a:p>
        </p:txBody>
      </p:sp>
      <p:sp>
        <p:nvSpPr>
          <p:cNvPr id="21" name="Text 19"/>
          <p:cNvSpPr/>
          <p:nvPr/>
        </p:nvSpPr>
        <p:spPr>
          <a:xfrm>
            <a:off x="8524037" y="3611880"/>
            <a:ext cx="275325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Белгиланган вақтда блоклаш, кейин натижани статистикада сақлаш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640080" y="5074920"/>
            <a:ext cx="10911535" cy="658368"/>
          </a:xfrm>
          <a:prstGeom prst="roundRect">
            <a:avLst>
              <a:gd name="adj" fmla="val 13889"/>
            </a:avLst>
          </a:prstGeom>
          <a:solidFill>
            <a:srgbClr val="0E2A4F"/>
          </a:solidFill>
          <a:ln/>
        </p:spPr>
      </p:sp>
      <p:sp>
        <p:nvSpPr>
          <p:cNvPr id="23" name="Text 21"/>
          <p:cNvSpPr/>
          <p:nvPr/>
        </p:nvSpPr>
        <p:spPr>
          <a:xfrm>
            <a:off x="1005840" y="5074920"/>
            <a:ext cx="1018001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b="1" dirty="0">
                <a:solidFill>
                  <a:srgbClr val="6FA8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Марказда — автоматик мослик:  </a:t>
            </a:r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вазифа тугагач, чеклов ҳам ўз-ўзидан тугайди.</a:t>
            </a:r>
            <a:endParaRPr lang="en-US" sz="1350" dirty="0"/>
          </a:p>
        </p:txBody>
      </p:sp>
      <p:sp>
        <p:nvSpPr>
          <p:cNvPr id="24" name="Text 22"/>
          <p:cNvSpPr/>
          <p:nvPr/>
        </p:nvSpPr>
        <p:spPr>
          <a:xfrm>
            <a:off x="640080" y="644652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FOKUS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9722815" y="644652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F6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00" kern="0" dirty="0">
                <a:solidFill>
                  <a:srgbClr val="2563E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МАҲСУЛОТ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40080" y="676656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3000" b="1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Оддий фойдаланиш, қатъий чеклов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426464"/>
            <a:ext cx="1091153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Асосий имкониятлар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640080" y="2331720"/>
            <a:ext cx="3423818" cy="1170432"/>
          </a:xfrm>
          <a:prstGeom prst="roundRect">
            <a:avLst>
              <a:gd name="adj" fmla="val 781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38100" dir="5400000">
              <a:srgbClr val="1E293B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896112" y="2551176"/>
            <a:ext cx="502920" cy="502920"/>
          </a:xfrm>
          <a:prstGeom prst="ellipse">
            <a:avLst/>
          </a:prstGeom>
          <a:solidFill>
            <a:srgbClr val="2563EB"/>
          </a:solidFill>
          <a:ln/>
        </p:spPr>
      </p:sp>
      <p:pic>
        <p:nvPicPr>
          <p:cNvPr id="7" name="Image 0" descr="/home/claude/work/icons/task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9556" y="2674620"/>
            <a:ext cx="256032" cy="25603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554480" y="2496312"/>
            <a:ext cx="232653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Режали фокус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1554480" y="2807208"/>
            <a:ext cx="232653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Бир марталик ёки ҳафталик вазифалар</a:t>
            </a:r>
            <a:endParaRPr lang="en-US" sz="1080" dirty="0"/>
          </a:p>
        </p:txBody>
      </p:sp>
      <p:sp>
        <p:nvSpPr>
          <p:cNvPr id="10" name="Shape 7"/>
          <p:cNvSpPr/>
          <p:nvPr/>
        </p:nvSpPr>
        <p:spPr>
          <a:xfrm>
            <a:off x="4383938" y="2331720"/>
            <a:ext cx="3423818" cy="1170432"/>
          </a:xfrm>
          <a:prstGeom prst="roundRect">
            <a:avLst>
              <a:gd name="adj" fmla="val 781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38100" dir="5400000">
              <a:srgbClr val="1E293B">
                <a:alpha val="12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639970" y="2551176"/>
            <a:ext cx="502920" cy="502920"/>
          </a:xfrm>
          <a:prstGeom prst="ellipse">
            <a:avLst/>
          </a:prstGeom>
          <a:solidFill>
            <a:srgbClr val="2563EB"/>
          </a:solidFill>
          <a:ln/>
        </p:spPr>
      </p:sp>
      <p:pic>
        <p:nvPicPr>
          <p:cNvPr id="12" name="Image 1" descr="/home/claude/work/icons/bolt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3414" y="2674620"/>
            <a:ext cx="256032" cy="256032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298338" y="2496312"/>
            <a:ext cx="232653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Тезкор режим</a:t>
            </a:r>
            <a:endParaRPr lang="en-US" sz="1350" dirty="0"/>
          </a:p>
        </p:txBody>
      </p:sp>
      <p:sp>
        <p:nvSpPr>
          <p:cNvPr id="14" name="Text 10"/>
          <p:cNvSpPr/>
          <p:nvPr/>
        </p:nvSpPr>
        <p:spPr>
          <a:xfrm>
            <a:off x="5298338" y="2807208"/>
            <a:ext cx="232653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Барча фаол вазифаларни бир тугмада ишга тушириш</a:t>
            </a:r>
            <a:endParaRPr lang="en-US" sz="1080" dirty="0"/>
          </a:p>
        </p:txBody>
      </p:sp>
      <p:sp>
        <p:nvSpPr>
          <p:cNvPr id="15" name="Shape 11"/>
          <p:cNvSpPr/>
          <p:nvPr/>
        </p:nvSpPr>
        <p:spPr>
          <a:xfrm>
            <a:off x="8127797" y="2331720"/>
            <a:ext cx="3423818" cy="1170432"/>
          </a:xfrm>
          <a:prstGeom prst="roundRect">
            <a:avLst>
              <a:gd name="adj" fmla="val 781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38100" dir="5400000">
              <a:srgbClr val="1E293B">
                <a:alpha val="12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8383829" y="2551176"/>
            <a:ext cx="502920" cy="502920"/>
          </a:xfrm>
          <a:prstGeom prst="ellipse">
            <a:avLst/>
          </a:prstGeom>
          <a:solidFill>
            <a:srgbClr val="2563EB"/>
          </a:solidFill>
          <a:ln/>
        </p:spPr>
      </p:sp>
      <p:pic>
        <p:nvPicPr>
          <p:cNvPr id="17" name="Image 2" descr="/home/claude/work/icons/stopwatch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7273" y="2674620"/>
            <a:ext cx="256032" cy="256032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9042197" y="2496312"/>
            <a:ext cx="232653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Кунлик лимит</a:t>
            </a:r>
            <a:endParaRPr lang="en-US" sz="1350" dirty="0"/>
          </a:p>
        </p:txBody>
      </p:sp>
      <p:sp>
        <p:nvSpPr>
          <p:cNvPr id="19" name="Text 14"/>
          <p:cNvSpPr/>
          <p:nvPr/>
        </p:nvSpPr>
        <p:spPr>
          <a:xfrm>
            <a:off x="9042197" y="2807208"/>
            <a:ext cx="232653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Ҳар бир илова учун вақт чегараси</a:t>
            </a:r>
            <a:endParaRPr lang="en-US" sz="1080" dirty="0"/>
          </a:p>
        </p:txBody>
      </p:sp>
      <p:sp>
        <p:nvSpPr>
          <p:cNvPr id="20" name="Shape 15"/>
          <p:cNvSpPr/>
          <p:nvPr/>
        </p:nvSpPr>
        <p:spPr>
          <a:xfrm>
            <a:off x="640080" y="3794760"/>
            <a:ext cx="3423818" cy="1170432"/>
          </a:xfrm>
          <a:prstGeom prst="roundRect">
            <a:avLst>
              <a:gd name="adj" fmla="val 781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38100" dir="5400000">
              <a:srgbClr val="1E293B">
                <a:alpha val="12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896112" y="4014216"/>
            <a:ext cx="502920" cy="502920"/>
          </a:xfrm>
          <a:prstGeom prst="ellipse">
            <a:avLst/>
          </a:prstGeom>
          <a:solidFill>
            <a:srgbClr val="2563EB"/>
          </a:solidFill>
          <a:ln/>
        </p:spPr>
      </p:sp>
      <p:pic>
        <p:nvPicPr>
          <p:cNvPr id="22" name="Image 3" descr="/home/claude/work/icons/mapmarker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556" y="4137660"/>
            <a:ext cx="256032" cy="256032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1554480" y="3959352"/>
            <a:ext cx="232653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Жойлашув чеклови</a:t>
            </a:r>
            <a:endParaRPr lang="en-US" sz="1350" dirty="0"/>
          </a:p>
        </p:txBody>
      </p:sp>
      <p:sp>
        <p:nvSpPr>
          <p:cNvPr id="24" name="Text 18"/>
          <p:cNvSpPr/>
          <p:nvPr/>
        </p:nvSpPr>
        <p:spPr>
          <a:xfrm>
            <a:off x="1554480" y="4270248"/>
            <a:ext cx="232653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Мактаб ҳудуди ёки белгиланган вақт</a:t>
            </a:r>
            <a:endParaRPr lang="en-US" sz="1080" dirty="0"/>
          </a:p>
        </p:txBody>
      </p:sp>
      <p:sp>
        <p:nvSpPr>
          <p:cNvPr id="25" name="Shape 19"/>
          <p:cNvSpPr/>
          <p:nvPr/>
        </p:nvSpPr>
        <p:spPr>
          <a:xfrm>
            <a:off x="4383938" y="3794760"/>
            <a:ext cx="3423818" cy="1170432"/>
          </a:xfrm>
          <a:prstGeom prst="roundRect">
            <a:avLst>
              <a:gd name="adj" fmla="val 781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38100" dir="5400000">
              <a:srgbClr val="1E293B">
                <a:alpha val="12000"/>
              </a:srgbClr>
            </a:outerShdw>
          </a:effectLst>
        </p:spPr>
      </p:sp>
      <p:sp>
        <p:nvSpPr>
          <p:cNvPr id="26" name="Shape 20"/>
          <p:cNvSpPr/>
          <p:nvPr/>
        </p:nvSpPr>
        <p:spPr>
          <a:xfrm>
            <a:off x="4639970" y="4014216"/>
            <a:ext cx="502920" cy="502920"/>
          </a:xfrm>
          <a:prstGeom prst="ellipse">
            <a:avLst/>
          </a:prstGeom>
          <a:solidFill>
            <a:srgbClr val="2563EB"/>
          </a:solidFill>
          <a:ln/>
        </p:spPr>
      </p:sp>
      <p:pic>
        <p:nvPicPr>
          <p:cNvPr id="27" name="Image 4" descr="/home/claude/work/icons/lock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414" y="4137660"/>
            <a:ext cx="256032" cy="256032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5298338" y="3959352"/>
            <a:ext cx="232653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PIN ҳимояси</a:t>
            </a:r>
            <a:endParaRPr lang="en-US" sz="1350" dirty="0"/>
          </a:p>
        </p:txBody>
      </p:sp>
      <p:sp>
        <p:nvSpPr>
          <p:cNvPr id="29" name="Text 22"/>
          <p:cNvSpPr/>
          <p:nvPr/>
        </p:nvSpPr>
        <p:spPr>
          <a:xfrm>
            <a:off x="5298338" y="4270248"/>
            <a:ext cx="232653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Чекловни осон бекор қилишга тўсқинлик</a:t>
            </a:r>
            <a:endParaRPr lang="en-US" sz="1080" dirty="0"/>
          </a:p>
        </p:txBody>
      </p:sp>
      <p:sp>
        <p:nvSpPr>
          <p:cNvPr id="30" name="Shape 23"/>
          <p:cNvSpPr/>
          <p:nvPr/>
        </p:nvSpPr>
        <p:spPr>
          <a:xfrm>
            <a:off x="8127797" y="3794760"/>
            <a:ext cx="3423818" cy="1170432"/>
          </a:xfrm>
          <a:prstGeom prst="roundRect">
            <a:avLst>
              <a:gd name="adj" fmla="val 781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38100" dir="5400000">
              <a:srgbClr val="1E293B">
                <a:alpha val="12000"/>
              </a:srgbClr>
            </a:outerShdw>
          </a:effectLst>
        </p:spPr>
      </p:sp>
      <p:sp>
        <p:nvSpPr>
          <p:cNvPr id="31" name="Shape 24"/>
          <p:cNvSpPr/>
          <p:nvPr/>
        </p:nvSpPr>
        <p:spPr>
          <a:xfrm>
            <a:off x="8383829" y="4014216"/>
            <a:ext cx="502920" cy="502920"/>
          </a:xfrm>
          <a:prstGeom prst="ellipse">
            <a:avLst/>
          </a:prstGeom>
          <a:solidFill>
            <a:srgbClr val="2563EB"/>
          </a:solidFill>
          <a:ln/>
        </p:spPr>
      </p:sp>
      <p:pic>
        <p:nvPicPr>
          <p:cNvPr id="32" name="Image 5" descr="/home/claude/work/icons/chartbar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07273" y="4137660"/>
            <a:ext cx="256032" cy="256032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9042197" y="3959352"/>
            <a:ext cx="232653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Статистика</a:t>
            </a:r>
            <a:endParaRPr lang="en-US" sz="1350" dirty="0"/>
          </a:p>
        </p:txBody>
      </p:sp>
      <p:sp>
        <p:nvSpPr>
          <p:cNvPr id="34" name="Text 26"/>
          <p:cNvSpPr/>
          <p:nvPr/>
        </p:nvSpPr>
        <p:spPr>
          <a:xfrm>
            <a:off x="9042197" y="4270248"/>
            <a:ext cx="232653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Фокус сеанслари ва кетма-кет фаол кунлар</a:t>
            </a:r>
            <a:endParaRPr lang="en-US" sz="1080" dirty="0"/>
          </a:p>
        </p:txBody>
      </p:sp>
      <p:sp>
        <p:nvSpPr>
          <p:cNvPr id="35" name="Shape 27"/>
          <p:cNvSpPr/>
          <p:nvPr/>
        </p:nvSpPr>
        <p:spPr>
          <a:xfrm>
            <a:off x="640080" y="5257800"/>
            <a:ext cx="10911535" cy="566928"/>
          </a:xfrm>
          <a:prstGeom prst="roundRect">
            <a:avLst>
              <a:gd name="adj" fmla="val 16129"/>
            </a:avLst>
          </a:prstGeom>
          <a:solidFill>
            <a:srgbClr val="E4EEF9"/>
          </a:solidFill>
          <a:ln/>
        </p:spPr>
      </p:sp>
      <p:sp>
        <p:nvSpPr>
          <p:cNvPr id="36" name="Text 28"/>
          <p:cNvSpPr/>
          <p:nvPr/>
        </p:nvSpPr>
        <p:spPr>
          <a:xfrm>
            <a:off x="1005840" y="5257800"/>
            <a:ext cx="101800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Ўзбекча интерфейс ва аккаунтсиз асосий фойдаланиш маҳсулотни маҳаллий ўқувчи учун соддалаштиради.</a:t>
            </a:r>
            <a:endParaRPr lang="en-US" sz="1300" dirty="0"/>
          </a:p>
        </p:txBody>
      </p:sp>
      <p:sp>
        <p:nvSpPr>
          <p:cNvPr id="37" name="Text 29"/>
          <p:cNvSpPr/>
          <p:nvPr/>
        </p:nvSpPr>
        <p:spPr>
          <a:xfrm>
            <a:off x="640080" y="644652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FOKUS</a:t>
            </a:r>
            <a:endParaRPr lang="en-US" sz="1000" dirty="0"/>
          </a:p>
        </p:txBody>
      </p:sp>
      <p:sp>
        <p:nvSpPr>
          <p:cNvPr id="38" name="Text 30"/>
          <p:cNvSpPr/>
          <p:nvPr/>
        </p:nvSpPr>
        <p:spPr>
          <a:xfrm>
            <a:off x="9722815" y="644652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F6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00" kern="0" dirty="0">
                <a:solidFill>
                  <a:srgbClr val="2563E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НЕГА FOKUS?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40080" y="676656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3000" b="1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Fokus фарқи: вазифага боғланган чеклов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426464"/>
            <a:ext cx="1091153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Рақобат функционал кўпликда эмас, ўқувчи учун аниқ ва маҳаллий сценарийда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640080" y="2377440"/>
            <a:ext cx="10911535" cy="502920"/>
          </a:xfrm>
          <a:prstGeom prst="roundRect">
            <a:avLst>
              <a:gd name="adj" fmla="val 14545"/>
            </a:avLst>
          </a:prstGeom>
          <a:solidFill>
            <a:srgbClr val="0E2A4F"/>
          </a:solidFill>
          <a:ln/>
        </p:spPr>
      </p:sp>
      <p:sp>
        <p:nvSpPr>
          <p:cNvPr id="6" name="Shape 4"/>
          <p:cNvSpPr/>
          <p:nvPr/>
        </p:nvSpPr>
        <p:spPr>
          <a:xfrm>
            <a:off x="640080" y="2807208"/>
            <a:ext cx="10911535" cy="73152"/>
          </a:xfrm>
          <a:prstGeom prst="rect">
            <a:avLst/>
          </a:prstGeom>
          <a:solidFill>
            <a:srgbClr val="0E2A4F"/>
          </a:solidFill>
          <a:ln/>
        </p:spPr>
      </p:sp>
      <p:sp>
        <p:nvSpPr>
          <p:cNvPr id="7" name="Text 5"/>
          <p:cNvSpPr/>
          <p:nvPr/>
        </p:nvSpPr>
        <p:spPr>
          <a:xfrm>
            <a:off x="914400" y="2377440"/>
            <a:ext cx="2907701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Ечим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187861" y="2377440"/>
            <a:ext cx="22530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Вазифага боғланган блок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6806629" y="2377440"/>
            <a:ext cx="203477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Ўзбекча интерфейс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207167" y="2377440"/>
            <a:ext cx="22530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Ўқувчи сценарийси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40080" y="2880360"/>
            <a:ext cx="10911535" cy="566928"/>
          </a:xfrm>
          <a:prstGeom prst="rect">
            <a:avLst/>
          </a:prstGeom>
          <a:solidFill>
            <a:srgbClr val="E4EEF9"/>
          </a:solidFill>
          <a:ln/>
        </p:spPr>
      </p:sp>
      <p:sp>
        <p:nvSpPr>
          <p:cNvPr id="12" name="Text 10"/>
          <p:cNvSpPr/>
          <p:nvPr/>
        </p:nvSpPr>
        <p:spPr>
          <a:xfrm>
            <a:off x="914400" y="2880360"/>
            <a:ext cx="2907701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Fokus</a:t>
            </a:r>
            <a:endParaRPr lang="en-US" sz="1300" dirty="0"/>
          </a:p>
        </p:txBody>
      </p:sp>
      <p:pic>
        <p:nvPicPr>
          <p:cNvPr id="13" name="Image 0" descr="/home/claude/work/icons/check_blu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5765" y="3026664"/>
            <a:ext cx="274320" cy="274320"/>
          </a:xfrm>
          <a:prstGeom prst="rect">
            <a:avLst/>
          </a:prstGeom>
        </p:spPr>
      </p:pic>
      <p:pic>
        <p:nvPicPr>
          <p:cNvPr id="14" name="Image 1" descr="/home/claude/work/icons/check_blu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4533" y="3026664"/>
            <a:ext cx="274320" cy="274320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8932847" y="2880360"/>
            <a:ext cx="26187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Дарс вазифаси</a:t>
            </a:r>
            <a:endParaRPr lang="en-US" sz="1250" dirty="0"/>
          </a:p>
        </p:txBody>
      </p:sp>
      <p:sp>
        <p:nvSpPr>
          <p:cNvPr id="16" name="Shape 12"/>
          <p:cNvSpPr/>
          <p:nvPr/>
        </p:nvSpPr>
        <p:spPr>
          <a:xfrm>
            <a:off x="640080" y="3447288"/>
            <a:ext cx="10911535" cy="566928"/>
          </a:xfrm>
          <a:prstGeom prst="rect">
            <a:avLst/>
          </a:prstGeom>
          <a:solidFill>
            <a:srgbClr val="EAF1FA"/>
          </a:solidFill>
          <a:ln/>
        </p:spPr>
      </p:sp>
      <p:sp>
        <p:nvSpPr>
          <p:cNvPr id="17" name="Text 13"/>
          <p:cNvSpPr/>
          <p:nvPr/>
        </p:nvSpPr>
        <p:spPr>
          <a:xfrm>
            <a:off x="914400" y="3447288"/>
            <a:ext cx="2907701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Google Digital Wellbeing</a:t>
            </a:r>
            <a:endParaRPr lang="en-US" sz="1300" dirty="0"/>
          </a:p>
        </p:txBody>
      </p:sp>
      <p:pic>
        <p:nvPicPr>
          <p:cNvPr id="18" name="Image 2" descr="/home/claude/work/icons/times_gray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5765" y="3593592"/>
            <a:ext cx="274320" cy="274320"/>
          </a:xfrm>
          <a:prstGeom prst="rect">
            <a:avLst/>
          </a:prstGeom>
        </p:spPr>
      </p:pic>
      <p:pic>
        <p:nvPicPr>
          <p:cNvPr id="19" name="Image 3" descr="/home/claude/work/icons/times_gray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4533" y="3593592"/>
            <a:ext cx="274320" cy="274320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8932847" y="3447288"/>
            <a:ext cx="26187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Умумий фокус</a:t>
            </a:r>
            <a:endParaRPr lang="en-US" sz="1250" dirty="0"/>
          </a:p>
        </p:txBody>
      </p:sp>
      <p:sp>
        <p:nvSpPr>
          <p:cNvPr id="21" name="Shape 15"/>
          <p:cNvSpPr/>
          <p:nvPr/>
        </p:nvSpPr>
        <p:spPr>
          <a:xfrm>
            <a:off x="640080" y="4014216"/>
            <a:ext cx="10911535" cy="56692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2" name="Text 16"/>
          <p:cNvSpPr/>
          <p:nvPr/>
        </p:nvSpPr>
        <p:spPr>
          <a:xfrm>
            <a:off x="914400" y="4014216"/>
            <a:ext cx="2907701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Google Family Link</a:t>
            </a:r>
            <a:endParaRPr lang="en-US" sz="1300" dirty="0"/>
          </a:p>
        </p:txBody>
      </p:sp>
      <p:pic>
        <p:nvPicPr>
          <p:cNvPr id="23" name="Image 4" descr="/home/claude/work/icons/times_gray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5765" y="4160520"/>
            <a:ext cx="274320" cy="274320"/>
          </a:xfrm>
          <a:prstGeom prst="rect">
            <a:avLst/>
          </a:prstGeom>
        </p:spPr>
      </p:pic>
      <p:pic>
        <p:nvPicPr>
          <p:cNvPr id="24" name="Image 5" descr="/home/claude/work/icons/times_gray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04533" y="4160520"/>
            <a:ext cx="274320" cy="274320"/>
          </a:xfrm>
          <a:prstGeom prst="rect">
            <a:avLst/>
          </a:prstGeom>
        </p:spPr>
      </p:pic>
      <p:sp>
        <p:nvSpPr>
          <p:cNvPr id="25" name="Text 17"/>
          <p:cNvSpPr/>
          <p:nvPr/>
        </p:nvSpPr>
        <p:spPr>
          <a:xfrm>
            <a:off x="8932847" y="4014216"/>
            <a:ext cx="26187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Ота-она назорати</a:t>
            </a:r>
            <a:endParaRPr lang="en-US" sz="1250" dirty="0"/>
          </a:p>
        </p:txBody>
      </p:sp>
      <p:sp>
        <p:nvSpPr>
          <p:cNvPr id="26" name="Shape 18"/>
          <p:cNvSpPr/>
          <p:nvPr/>
        </p:nvSpPr>
        <p:spPr>
          <a:xfrm>
            <a:off x="640080" y="4581144"/>
            <a:ext cx="10911535" cy="566928"/>
          </a:xfrm>
          <a:prstGeom prst="rect">
            <a:avLst/>
          </a:prstGeom>
          <a:solidFill>
            <a:srgbClr val="EAF1FA"/>
          </a:solidFill>
          <a:ln/>
        </p:spPr>
      </p:sp>
      <p:sp>
        <p:nvSpPr>
          <p:cNvPr id="27" name="Text 19"/>
          <p:cNvSpPr/>
          <p:nvPr/>
        </p:nvSpPr>
        <p:spPr>
          <a:xfrm>
            <a:off x="914400" y="4581144"/>
            <a:ext cx="2907701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AppBlock</a:t>
            </a:r>
            <a:endParaRPr lang="en-US" sz="1300" dirty="0"/>
          </a:p>
        </p:txBody>
      </p:sp>
      <p:pic>
        <p:nvPicPr>
          <p:cNvPr id="28" name="Image 6" descr="/home/claude/work/icons/times_gray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85765" y="4727448"/>
            <a:ext cx="274320" cy="274320"/>
          </a:xfrm>
          <a:prstGeom prst="rect">
            <a:avLst/>
          </a:prstGeom>
        </p:spPr>
      </p:pic>
      <p:pic>
        <p:nvPicPr>
          <p:cNvPr id="29" name="Image 7" descr="/home/claude/work/icons/times_gray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04533" y="4727448"/>
            <a:ext cx="274320" cy="274320"/>
          </a:xfrm>
          <a:prstGeom prst="rect">
            <a:avLst/>
          </a:prstGeom>
        </p:spPr>
      </p:pic>
      <p:sp>
        <p:nvSpPr>
          <p:cNvPr id="30" name="Text 20"/>
          <p:cNvSpPr/>
          <p:nvPr/>
        </p:nvSpPr>
        <p:spPr>
          <a:xfrm>
            <a:off x="8932847" y="4581144"/>
            <a:ext cx="26187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Умумий блоклаш</a:t>
            </a:r>
            <a:endParaRPr lang="en-US" sz="1250" dirty="0"/>
          </a:p>
        </p:txBody>
      </p:sp>
      <p:sp>
        <p:nvSpPr>
          <p:cNvPr id="31" name="Shape 21"/>
          <p:cNvSpPr/>
          <p:nvPr/>
        </p:nvSpPr>
        <p:spPr>
          <a:xfrm>
            <a:off x="640080" y="5148072"/>
            <a:ext cx="10911535" cy="0"/>
          </a:xfrm>
          <a:prstGeom prst="line">
            <a:avLst/>
          </a:prstGeom>
          <a:noFill/>
          <a:ln w="12700">
            <a:solidFill>
              <a:srgbClr val="DCE9FB"/>
            </a:solidFill>
            <a:prstDash val="solid"/>
          </a:ln>
        </p:spPr>
      </p:sp>
      <p:sp>
        <p:nvSpPr>
          <p:cNvPr id="32" name="Shape 22"/>
          <p:cNvSpPr/>
          <p:nvPr/>
        </p:nvSpPr>
        <p:spPr>
          <a:xfrm>
            <a:off x="640080" y="5468112"/>
            <a:ext cx="10911535" cy="658368"/>
          </a:xfrm>
          <a:prstGeom prst="roundRect">
            <a:avLst>
              <a:gd name="adj" fmla="val 13889"/>
            </a:avLst>
          </a:prstGeom>
          <a:solidFill>
            <a:srgbClr val="0E2A4F"/>
          </a:solidFill>
          <a:ln/>
        </p:spPr>
      </p:sp>
      <p:sp>
        <p:nvSpPr>
          <p:cNvPr id="33" name="Text 23"/>
          <p:cNvSpPr/>
          <p:nvPr/>
        </p:nvSpPr>
        <p:spPr>
          <a:xfrm>
            <a:off x="1005840" y="5468112"/>
            <a:ext cx="1018001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6FA8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Fokusнинг устунлиги:  </a:t>
            </a:r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ўқувчи вазифани режалаштиради, дарс вақтида ўз чекловини ишга туширади ва натижасини кўради.</a:t>
            </a:r>
            <a:endParaRPr lang="en-US" sz="1300" dirty="0"/>
          </a:p>
        </p:txBody>
      </p:sp>
      <p:sp>
        <p:nvSpPr>
          <p:cNvPr id="34" name="Text 24"/>
          <p:cNvSpPr/>
          <p:nvPr/>
        </p:nvSpPr>
        <p:spPr>
          <a:xfrm>
            <a:off x="640080" y="644652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FOKUS</a:t>
            </a:r>
            <a:endParaRPr lang="en-US" sz="1000" dirty="0"/>
          </a:p>
        </p:txBody>
      </p:sp>
      <p:sp>
        <p:nvSpPr>
          <p:cNvPr id="35" name="Text 25"/>
          <p:cNvSpPr/>
          <p:nvPr/>
        </p:nvSpPr>
        <p:spPr>
          <a:xfrm>
            <a:off x="9722815" y="644652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F6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00" kern="0" dirty="0">
                <a:solidFill>
                  <a:srgbClr val="2563E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БОЗОРГА ЧИҚИШ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40080" y="676656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3000" b="1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Биринчи бозор: мактаблар ва ота-оналар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426464"/>
            <a:ext cx="1091153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Тасдиқланган натижа кейинги ҳудудга чиқиш учун асос бўлади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640080" y="2331720"/>
            <a:ext cx="3423818" cy="868680"/>
          </a:xfrm>
          <a:prstGeom prst="roundRect">
            <a:avLst>
              <a:gd name="adj" fmla="val 10526"/>
            </a:avLst>
          </a:prstGeom>
          <a:solidFill>
            <a:srgbClr val="0E2A4F"/>
          </a:solidFill>
          <a:ln/>
        </p:spPr>
      </p:sp>
      <p:sp>
        <p:nvSpPr>
          <p:cNvPr id="6" name="Shape 4"/>
          <p:cNvSpPr/>
          <p:nvPr/>
        </p:nvSpPr>
        <p:spPr>
          <a:xfrm>
            <a:off x="640080" y="2766060"/>
            <a:ext cx="3423818" cy="434340"/>
          </a:xfrm>
          <a:prstGeom prst="rect">
            <a:avLst/>
          </a:prstGeom>
          <a:solidFill>
            <a:srgbClr val="0E2A4F"/>
          </a:solidFill>
          <a:ln/>
        </p:spPr>
      </p:sp>
      <p:sp>
        <p:nvSpPr>
          <p:cNvPr id="7" name="Shape 5"/>
          <p:cNvSpPr/>
          <p:nvPr/>
        </p:nvSpPr>
        <p:spPr>
          <a:xfrm>
            <a:off x="640080" y="3090672"/>
            <a:ext cx="3423818" cy="109728"/>
          </a:xfrm>
          <a:prstGeom prst="roundRect">
            <a:avLst/>
          </a:prstGeom>
          <a:solidFill>
            <a:srgbClr val="0E2A4F"/>
          </a:solidFill>
          <a:ln/>
        </p:spPr>
      </p:sp>
      <p:sp>
        <p:nvSpPr>
          <p:cNvPr id="8" name="Shape 6"/>
          <p:cNvSpPr/>
          <p:nvPr/>
        </p:nvSpPr>
        <p:spPr>
          <a:xfrm>
            <a:off x="640080" y="3200400"/>
            <a:ext cx="3423818" cy="1737360"/>
          </a:xfrm>
          <a:prstGeom prst="round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27000" dist="38100" dir="5400000">
              <a:srgbClr val="1E293B">
                <a:alpha val="12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914400" y="2446020"/>
            <a:ext cx="640080" cy="64008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0" name="Image 0" descr="/home/claude/work/icons/school_blu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8992" y="2610612"/>
            <a:ext cx="310896" cy="310896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1691640" y="2459736"/>
            <a:ext cx="218937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1-босқич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1691640" y="2770632"/>
            <a:ext cx="218937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Мактаблар ёки ота-оналар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960120" y="3520440"/>
            <a:ext cx="278373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35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100 нафаргача ўқувчи билан дастлабки пилот</a:t>
            </a:r>
            <a:endParaRPr lang="en-US" sz="1350" dirty="0"/>
          </a:p>
        </p:txBody>
      </p:sp>
      <p:sp>
        <p:nvSpPr>
          <p:cNvPr id="14" name="Shape 11"/>
          <p:cNvSpPr/>
          <p:nvPr/>
        </p:nvSpPr>
        <p:spPr>
          <a:xfrm>
            <a:off x="4383938" y="2331720"/>
            <a:ext cx="3423818" cy="868680"/>
          </a:xfrm>
          <a:prstGeom prst="roundRect">
            <a:avLst>
              <a:gd name="adj" fmla="val 10526"/>
            </a:avLst>
          </a:prstGeom>
          <a:solidFill>
            <a:srgbClr val="1E3A5F"/>
          </a:solidFill>
          <a:ln/>
        </p:spPr>
      </p:sp>
      <p:sp>
        <p:nvSpPr>
          <p:cNvPr id="15" name="Shape 12"/>
          <p:cNvSpPr/>
          <p:nvPr/>
        </p:nvSpPr>
        <p:spPr>
          <a:xfrm>
            <a:off x="4383938" y="2766060"/>
            <a:ext cx="3423818" cy="434340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16" name="Shape 13"/>
          <p:cNvSpPr/>
          <p:nvPr/>
        </p:nvSpPr>
        <p:spPr>
          <a:xfrm>
            <a:off x="4383938" y="3090672"/>
            <a:ext cx="3423818" cy="109728"/>
          </a:xfrm>
          <a:prstGeom prst="roundRect">
            <a:avLst/>
          </a:prstGeom>
          <a:solidFill>
            <a:srgbClr val="1E3A5F"/>
          </a:solidFill>
          <a:ln/>
        </p:spPr>
      </p:sp>
      <p:sp>
        <p:nvSpPr>
          <p:cNvPr id="17" name="Shape 14"/>
          <p:cNvSpPr/>
          <p:nvPr/>
        </p:nvSpPr>
        <p:spPr>
          <a:xfrm>
            <a:off x="4383938" y="3200400"/>
            <a:ext cx="3423818" cy="1737360"/>
          </a:xfrm>
          <a:prstGeom prst="round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27000" dist="38100" dir="5400000">
              <a:srgbClr val="1E293B">
                <a:alpha val="12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658258" y="2446020"/>
            <a:ext cx="640080" cy="64008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9" name="Image 1" descr="/home/claude/work/icons/chartline_blu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850" y="2610612"/>
            <a:ext cx="310896" cy="310896"/>
          </a:xfrm>
          <a:prstGeom prst="rect">
            <a:avLst/>
          </a:prstGeom>
        </p:spPr>
      </p:pic>
      <p:sp>
        <p:nvSpPr>
          <p:cNvPr id="20" name="Text 16"/>
          <p:cNvSpPr/>
          <p:nvPr/>
        </p:nvSpPr>
        <p:spPr>
          <a:xfrm>
            <a:off x="5435498" y="2459736"/>
            <a:ext cx="218937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2-босқич</a:t>
            </a:r>
            <a:endParaRPr lang="en-US" sz="1400" dirty="0"/>
          </a:p>
        </p:txBody>
      </p:sp>
      <p:sp>
        <p:nvSpPr>
          <p:cNvPr id="21" name="Text 17"/>
          <p:cNvSpPr/>
          <p:nvPr/>
        </p:nvSpPr>
        <p:spPr>
          <a:xfrm>
            <a:off x="5435498" y="2770632"/>
            <a:ext cx="218937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Самарқандда кенгайиш</a:t>
            </a:r>
            <a:endParaRPr lang="en-US" sz="1200" dirty="0"/>
          </a:p>
        </p:txBody>
      </p:sp>
      <p:sp>
        <p:nvSpPr>
          <p:cNvPr id="22" name="Text 18"/>
          <p:cNvSpPr/>
          <p:nvPr/>
        </p:nvSpPr>
        <p:spPr>
          <a:xfrm>
            <a:off x="4703978" y="3520440"/>
            <a:ext cx="278373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35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Натижа асосида янги мактаблар ва ота-оналарни жалб қилиш</a:t>
            </a:r>
            <a:endParaRPr lang="en-US" sz="1350" dirty="0"/>
          </a:p>
        </p:txBody>
      </p:sp>
      <p:sp>
        <p:nvSpPr>
          <p:cNvPr id="23" name="Shape 19"/>
          <p:cNvSpPr/>
          <p:nvPr/>
        </p:nvSpPr>
        <p:spPr>
          <a:xfrm>
            <a:off x="8127797" y="2331720"/>
            <a:ext cx="3423818" cy="868680"/>
          </a:xfrm>
          <a:prstGeom prst="roundRect">
            <a:avLst>
              <a:gd name="adj" fmla="val 10526"/>
            </a:avLst>
          </a:prstGeom>
          <a:solidFill>
            <a:srgbClr val="2563EB"/>
          </a:solidFill>
          <a:ln/>
        </p:spPr>
      </p:sp>
      <p:sp>
        <p:nvSpPr>
          <p:cNvPr id="24" name="Shape 20"/>
          <p:cNvSpPr/>
          <p:nvPr/>
        </p:nvSpPr>
        <p:spPr>
          <a:xfrm>
            <a:off x="8127797" y="2766060"/>
            <a:ext cx="3423818" cy="43434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5" name="Shape 21"/>
          <p:cNvSpPr/>
          <p:nvPr/>
        </p:nvSpPr>
        <p:spPr>
          <a:xfrm>
            <a:off x="8127797" y="3090672"/>
            <a:ext cx="3423818" cy="109728"/>
          </a:xfrm>
          <a:prstGeom prst="roundRect">
            <a:avLst/>
          </a:prstGeom>
          <a:solidFill>
            <a:srgbClr val="2563EB"/>
          </a:solidFill>
          <a:ln/>
        </p:spPr>
      </p:sp>
      <p:sp>
        <p:nvSpPr>
          <p:cNvPr id="26" name="Shape 22"/>
          <p:cNvSpPr/>
          <p:nvPr/>
        </p:nvSpPr>
        <p:spPr>
          <a:xfrm>
            <a:off x="8127797" y="3200400"/>
            <a:ext cx="3423818" cy="1737360"/>
          </a:xfrm>
          <a:prstGeom prst="round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27000" dist="38100" dir="5400000">
              <a:srgbClr val="1E293B">
                <a:alpha val="12000"/>
              </a:srgbClr>
            </a:outerShdw>
          </a:effectLst>
        </p:spPr>
      </p:sp>
      <p:sp>
        <p:nvSpPr>
          <p:cNvPr id="27" name="Shape 23"/>
          <p:cNvSpPr/>
          <p:nvPr/>
        </p:nvSpPr>
        <p:spPr>
          <a:xfrm>
            <a:off x="8402117" y="2446020"/>
            <a:ext cx="640080" cy="64008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28" name="Image 2" descr="/home/claude/work/icons/rocket_blu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6709" y="2610612"/>
            <a:ext cx="310896" cy="310896"/>
          </a:xfrm>
          <a:prstGeom prst="rect">
            <a:avLst/>
          </a:prstGeom>
        </p:spPr>
      </p:pic>
      <p:sp>
        <p:nvSpPr>
          <p:cNvPr id="29" name="Text 24"/>
          <p:cNvSpPr/>
          <p:nvPr/>
        </p:nvSpPr>
        <p:spPr>
          <a:xfrm>
            <a:off x="9179357" y="2459736"/>
            <a:ext cx="218937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3-босқич</a:t>
            </a:r>
            <a:endParaRPr lang="en-US" sz="1400" dirty="0"/>
          </a:p>
        </p:txBody>
      </p:sp>
      <p:sp>
        <p:nvSpPr>
          <p:cNvPr id="30" name="Text 25"/>
          <p:cNvSpPr/>
          <p:nvPr/>
        </p:nvSpPr>
        <p:spPr>
          <a:xfrm>
            <a:off x="9179357" y="2770632"/>
            <a:ext cx="218937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Ўзбекистон</a:t>
            </a:r>
            <a:endParaRPr lang="en-US" sz="1200" dirty="0"/>
          </a:p>
        </p:txBody>
      </p:sp>
      <p:sp>
        <p:nvSpPr>
          <p:cNvPr id="31" name="Text 26"/>
          <p:cNvSpPr/>
          <p:nvPr/>
        </p:nvSpPr>
        <p:spPr>
          <a:xfrm>
            <a:off x="8447837" y="3520440"/>
            <a:ext cx="278373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35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Ўқувчилар, ота-оналар ва мактабларга кенгайтириш</a:t>
            </a:r>
            <a:endParaRPr lang="en-US" sz="1350" dirty="0"/>
          </a:p>
        </p:txBody>
      </p:sp>
      <p:sp>
        <p:nvSpPr>
          <p:cNvPr id="32" name="Shape 27"/>
          <p:cNvSpPr/>
          <p:nvPr/>
        </p:nvSpPr>
        <p:spPr>
          <a:xfrm>
            <a:off x="640080" y="5257800"/>
            <a:ext cx="10911535" cy="658368"/>
          </a:xfrm>
          <a:prstGeom prst="roundRect">
            <a:avLst>
              <a:gd name="adj" fmla="val 13889"/>
            </a:avLst>
          </a:prstGeom>
          <a:solidFill>
            <a:srgbClr val="E4EEF9"/>
          </a:solidFill>
          <a:ln/>
        </p:spPr>
      </p:sp>
      <p:sp>
        <p:nvSpPr>
          <p:cNvPr id="33" name="Text 28"/>
          <p:cNvSpPr/>
          <p:nvPr/>
        </p:nvSpPr>
        <p:spPr>
          <a:xfrm>
            <a:off x="1005840" y="5257800"/>
            <a:ext cx="1018001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Бозор ҳажми бўйича катта даъво йўқ. Аввал кичик пилотда натижани исботлаш режалаштирилган.</a:t>
            </a:r>
            <a:endParaRPr lang="en-US" sz="1300" dirty="0"/>
          </a:p>
        </p:txBody>
      </p:sp>
      <p:sp>
        <p:nvSpPr>
          <p:cNvPr id="34" name="Text 29"/>
          <p:cNvSpPr/>
          <p:nvPr/>
        </p:nvSpPr>
        <p:spPr>
          <a:xfrm>
            <a:off x="640080" y="644652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FOKUS</a:t>
            </a:r>
            <a:endParaRPr lang="en-US" sz="1000" dirty="0"/>
          </a:p>
        </p:txBody>
      </p:sp>
      <p:sp>
        <p:nvSpPr>
          <p:cNvPr id="35" name="Text 30"/>
          <p:cNvSpPr/>
          <p:nvPr/>
        </p:nvSpPr>
        <p:spPr>
          <a:xfrm>
            <a:off x="9722815" y="644652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F6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00" kern="0" dirty="0">
                <a:solidFill>
                  <a:srgbClr val="2563E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БИЗНЕС МОДЕЛ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40080" y="676656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3000" b="1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Даромад икки йўналишдан шаклланади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426464"/>
            <a:ext cx="1091153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Таклиф этилаётган тарифлар пилотдан кейин текширилади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640080" y="2331720"/>
            <a:ext cx="5272888" cy="868680"/>
          </a:xfrm>
          <a:prstGeom prst="roundRect">
            <a:avLst>
              <a:gd name="adj" fmla="val 10526"/>
            </a:avLst>
          </a:prstGeom>
          <a:solidFill>
            <a:srgbClr val="2563EB"/>
          </a:solidFill>
          <a:ln/>
        </p:spPr>
      </p:sp>
      <p:sp>
        <p:nvSpPr>
          <p:cNvPr id="6" name="Shape 4"/>
          <p:cNvSpPr/>
          <p:nvPr/>
        </p:nvSpPr>
        <p:spPr>
          <a:xfrm>
            <a:off x="640080" y="3063240"/>
            <a:ext cx="5272888" cy="13716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7" name="Shape 5"/>
          <p:cNvSpPr/>
          <p:nvPr/>
        </p:nvSpPr>
        <p:spPr>
          <a:xfrm>
            <a:off x="640080" y="2331720"/>
            <a:ext cx="5272888" cy="3383280"/>
          </a:xfrm>
          <a:prstGeom prst="roundRect">
            <a:avLst>
              <a:gd name="adj" fmla="val 270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38100" dir="5400000">
              <a:srgbClr val="1E293B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640080" y="2331720"/>
            <a:ext cx="5272888" cy="868680"/>
          </a:xfrm>
          <a:prstGeom prst="roundRect">
            <a:avLst>
              <a:gd name="adj" fmla="val 10526"/>
            </a:avLst>
          </a:prstGeom>
          <a:solidFill>
            <a:srgbClr val="2563EB"/>
          </a:solidFill>
          <a:ln/>
        </p:spPr>
      </p:sp>
      <p:sp>
        <p:nvSpPr>
          <p:cNvPr id="9" name="Shape 7"/>
          <p:cNvSpPr/>
          <p:nvPr/>
        </p:nvSpPr>
        <p:spPr>
          <a:xfrm>
            <a:off x="640080" y="2809494"/>
            <a:ext cx="5272888" cy="390906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0" name="Shape 8"/>
          <p:cNvSpPr/>
          <p:nvPr/>
        </p:nvSpPr>
        <p:spPr>
          <a:xfrm>
            <a:off x="960120" y="2510028"/>
            <a:ext cx="512064" cy="512064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1" name="Image 0" descr="/home/claude/work/icons/home_blu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8136" y="2638044"/>
            <a:ext cx="256032" cy="256032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1600200" y="2331720"/>
            <a:ext cx="412988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Fokus Оила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1005840" y="3456432"/>
            <a:ext cx="454136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30 000 сўм / ойига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1005840" y="3950208"/>
            <a:ext cx="4541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ёки 200 000 сўм йилига</a:t>
            </a:r>
            <a:endParaRPr lang="en-US" sz="1150" dirty="0"/>
          </a:p>
        </p:txBody>
      </p:sp>
      <p:pic>
        <p:nvPicPr>
          <p:cNvPr id="15" name="Image 1" descr="/home/claude/work/icons/check_blu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840" y="4398264"/>
            <a:ext cx="201168" cy="201168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1325880" y="4370832"/>
            <a:ext cx="4267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Кенгайтирилган чекловлар</a:t>
            </a:r>
            <a:endParaRPr lang="en-US" sz="1300" dirty="0"/>
          </a:p>
        </p:txBody>
      </p:sp>
      <p:pic>
        <p:nvPicPr>
          <p:cNvPr id="17" name="Image 2" descr="/home/claude/work/icons/check_blu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40" y="4745736"/>
            <a:ext cx="201168" cy="201168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325880" y="4718304"/>
            <a:ext cx="4267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Ота-она профили</a:t>
            </a:r>
            <a:endParaRPr lang="en-US" sz="1300" dirty="0"/>
          </a:p>
        </p:txBody>
      </p:sp>
      <p:pic>
        <p:nvPicPr>
          <p:cNvPr id="19" name="Image 3" descr="/home/claude/work/icons/check_blu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" y="5093208"/>
            <a:ext cx="201168" cy="201168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1325880" y="5065776"/>
            <a:ext cx="4267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Ҳисобот</a:t>
            </a:r>
            <a:endParaRPr lang="en-US" sz="1300" dirty="0"/>
          </a:p>
        </p:txBody>
      </p:sp>
      <p:sp>
        <p:nvSpPr>
          <p:cNvPr id="21" name="Text 15"/>
          <p:cNvSpPr/>
          <p:nvPr/>
        </p:nvSpPr>
        <p:spPr>
          <a:xfrm>
            <a:off x="1005840" y="5330952"/>
            <a:ext cx="45413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2563E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Ойлик 30 000 сўм — ота-она учун арзон.</a:t>
            </a:r>
            <a:endParaRPr lang="en-US" sz="1150" dirty="0"/>
          </a:p>
        </p:txBody>
      </p:sp>
      <p:sp>
        <p:nvSpPr>
          <p:cNvPr id="22" name="Shape 16"/>
          <p:cNvSpPr/>
          <p:nvPr/>
        </p:nvSpPr>
        <p:spPr>
          <a:xfrm>
            <a:off x="6278728" y="2331720"/>
            <a:ext cx="5272888" cy="868680"/>
          </a:xfrm>
          <a:prstGeom prst="roundRect">
            <a:avLst>
              <a:gd name="adj" fmla="val 10526"/>
            </a:avLst>
          </a:prstGeom>
          <a:solidFill>
            <a:srgbClr val="0E2A4F"/>
          </a:solidFill>
          <a:ln/>
        </p:spPr>
      </p:sp>
      <p:sp>
        <p:nvSpPr>
          <p:cNvPr id="23" name="Shape 17"/>
          <p:cNvSpPr/>
          <p:nvPr/>
        </p:nvSpPr>
        <p:spPr>
          <a:xfrm>
            <a:off x="6278728" y="3063240"/>
            <a:ext cx="5272888" cy="137160"/>
          </a:xfrm>
          <a:prstGeom prst="rect">
            <a:avLst/>
          </a:prstGeom>
          <a:solidFill>
            <a:srgbClr val="0E2A4F"/>
          </a:solidFill>
          <a:ln/>
        </p:spPr>
      </p:sp>
      <p:sp>
        <p:nvSpPr>
          <p:cNvPr id="24" name="Shape 18"/>
          <p:cNvSpPr/>
          <p:nvPr/>
        </p:nvSpPr>
        <p:spPr>
          <a:xfrm>
            <a:off x="6278728" y="2331720"/>
            <a:ext cx="5272888" cy="3383280"/>
          </a:xfrm>
          <a:prstGeom prst="roundRect">
            <a:avLst>
              <a:gd name="adj" fmla="val 270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38100" dir="5400000">
              <a:srgbClr val="1E293B">
                <a:alpha val="12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6278728" y="2331720"/>
            <a:ext cx="5272888" cy="868680"/>
          </a:xfrm>
          <a:prstGeom prst="roundRect">
            <a:avLst>
              <a:gd name="adj" fmla="val 10526"/>
            </a:avLst>
          </a:prstGeom>
          <a:solidFill>
            <a:srgbClr val="0E2A4F"/>
          </a:solidFill>
          <a:ln/>
        </p:spPr>
      </p:sp>
      <p:sp>
        <p:nvSpPr>
          <p:cNvPr id="26" name="Shape 20"/>
          <p:cNvSpPr/>
          <p:nvPr/>
        </p:nvSpPr>
        <p:spPr>
          <a:xfrm>
            <a:off x="6278728" y="2809494"/>
            <a:ext cx="5272888" cy="390906"/>
          </a:xfrm>
          <a:prstGeom prst="rect">
            <a:avLst/>
          </a:prstGeom>
          <a:solidFill>
            <a:srgbClr val="0E2A4F"/>
          </a:solidFill>
          <a:ln/>
        </p:spPr>
      </p:sp>
      <p:sp>
        <p:nvSpPr>
          <p:cNvPr id="27" name="Shape 21"/>
          <p:cNvSpPr/>
          <p:nvPr/>
        </p:nvSpPr>
        <p:spPr>
          <a:xfrm>
            <a:off x="6598768" y="2510028"/>
            <a:ext cx="512064" cy="512064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28" name="Image 4" descr="/home/claude/work/icons/school_blu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6784" y="2638044"/>
            <a:ext cx="256032" cy="256032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7238848" y="2331720"/>
            <a:ext cx="412988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Fokus Мактаб</a:t>
            </a:r>
            <a:endParaRPr lang="en-US" sz="1700" dirty="0"/>
          </a:p>
        </p:txBody>
      </p:sp>
      <p:sp>
        <p:nvSpPr>
          <p:cNvPr id="30" name="Text 23"/>
          <p:cNvSpPr/>
          <p:nvPr/>
        </p:nvSpPr>
        <p:spPr>
          <a:xfrm>
            <a:off x="6644488" y="3456432"/>
            <a:ext cx="454136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3–5 млн сўм / йилига</a:t>
            </a:r>
            <a:endParaRPr lang="en-US" sz="2200" dirty="0"/>
          </a:p>
        </p:txBody>
      </p:sp>
      <p:sp>
        <p:nvSpPr>
          <p:cNvPr id="31" name="Text 24"/>
          <p:cNvSpPr/>
          <p:nvPr/>
        </p:nvSpPr>
        <p:spPr>
          <a:xfrm>
            <a:off x="6644488" y="3950208"/>
            <a:ext cx="4541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мактабга йилига</a:t>
            </a:r>
            <a:endParaRPr lang="en-US" sz="1150" dirty="0"/>
          </a:p>
        </p:txBody>
      </p:sp>
      <p:pic>
        <p:nvPicPr>
          <p:cNvPr id="32" name="Image 5" descr="/home/claude/work/icons/check_blu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44488" y="4398264"/>
            <a:ext cx="201168" cy="201168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6964528" y="4370832"/>
            <a:ext cx="4267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Жамоавий жорий этиш</a:t>
            </a:r>
            <a:endParaRPr lang="en-US" sz="1300" dirty="0"/>
          </a:p>
        </p:txBody>
      </p:sp>
      <p:pic>
        <p:nvPicPr>
          <p:cNvPr id="34" name="Image 6" descr="/home/claude/work/icons/check_blue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4488" y="4745736"/>
            <a:ext cx="201168" cy="201168"/>
          </a:xfrm>
          <a:prstGeom prst="rect">
            <a:avLst/>
          </a:prstGeom>
        </p:spPr>
      </p:pic>
      <p:sp>
        <p:nvSpPr>
          <p:cNvPr id="35" name="Text 26"/>
          <p:cNvSpPr/>
          <p:nvPr/>
        </p:nvSpPr>
        <p:spPr>
          <a:xfrm>
            <a:off x="6964528" y="4718304"/>
            <a:ext cx="4267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Умумий ҳисобот</a:t>
            </a:r>
            <a:endParaRPr lang="en-US" sz="1300" dirty="0"/>
          </a:p>
        </p:txBody>
      </p:sp>
      <p:pic>
        <p:nvPicPr>
          <p:cNvPr id="36" name="Image 7" descr="/home/claude/work/icons/check_blue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44488" y="5093208"/>
            <a:ext cx="201168" cy="201168"/>
          </a:xfrm>
          <a:prstGeom prst="rect">
            <a:avLst/>
          </a:prstGeom>
        </p:spPr>
      </p:pic>
      <p:sp>
        <p:nvSpPr>
          <p:cNvPr id="37" name="Text 27"/>
          <p:cNvSpPr/>
          <p:nvPr/>
        </p:nvSpPr>
        <p:spPr>
          <a:xfrm>
            <a:off x="6964528" y="5065776"/>
            <a:ext cx="4267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Қўллаб-қувватлаш</a:t>
            </a:r>
            <a:endParaRPr lang="en-US" sz="1300" dirty="0"/>
          </a:p>
        </p:txBody>
      </p:sp>
      <p:sp>
        <p:nvSpPr>
          <p:cNvPr id="38" name="Text 28"/>
          <p:cNvSpPr/>
          <p:nvPr/>
        </p:nvSpPr>
        <p:spPr>
          <a:xfrm>
            <a:off x="6644488" y="5330952"/>
            <a:ext cx="45413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2563E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Барқарор В2В даромад — юқори ҳажм.</a:t>
            </a:r>
            <a:endParaRPr lang="en-US" sz="1150" dirty="0"/>
          </a:p>
        </p:txBody>
      </p:sp>
      <p:sp>
        <p:nvSpPr>
          <p:cNvPr id="39" name="Text 29"/>
          <p:cNvSpPr/>
          <p:nvPr/>
        </p:nvSpPr>
        <p:spPr>
          <a:xfrm>
            <a:off x="640080" y="5989320"/>
            <a:ext cx="109115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Бепул версия фойдаланувчилар базасини шакллантиради. Нарх ва тўлов қобилияти пилотда ўлчанади.</a:t>
            </a:r>
            <a:endParaRPr lang="en-US" sz="1200" dirty="0"/>
          </a:p>
        </p:txBody>
      </p:sp>
      <p:sp>
        <p:nvSpPr>
          <p:cNvPr id="40" name="Text 30"/>
          <p:cNvSpPr/>
          <p:nvPr/>
        </p:nvSpPr>
        <p:spPr>
          <a:xfrm>
            <a:off x="640080" y="644652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FOKUS</a:t>
            </a:r>
            <a:endParaRPr lang="en-US" sz="1000" dirty="0"/>
          </a:p>
        </p:txBody>
      </p:sp>
      <p:sp>
        <p:nvSpPr>
          <p:cNvPr id="41" name="Text 31"/>
          <p:cNvSpPr/>
          <p:nvPr/>
        </p:nvSpPr>
        <p:spPr>
          <a:xfrm>
            <a:off x="9722815" y="644652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F6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00" kern="0" dirty="0">
                <a:solidFill>
                  <a:srgbClr val="2563E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ЙЎЛ ХАРИТАСИ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40080" y="676656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3000" b="1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Олти ойда пилотдан оммавий релизга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426464"/>
            <a:ext cx="1091153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Босқичлар ва ойлик харажатлар тақсимоти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640080" y="2103120"/>
            <a:ext cx="3454298" cy="1481328"/>
          </a:xfrm>
          <a:prstGeom prst="roundRect">
            <a:avLst>
              <a:gd name="adj" fmla="val 617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38100" dir="5400000">
              <a:srgbClr val="1E293B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841248" y="2587752"/>
            <a:ext cx="512064" cy="512064"/>
          </a:xfrm>
          <a:prstGeom prst="ellipse">
            <a:avLst/>
          </a:prstGeom>
          <a:solidFill>
            <a:srgbClr val="0E2A4F"/>
          </a:solidFill>
          <a:ln w="38100">
            <a:solidFill>
              <a:srgbClr val="FFFFF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41248" y="258775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536192" y="2267712"/>
            <a:ext cx="237530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1-ОЙ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536192" y="2487168"/>
            <a:ext cx="237530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Маҳсулот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536192" y="2779776"/>
            <a:ext cx="237530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EA5A5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 млн </a:t>
            </a:r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сўм / ой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804672" y="3163824"/>
            <a:ext cx="312511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Дизайн ва интерфейс бошланиши</a:t>
            </a:r>
            <a:endParaRPr lang="en-US" sz="1080" dirty="0"/>
          </a:p>
        </p:txBody>
      </p:sp>
      <p:sp>
        <p:nvSpPr>
          <p:cNvPr id="12" name="Shape 10"/>
          <p:cNvSpPr/>
          <p:nvPr/>
        </p:nvSpPr>
        <p:spPr>
          <a:xfrm>
            <a:off x="4368698" y="2103120"/>
            <a:ext cx="3454298" cy="1481328"/>
          </a:xfrm>
          <a:prstGeom prst="roundRect">
            <a:avLst>
              <a:gd name="adj" fmla="val 617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38100" dir="5400000">
              <a:srgbClr val="1E293B">
                <a:alpha val="1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69866" y="2587752"/>
            <a:ext cx="512064" cy="512064"/>
          </a:xfrm>
          <a:prstGeom prst="ellipse">
            <a:avLst/>
          </a:prstGeom>
          <a:solidFill>
            <a:srgbClr val="1E3A5F"/>
          </a:solidFill>
          <a:ln w="38100">
            <a:solidFill>
              <a:srgbClr val="FFFFF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69866" y="258775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5264810" y="2267712"/>
            <a:ext cx="237530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2-ОЙ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264810" y="2487168"/>
            <a:ext cx="237530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Маҳсулот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5264810" y="2779776"/>
            <a:ext cx="237530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EA5A5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 млн </a:t>
            </a:r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сўм / ой</a:t>
            </a:r>
            <a:endParaRPr lang="en-US" sz="1900" dirty="0"/>
          </a:p>
        </p:txBody>
      </p:sp>
      <p:sp>
        <p:nvSpPr>
          <p:cNvPr id="18" name="Text 16"/>
          <p:cNvSpPr/>
          <p:nvPr/>
        </p:nvSpPr>
        <p:spPr>
          <a:xfrm>
            <a:off x="4533290" y="3163824"/>
            <a:ext cx="312511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Барқарорлик ва синов қурилмалари</a:t>
            </a:r>
            <a:endParaRPr lang="en-US" sz="1080" dirty="0"/>
          </a:p>
        </p:txBody>
      </p:sp>
      <p:sp>
        <p:nvSpPr>
          <p:cNvPr id="19" name="Shape 17"/>
          <p:cNvSpPr/>
          <p:nvPr/>
        </p:nvSpPr>
        <p:spPr>
          <a:xfrm>
            <a:off x="8097317" y="2103120"/>
            <a:ext cx="3454298" cy="1481328"/>
          </a:xfrm>
          <a:prstGeom prst="roundRect">
            <a:avLst>
              <a:gd name="adj" fmla="val 617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38100" dir="5400000">
              <a:srgbClr val="1E293B">
                <a:alpha val="12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8298485" y="2587752"/>
            <a:ext cx="512064" cy="512064"/>
          </a:xfrm>
          <a:prstGeom prst="ellipse">
            <a:avLst/>
          </a:prstGeom>
          <a:solidFill>
            <a:srgbClr val="0E2A4F"/>
          </a:solidFill>
          <a:ln w="381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298485" y="258775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8993429" y="2267712"/>
            <a:ext cx="237530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3-ОЙ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993429" y="2487168"/>
            <a:ext cx="237530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Биринчи пилот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8993429" y="2779776"/>
            <a:ext cx="237530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EA5A5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 млн </a:t>
            </a:r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сўм / ой</a:t>
            </a:r>
            <a:endParaRPr lang="en-US" sz="1900" dirty="0"/>
          </a:p>
        </p:txBody>
      </p:sp>
      <p:sp>
        <p:nvSpPr>
          <p:cNvPr id="25" name="Text 23"/>
          <p:cNvSpPr/>
          <p:nvPr/>
        </p:nvSpPr>
        <p:spPr>
          <a:xfrm>
            <a:off x="8261909" y="3163824"/>
            <a:ext cx="312511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Мактабда чекланган синов</a:t>
            </a:r>
            <a:endParaRPr lang="en-US" sz="1080" dirty="0"/>
          </a:p>
        </p:txBody>
      </p:sp>
      <p:sp>
        <p:nvSpPr>
          <p:cNvPr id="26" name="Shape 24"/>
          <p:cNvSpPr/>
          <p:nvPr/>
        </p:nvSpPr>
        <p:spPr>
          <a:xfrm>
            <a:off x="640080" y="3822192"/>
            <a:ext cx="3454298" cy="1481328"/>
          </a:xfrm>
          <a:prstGeom prst="roundRect">
            <a:avLst>
              <a:gd name="adj" fmla="val 617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38100" dir="5400000">
              <a:srgbClr val="1E293B">
                <a:alpha val="12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841248" y="4306824"/>
            <a:ext cx="512064" cy="512064"/>
          </a:xfrm>
          <a:prstGeom prst="ellipse">
            <a:avLst/>
          </a:prstGeom>
          <a:solidFill>
            <a:srgbClr val="1E3A5F"/>
          </a:solidFill>
          <a:ln w="38100">
            <a:solidFill>
              <a:srgbClr val="FFFFFF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41248" y="4306824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536192" y="3986784"/>
            <a:ext cx="237530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4-ОЙ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1536192" y="4206240"/>
            <a:ext cx="237530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Такомиллаштириш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1536192" y="4498848"/>
            <a:ext cx="237530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EA5A5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 млн </a:t>
            </a:r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сўм / ой</a:t>
            </a:r>
            <a:endParaRPr lang="en-US" sz="1900" dirty="0"/>
          </a:p>
        </p:txBody>
      </p:sp>
      <p:sp>
        <p:nvSpPr>
          <p:cNvPr id="32" name="Text 30"/>
          <p:cNvSpPr/>
          <p:nvPr/>
        </p:nvSpPr>
        <p:spPr>
          <a:xfrm>
            <a:off x="804672" y="4882896"/>
            <a:ext cx="312511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Ўқувчи-ўқитувчи фикри асосида</a:t>
            </a:r>
            <a:endParaRPr lang="en-US" sz="1080" dirty="0"/>
          </a:p>
        </p:txBody>
      </p:sp>
      <p:sp>
        <p:nvSpPr>
          <p:cNvPr id="33" name="Shape 31"/>
          <p:cNvSpPr/>
          <p:nvPr/>
        </p:nvSpPr>
        <p:spPr>
          <a:xfrm>
            <a:off x="4368698" y="3822192"/>
            <a:ext cx="3454298" cy="1481328"/>
          </a:xfrm>
          <a:prstGeom prst="roundRect">
            <a:avLst>
              <a:gd name="adj" fmla="val 617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38100" dir="5400000">
              <a:srgbClr val="1E293B">
                <a:alpha val="12000"/>
              </a:srgbClr>
            </a:outerShdw>
          </a:effectLst>
        </p:spPr>
      </p:sp>
      <p:sp>
        <p:nvSpPr>
          <p:cNvPr id="34" name="Shape 32"/>
          <p:cNvSpPr/>
          <p:nvPr/>
        </p:nvSpPr>
        <p:spPr>
          <a:xfrm>
            <a:off x="4569866" y="4306824"/>
            <a:ext cx="512064" cy="512064"/>
          </a:xfrm>
          <a:prstGeom prst="ellipse">
            <a:avLst/>
          </a:prstGeom>
          <a:solidFill>
            <a:srgbClr val="0E2A4F"/>
          </a:solidFill>
          <a:ln w="38100">
            <a:solidFill>
              <a:srgbClr val="FFFFFF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569866" y="4306824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5</a:t>
            </a:r>
            <a:endParaRPr lang="en-US" sz="2200" dirty="0"/>
          </a:p>
        </p:txBody>
      </p:sp>
      <p:sp>
        <p:nvSpPr>
          <p:cNvPr id="36" name="Text 34"/>
          <p:cNvSpPr/>
          <p:nvPr/>
        </p:nvSpPr>
        <p:spPr>
          <a:xfrm>
            <a:off x="5264810" y="3986784"/>
            <a:ext cx="237530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5-ОЙ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5264810" y="4206240"/>
            <a:ext cx="237530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Кенг пилот</a:t>
            </a:r>
            <a:endParaRPr lang="en-US" sz="1400" dirty="0"/>
          </a:p>
        </p:txBody>
      </p:sp>
      <p:sp>
        <p:nvSpPr>
          <p:cNvPr id="38" name="Text 36"/>
          <p:cNvSpPr/>
          <p:nvPr/>
        </p:nvSpPr>
        <p:spPr>
          <a:xfrm>
            <a:off x="5264810" y="4498848"/>
            <a:ext cx="237530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EA5A5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 млн </a:t>
            </a:r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сўм / ой</a:t>
            </a:r>
            <a:endParaRPr lang="en-US" sz="1900" dirty="0"/>
          </a:p>
        </p:txBody>
      </p:sp>
      <p:sp>
        <p:nvSpPr>
          <p:cNvPr id="39" name="Text 37"/>
          <p:cNvSpPr/>
          <p:nvPr/>
        </p:nvSpPr>
        <p:spPr>
          <a:xfrm>
            <a:off x="4533290" y="4882896"/>
            <a:ext cx="312511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Самарқандда яна 1–2 мактаб</a:t>
            </a:r>
            <a:endParaRPr lang="en-US" sz="1080" dirty="0"/>
          </a:p>
        </p:txBody>
      </p:sp>
      <p:sp>
        <p:nvSpPr>
          <p:cNvPr id="40" name="Shape 38"/>
          <p:cNvSpPr/>
          <p:nvPr/>
        </p:nvSpPr>
        <p:spPr>
          <a:xfrm>
            <a:off x="8097317" y="3822192"/>
            <a:ext cx="3454298" cy="1481328"/>
          </a:xfrm>
          <a:prstGeom prst="roundRect">
            <a:avLst>
              <a:gd name="adj" fmla="val 617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38100" dir="5400000">
              <a:srgbClr val="1E293B">
                <a:alpha val="12000"/>
              </a:srgbClr>
            </a:outerShdw>
          </a:effectLst>
        </p:spPr>
      </p:sp>
      <p:sp>
        <p:nvSpPr>
          <p:cNvPr id="41" name="Shape 39"/>
          <p:cNvSpPr/>
          <p:nvPr/>
        </p:nvSpPr>
        <p:spPr>
          <a:xfrm>
            <a:off x="8298485" y="4306824"/>
            <a:ext cx="512064" cy="512064"/>
          </a:xfrm>
          <a:prstGeom prst="ellipse">
            <a:avLst/>
          </a:prstGeom>
          <a:solidFill>
            <a:srgbClr val="2563EB"/>
          </a:solidFill>
          <a:ln w="38100">
            <a:solidFill>
              <a:srgbClr val="FFFFFF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8298485" y="4306824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6</a:t>
            </a:r>
            <a:endParaRPr lang="en-US" sz="2200" dirty="0"/>
          </a:p>
        </p:txBody>
      </p:sp>
      <p:sp>
        <p:nvSpPr>
          <p:cNvPr id="43" name="Text 41"/>
          <p:cNvSpPr/>
          <p:nvPr/>
        </p:nvSpPr>
        <p:spPr>
          <a:xfrm>
            <a:off x="8993429" y="3986784"/>
            <a:ext cx="237530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6-ОЙ</a:t>
            </a:r>
            <a:endParaRPr lang="en-US" sz="1100" dirty="0"/>
          </a:p>
        </p:txBody>
      </p:sp>
      <p:sp>
        <p:nvSpPr>
          <p:cNvPr id="44" name="Text 42"/>
          <p:cNvSpPr/>
          <p:nvPr/>
        </p:nvSpPr>
        <p:spPr>
          <a:xfrm>
            <a:off x="8993429" y="4206240"/>
            <a:ext cx="237530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Релиз</a:t>
            </a:r>
            <a:endParaRPr lang="en-US" sz="1400" dirty="0"/>
          </a:p>
        </p:txBody>
      </p:sp>
      <p:sp>
        <p:nvSpPr>
          <p:cNvPr id="45" name="Text 43"/>
          <p:cNvSpPr/>
          <p:nvPr/>
        </p:nvSpPr>
        <p:spPr>
          <a:xfrm>
            <a:off x="8993429" y="4498848"/>
            <a:ext cx="237530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EA5A5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 млн </a:t>
            </a:r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сўм / ой</a:t>
            </a:r>
            <a:endParaRPr lang="en-US" sz="1900" dirty="0"/>
          </a:p>
        </p:txBody>
      </p:sp>
      <p:sp>
        <p:nvSpPr>
          <p:cNvPr id="46" name="Text 44"/>
          <p:cNvSpPr/>
          <p:nvPr/>
        </p:nvSpPr>
        <p:spPr>
          <a:xfrm>
            <a:off x="8261909" y="4882896"/>
            <a:ext cx="312511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Google Play ва ҳисобот</a:t>
            </a:r>
            <a:endParaRPr lang="en-US" sz="1080" dirty="0"/>
          </a:p>
        </p:txBody>
      </p:sp>
      <p:sp>
        <p:nvSpPr>
          <p:cNvPr id="47" name="Shape 45"/>
          <p:cNvSpPr/>
          <p:nvPr/>
        </p:nvSpPr>
        <p:spPr>
          <a:xfrm>
            <a:off x="640080" y="5559552"/>
            <a:ext cx="10911535" cy="566928"/>
          </a:xfrm>
          <a:prstGeom prst="roundRect">
            <a:avLst>
              <a:gd name="adj" fmla="val 16129"/>
            </a:avLst>
          </a:prstGeom>
          <a:solidFill>
            <a:srgbClr val="0E2A4F"/>
          </a:solidFill>
          <a:ln/>
        </p:spPr>
      </p:sp>
      <p:sp>
        <p:nvSpPr>
          <p:cNvPr id="48" name="Text 46"/>
          <p:cNvSpPr/>
          <p:nvPr/>
        </p:nvSpPr>
        <p:spPr>
          <a:xfrm>
            <a:off x="1005840" y="5559552"/>
            <a:ext cx="101800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6FA8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Жами 23 млн сўм — 6 ой давомида.  </a:t>
            </a:r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Яна 2 млн сўм захирада — умумий сўров 25 млн сўм.</a:t>
            </a:r>
            <a:endParaRPr lang="en-US" sz="1250" dirty="0"/>
          </a:p>
        </p:txBody>
      </p:sp>
      <p:sp>
        <p:nvSpPr>
          <p:cNvPr id="49" name="Text 47"/>
          <p:cNvSpPr/>
          <p:nvPr/>
        </p:nvSpPr>
        <p:spPr>
          <a:xfrm>
            <a:off x="640080" y="644652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FOKUS</a:t>
            </a:r>
            <a:endParaRPr lang="en-US" sz="1000" dirty="0"/>
          </a:p>
        </p:txBody>
      </p:sp>
      <p:sp>
        <p:nvSpPr>
          <p:cNvPr id="50" name="Text 48"/>
          <p:cNvSpPr/>
          <p:nvPr/>
        </p:nvSpPr>
        <p:spPr>
          <a:xfrm>
            <a:off x="9722815" y="644652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F6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00" kern="0" dirty="0">
                <a:solidFill>
                  <a:srgbClr val="2563E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НАТИЖАЛАР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40080" y="676656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3000" b="1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Пилот аниқ кўрсаткичлар билан баҳоланади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23774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563E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Ҳозирги натижа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40080" y="2962656"/>
            <a:ext cx="82296" cy="82296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6" name="Text 4"/>
          <p:cNvSpPr/>
          <p:nvPr/>
        </p:nvSpPr>
        <p:spPr>
          <a:xfrm>
            <a:off x="868680" y="2880360"/>
            <a:ext cx="3337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Ишлайдиган Android прототип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640080" y="3529584"/>
            <a:ext cx="82296" cy="82296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6"/>
          <p:cNvSpPr/>
          <p:nvPr/>
        </p:nvSpPr>
        <p:spPr>
          <a:xfrm>
            <a:off x="868680" y="3447288"/>
            <a:ext cx="3337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Икки ойда мустақил ишлаб чиқилган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640080" y="4096512"/>
            <a:ext cx="82296" cy="82296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0" name="Text 8"/>
          <p:cNvSpPr/>
          <p:nvPr/>
        </p:nvSpPr>
        <p:spPr>
          <a:xfrm>
            <a:off x="868680" y="4014216"/>
            <a:ext cx="3337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Ўзбекча интерфейс ва видео қўлланма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640080" y="4663440"/>
            <a:ext cx="82296" cy="82296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2" name="Text 10"/>
          <p:cNvSpPr/>
          <p:nvPr/>
        </p:nvSpPr>
        <p:spPr>
          <a:xfrm>
            <a:off x="868680" y="4581144"/>
            <a:ext cx="3337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67-сонли мактабда пилотни бошлаш имкони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4526280" y="2377440"/>
            <a:ext cx="0" cy="3657600"/>
          </a:xfrm>
          <a:prstGeom prst="line">
            <a:avLst/>
          </a:prstGeom>
          <a:noFill/>
          <a:ln w="19050">
            <a:solidFill>
              <a:srgbClr val="DCE9F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029200" y="2377440"/>
            <a:ext cx="298688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563E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100</a:t>
            </a:r>
            <a:endParaRPr lang="en-US" sz="3400" dirty="0"/>
          </a:p>
        </p:txBody>
      </p:sp>
      <p:sp>
        <p:nvSpPr>
          <p:cNvPr id="15" name="Text 13"/>
          <p:cNvSpPr/>
          <p:nvPr/>
        </p:nvSpPr>
        <p:spPr>
          <a:xfrm>
            <a:off x="5029200" y="2971800"/>
            <a:ext cx="298688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нафар пилот ўқувчиси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8290408" y="2377440"/>
            <a:ext cx="298688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EA5A5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2+</a:t>
            </a:r>
            <a:endParaRPr lang="en-US" sz="3400" dirty="0"/>
          </a:p>
        </p:txBody>
      </p:sp>
      <p:sp>
        <p:nvSpPr>
          <p:cNvPr id="17" name="Text 15"/>
          <p:cNvSpPr/>
          <p:nvPr/>
        </p:nvSpPr>
        <p:spPr>
          <a:xfrm>
            <a:off x="8290408" y="2971800"/>
            <a:ext cx="298688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мактабда синов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5029200" y="3703320"/>
            <a:ext cx="298688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59E0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20%</a:t>
            </a:r>
            <a:endParaRPr lang="en-US" sz="3400" dirty="0"/>
          </a:p>
        </p:txBody>
      </p:sp>
      <p:sp>
        <p:nvSpPr>
          <p:cNvPr id="19" name="Text 17"/>
          <p:cNvSpPr/>
          <p:nvPr/>
        </p:nvSpPr>
        <p:spPr>
          <a:xfrm>
            <a:off x="5029200" y="4297680"/>
            <a:ext cx="298688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чалғитувчи иловалар вақти камайиши мақсади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8290408" y="3703320"/>
            <a:ext cx="298688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6A34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5 000</a:t>
            </a:r>
            <a:endParaRPr lang="en-US" sz="3400" dirty="0"/>
          </a:p>
        </p:txBody>
      </p:sp>
      <p:sp>
        <p:nvSpPr>
          <p:cNvPr id="21" name="Text 19"/>
          <p:cNvSpPr/>
          <p:nvPr/>
        </p:nvSpPr>
        <p:spPr>
          <a:xfrm>
            <a:off x="8290408" y="4297680"/>
            <a:ext cx="298688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12 ойда ўрнатиш мақсади; 1 000 ойлик фаол фойдаланувчи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640080" y="5989320"/>
            <a:ext cx="1091153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Мақсадлар натижа кафолати эмас. Улар пилот даврида ўлчанади.</a:t>
            </a:r>
            <a:endParaRPr lang="en-US" sz="1150" dirty="0"/>
          </a:p>
        </p:txBody>
      </p:sp>
      <p:sp>
        <p:nvSpPr>
          <p:cNvPr id="23" name="Text 21"/>
          <p:cNvSpPr/>
          <p:nvPr/>
        </p:nvSpPr>
        <p:spPr>
          <a:xfrm>
            <a:off x="640080" y="644652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FOKUS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9722815" y="644652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F6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00" kern="0" dirty="0">
                <a:solidFill>
                  <a:srgbClr val="2563E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МОЛИЯВИЙ ПРОГНОЗ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40080" y="676656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3000" b="1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Уч йиллик мақсадли тушум сценарийси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426464"/>
            <a:ext cx="1091153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Мақсадли сценарий, прогноз эмас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640080" y="4937760"/>
            <a:ext cx="1371600" cy="1051560"/>
          </a:xfrm>
          <a:prstGeom prst="roundRect">
            <a:avLst>
              <a:gd name="adj" fmla="val 6957"/>
            </a:avLst>
          </a:prstGeom>
          <a:solidFill>
            <a:srgbClr val="2563EB"/>
          </a:solidFill>
          <a:ln/>
        </p:spPr>
      </p:sp>
      <p:sp>
        <p:nvSpPr>
          <p:cNvPr id="6" name="Shape 4"/>
          <p:cNvSpPr/>
          <p:nvPr/>
        </p:nvSpPr>
        <p:spPr>
          <a:xfrm>
            <a:off x="2514600" y="4023360"/>
            <a:ext cx="1371600" cy="1965960"/>
          </a:xfrm>
          <a:prstGeom prst="roundRect">
            <a:avLst>
              <a:gd name="adj" fmla="val 5333"/>
            </a:avLst>
          </a:prstGeom>
          <a:solidFill>
            <a:srgbClr val="2563EB"/>
          </a:solidFill>
          <a:ln/>
        </p:spPr>
      </p:sp>
      <p:sp>
        <p:nvSpPr>
          <p:cNvPr id="7" name="Shape 5"/>
          <p:cNvSpPr/>
          <p:nvPr/>
        </p:nvSpPr>
        <p:spPr>
          <a:xfrm>
            <a:off x="4389120" y="2926080"/>
            <a:ext cx="1371600" cy="3063240"/>
          </a:xfrm>
          <a:prstGeom prst="roundRect">
            <a:avLst>
              <a:gd name="adj" fmla="val 5333"/>
            </a:avLst>
          </a:prstGeom>
          <a:solidFill>
            <a:srgbClr val="2563EB"/>
          </a:solidFill>
          <a:ln/>
        </p:spPr>
      </p:sp>
      <p:sp>
        <p:nvSpPr>
          <p:cNvPr id="8" name="Text 6"/>
          <p:cNvSpPr/>
          <p:nvPr/>
        </p:nvSpPr>
        <p:spPr>
          <a:xfrm>
            <a:off x="6537960" y="2834640"/>
            <a:ext cx="501365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2563E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1-ЙИЛ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537960" y="3127248"/>
            <a:ext cx="501365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350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5 000 фойдаланувчи</a:t>
            </a:r>
            <a:endParaRPr lang="en-US" sz="13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350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250 оилавий обуна</a:t>
            </a:r>
            <a:endParaRPr lang="en-US" sz="13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350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5 мактаб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537960" y="4114800"/>
            <a:ext cx="501365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0EA5A5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3-ЙИЛ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37960" y="4407408"/>
            <a:ext cx="501365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350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80 000 фойдаланувчи</a:t>
            </a:r>
            <a:endParaRPr lang="en-US" sz="13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350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8 000 оилавий обуна</a:t>
            </a:r>
            <a:endParaRPr lang="en-US" sz="13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350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30 мактаб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6537960" y="5349240"/>
            <a:ext cx="5013655" cy="685800"/>
          </a:xfrm>
          <a:prstGeom prst="roundRect">
            <a:avLst>
              <a:gd name="adj" fmla="val 13333"/>
            </a:avLst>
          </a:prstGeom>
          <a:solidFill>
            <a:srgbClr val="E4EEF9"/>
          </a:solidFill>
          <a:ln/>
        </p:spPr>
      </p:sp>
      <p:sp>
        <p:nvSpPr>
          <p:cNvPr id="13" name="Text 11"/>
          <p:cNvSpPr/>
          <p:nvPr/>
        </p:nvSpPr>
        <p:spPr>
          <a:xfrm>
            <a:off x="6766560" y="5349240"/>
            <a:ext cx="455645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Ҳисоб 30 000 сўмлик ойлик ва ўртача 3–5 млн сўмлик йиллик лицензияга асосланган.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640080" y="5989320"/>
            <a:ext cx="5120640" cy="0"/>
          </a:xfrm>
          <a:prstGeom prst="line">
            <a:avLst/>
          </a:prstGeom>
          <a:noFill/>
          <a:ln w="12700">
            <a:solidFill>
              <a:srgbClr val="64748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0080" y="644652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FOKUS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9722815" y="644652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E2A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65760"/>
            <a:ext cx="1091153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00" kern="0" dirty="0">
                <a:solidFill>
                  <a:srgbClr val="6FA8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СЎРОВ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40080" y="640080"/>
            <a:ext cx="1091153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25 млн сўм олти ойлик пилот учун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40080" y="1170432"/>
            <a:ext cx="1091153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FB4D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Ҳар бир йўналиш бўйича ҳисобланган маблағ тақсимоти</a:t>
            </a:r>
            <a:endParaRPr lang="en-US" sz="125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640080" y="1783080"/>
          <a:ext cx="3520440" cy="35204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/>
          <p:nvPr/>
        </p:nvSpPr>
        <p:spPr>
          <a:xfrm>
            <a:off x="640080" y="3017520"/>
            <a:ext cx="35204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25</a:t>
            </a:r>
            <a:endParaRPr lang="en-US" sz="3600" dirty="0"/>
          </a:p>
        </p:txBody>
      </p:sp>
      <p:sp>
        <p:nvSpPr>
          <p:cNvPr id="7" name="Text 4"/>
          <p:cNvSpPr/>
          <p:nvPr/>
        </p:nvSpPr>
        <p:spPr>
          <a:xfrm>
            <a:off x="640080" y="3529584"/>
            <a:ext cx="3520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FB4D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млн сўм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4572000" y="1856232"/>
            <a:ext cx="164592" cy="164592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9" name="Text 6"/>
          <p:cNvSpPr/>
          <p:nvPr/>
        </p:nvSpPr>
        <p:spPr>
          <a:xfrm>
            <a:off x="4864608" y="1755648"/>
            <a:ext cx="960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7 млн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5779008" y="1755648"/>
            <a:ext cx="5772607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6FA8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Маҳсулот ва UI/UX дизайн</a:t>
            </a:r>
            <a:endParaRPr lang="en-US" sz="1350" dirty="0"/>
          </a:p>
        </p:txBody>
      </p:sp>
      <p:sp>
        <p:nvSpPr>
          <p:cNvPr id="11" name="Text 8"/>
          <p:cNvSpPr/>
          <p:nvPr/>
        </p:nvSpPr>
        <p:spPr>
          <a:xfrm>
            <a:off x="4864608" y="2176272"/>
            <a:ext cx="6687007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C7D2E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UI/UX дизайн хизмати — 4 000 000 сўм</a:t>
            </a:r>
            <a:endParaRPr lang="en-US" sz="1150" dirty="0"/>
          </a:p>
        </p:txBody>
      </p:sp>
      <p:sp>
        <p:nvSpPr>
          <p:cNvPr id="12" name="Text 9"/>
          <p:cNvSpPr/>
          <p:nvPr/>
        </p:nvSpPr>
        <p:spPr>
          <a:xfrm>
            <a:off x="4864608" y="2450592"/>
            <a:ext cx="6687007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C7D2E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Backend интеграцияси — 1 500 000 сўм × 2 ой = 3 000 000 сўм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4572000" y="2916936"/>
            <a:ext cx="164592" cy="164592"/>
          </a:xfrm>
          <a:prstGeom prst="ellipse">
            <a:avLst/>
          </a:prstGeom>
          <a:solidFill>
            <a:srgbClr val="38BDF8"/>
          </a:solidFill>
          <a:ln/>
        </p:spPr>
      </p:sp>
      <p:sp>
        <p:nvSpPr>
          <p:cNvPr id="14" name="Text 11"/>
          <p:cNvSpPr/>
          <p:nvPr/>
        </p:nvSpPr>
        <p:spPr>
          <a:xfrm>
            <a:off x="4864608" y="2816352"/>
            <a:ext cx="960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8 млн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5779008" y="2816352"/>
            <a:ext cx="5772607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6FA8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Синов қурилмалари, сифат назорати ва нашр</a:t>
            </a:r>
            <a:endParaRPr lang="en-US" sz="1350" dirty="0"/>
          </a:p>
        </p:txBody>
      </p:sp>
      <p:sp>
        <p:nvSpPr>
          <p:cNvPr id="16" name="Text 13"/>
          <p:cNvSpPr/>
          <p:nvPr/>
        </p:nvSpPr>
        <p:spPr>
          <a:xfrm>
            <a:off x="4864608" y="3236976"/>
            <a:ext cx="6687007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C7D2E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iPhone (маркетинг контенти учун, 1-ой) — 3 700 000 сўм</a:t>
            </a:r>
            <a:endParaRPr lang="en-US" sz="1150" dirty="0"/>
          </a:p>
        </p:txBody>
      </p:sp>
      <p:sp>
        <p:nvSpPr>
          <p:cNvPr id="17" name="Text 14"/>
          <p:cNvSpPr/>
          <p:nvPr/>
        </p:nvSpPr>
        <p:spPr>
          <a:xfrm>
            <a:off x="4864608" y="3511296"/>
            <a:ext cx="6687007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C7D2E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QA ва хатоларни бартараф этиш — 3 980 000 сўм</a:t>
            </a:r>
            <a:endParaRPr lang="en-US" sz="1150" dirty="0"/>
          </a:p>
        </p:txBody>
      </p:sp>
      <p:sp>
        <p:nvSpPr>
          <p:cNvPr id="18" name="Text 15"/>
          <p:cNvSpPr/>
          <p:nvPr/>
        </p:nvSpPr>
        <p:spPr>
          <a:xfrm>
            <a:off x="4864608" y="3785616"/>
            <a:ext cx="6687007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C7D2E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Google Play рўйхати (бир марта, ≈$25) — 320 000 сўм</a:t>
            </a:r>
            <a:endParaRPr lang="en-US" sz="1150" dirty="0"/>
          </a:p>
        </p:txBody>
      </p:sp>
      <p:sp>
        <p:nvSpPr>
          <p:cNvPr id="19" name="Shape 16"/>
          <p:cNvSpPr/>
          <p:nvPr/>
        </p:nvSpPr>
        <p:spPr>
          <a:xfrm>
            <a:off x="4572000" y="4251960"/>
            <a:ext cx="164592" cy="164592"/>
          </a:xfrm>
          <a:prstGeom prst="ellipse">
            <a:avLst/>
          </a:prstGeom>
          <a:solidFill>
            <a:srgbClr val="F5A623"/>
          </a:solidFill>
          <a:ln/>
        </p:spPr>
      </p:sp>
      <p:sp>
        <p:nvSpPr>
          <p:cNvPr id="20" name="Text 17"/>
          <p:cNvSpPr/>
          <p:nvPr/>
        </p:nvSpPr>
        <p:spPr>
          <a:xfrm>
            <a:off x="4864608" y="4151376"/>
            <a:ext cx="960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8 млн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5779008" y="4151376"/>
            <a:ext cx="5772607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6FA8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Мактаб пилоти, сайт ва тарғибот</a:t>
            </a:r>
            <a:endParaRPr lang="en-US" sz="1350" dirty="0"/>
          </a:p>
        </p:txBody>
      </p:sp>
      <p:sp>
        <p:nvSpPr>
          <p:cNvPr id="22" name="Text 19"/>
          <p:cNvSpPr/>
          <p:nvPr/>
        </p:nvSpPr>
        <p:spPr>
          <a:xfrm>
            <a:off x="4864608" y="4572000"/>
            <a:ext cx="6687007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C7D2E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Сайт ва хостинг (йиллик) — 1 200 000 сўм</a:t>
            </a:r>
            <a:endParaRPr lang="en-US" sz="1150" dirty="0"/>
          </a:p>
        </p:txBody>
      </p:sp>
      <p:sp>
        <p:nvSpPr>
          <p:cNvPr id="23" name="Text 20"/>
          <p:cNvSpPr/>
          <p:nvPr/>
        </p:nvSpPr>
        <p:spPr>
          <a:xfrm>
            <a:off x="4864608" y="4846320"/>
            <a:ext cx="6687007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C7D2E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Реклама (Instagram/Telegram, 2–6-ой) — 300 000 сўм × 5 ой = 1 500 000 сўм</a:t>
            </a:r>
            <a:endParaRPr lang="en-US" sz="1150" dirty="0"/>
          </a:p>
        </p:txBody>
      </p:sp>
      <p:sp>
        <p:nvSpPr>
          <p:cNvPr id="24" name="Text 21"/>
          <p:cNvSpPr/>
          <p:nvPr/>
        </p:nvSpPr>
        <p:spPr>
          <a:xfrm>
            <a:off x="4864608" y="5120640"/>
            <a:ext cx="6687007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C7D2E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Мактаб пилоти харажатлари — 5 300 000 сўм</a:t>
            </a:r>
            <a:endParaRPr lang="en-US" sz="1150" dirty="0"/>
          </a:p>
        </p:txBody>
      </p:sp>
      <p:sp>
        <p:nvSpPr>
          <p:cNvPr id="25" name="Shape 22"/>
          <p:cNvSpPr/>
          <p:nvPr/>
        </p:nvSpPr>
        <p:spPr>
          <a:xfrm>
            <a:off x="4572000" y="5586984"/>
            <a:ext cx="164592" cy="164592"/>
          </a:xfrm>
          <a:prstGeom prst="ellipse">
            <a:avLst/>
          </a:prstGeom>
          <a:solidFill>
            <a:srgbClr val="64748B"/>
          </a:solidFill>
          <a:ln/>
        </p:spPr>
      </p:sp>
      <p:sp>
        <p:nvSpPr>
          <p:cNvPr id="26" name="Text 23"/>
          <p:cNvSpPr/>
          <p:nvPr/>
        </p:nvSpPr>
        <p:spPr>
          <a:xfrm>
            <a:off x="4864608" y="5486400"/>
            <a:ext cx="960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 млн</a:t>
            </a:r>
            <a:endParaRPr lang="en-US" sz="1600" dirty="0"/>
          </a:p>
        </p:txBody>
      </p:sp>
      <p:sp>
        <p:nvSpPr>
          <p:cNvPr id="27" name="Text 24"/>
          <p:cNvSpPr/>
          <p:nvPr/>
        </p:nvSpPr>
        <p:spPr>
          <a:xfrm>
            <a:off x="5779008" y="5486400"/>
            <a:ext cx="5772607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6FA8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Кутилмаган харажатлар захираси</a:t>
            </a:r>
            <a:endParaRPr lang="en-US" sz="1350" dirty="0"/>
          </a:p>
        </p:txBody>
      </p:sp>
      <p:sp>
        <p:nvSpPr>
          <p:cNvPr id="28" name="Text 25"/>
          <p:cNvSpPr/>
          <p:nvPr/>
        </p:nvSpPr>
        <p:spPr>
          <a:xfrm>
            <a:off x="4864608" y="5907024"/>
            <a:ext cx="6687007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C7D2E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Барча йўналишлар учун умумий буфер — 2 000 000 сўм</a:t>
            </a:r>
            <a:endParaRPr lang="en-US" sz="1150" dirty="0"/>
          </a:p>
        </p:txBody>
      </p:sp>
      <p:sp>
        <p:nvSpPr>
          <p:cNvPr id="29" name="Text 26"/>
          <p:cNvSpPr/>
          <p:nvPr/>
        </p:nvSpPr>
        <p:spPr>
          <a:xfrm>
            <a:off x="640080" y="6345936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9FB4D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Инвестиция шакли ва инвестор улуши пилот шартлари тасдиқлангач келишилади.</a:t>
            </a:r>
            <a:endParaRPr lang="en-US" sz="1100" dirty="0"/>
          </a:p>
        </p:txBody>
      </p:sp>
      <p:sp>
        <p:nvSpPr>
          <p:cNvPr id="30" name="Text 27"/>
          <p:cNvSpPr/>
          <p:nvPr/>
        </p:nvSpPr>
        <p:spPr>
          <a:xfrm>
            <a:off x="640080" y="644652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8FA9C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FOKUS</a:t>
            </a:r>
            <a:endParaRPr lang="en-US" sz="1000" dirty="0"/>
          </a:p>
        </p:txBody>
      </p:sp>
      <p:sp>
        <p:nvSpPr>
          <p:cNvPr id="31" name="Text 28"/>
          <p:cNvSpPr/>
          <p:nvPr/>
        </p:nvSpPr>
        <p:spPr>
          <a:xfrm>
            <a:off x="9722815" y="644652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FA9C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E2A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463040"/>
            <a:ext cx="4206240" cy="4206240"/>
          </a:xfrm>
          <a:prstGeom prst="ellipse">
            <a:avLst/>
          </a:prstGeom>
          <a:solidFill>
            <a:srgbClr val="16335A"/>
          </a:solidFill>
          <a:ln/>
        </p:spPr>
      </p:sp>
      <p:sp>
        <p:nvSpPr>
          <p:cNvPr id="3" name="Shape 1"/>
          <p:cNvSpPr/>
          <p:nvPr/>
        </p:nvSpPr>
        <p:spPr>
          <a:xfrm>
            <a:off x="11338560" y="2468880"/>
            <a:ext cx="3291840" cy="3291840"/>
          </a:xfrm>
          <a:prstGeom prst="ellipse">
            <a:avLst/>
          </a:prstGeom>
          <a:solidFill>
            <a:srgbClr val="1B3A63"/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502920"/>
            <a:ext cx="502920" cy="502920"/>
          </a:xfrm>
          <a:prstGeom prst="roundRect">
            <a:avLst>
              <a:gd name="adj" fmla="val 21818"/>
            </a:avLst>
          </a:prstGeom>
          <a:solidFill>
            <a:srgbClr val="2563EB"/>
          </a:solidFill>
          <a:ln/>
        </p:spPr>
      </p:sp>
      <p:pic>
        <p:nvPicPr>
          <p:cNvPr id="5" name="Image 0" descr="/home/claude/work/icons/bullsey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9808" y="612648"/>
            <a:ext cx="283464" cy="28346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280160" y="50292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spc="100" kern="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FOKUS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640080" y="1828800"/>
            <a:ext cx="64008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25 МЛН СЎМ</a:t>
            </a:r>
            <a:endParaRPr lang="en-US" sz="38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6 ОЙЛИК ПИЛОТ</a:t>
            </a:r>
            <a:endParaRPr lang="en-US" sz="38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100 ЎҚУВЧИ</a:t>
            </a:r>
            <a:endParaRPr lang="en-US" sz="3800" dirty="0"/>
          </a:p>
        </p:txBody>
      </p:sp>
      <p:sp>
        <p:nvSpPr>
          <p:cNvPr id="8" name="Shape 5"/>
          <p:cNvSpPr/>
          <p:nvPr/>
        </p:nvSpPr>
        <p:spPr>
          <a:xfrm>
            <a:off x="640080" y="4315968"/>
            <a:ext cx="502920" cy="41148"/>
          </a:xfrm>
          <a:prstGeom prst="rect">
            <a:avLst/>
          </a:prstGeom>
          <a:solidFill>
            <a:srgbClr val="F5A623"/>
          </a:solidFill>
          <a:ln/>
        </p:spPr>
      </p:sp>
      <p:sp>
        <p:nvSpPr>
          <p:cNvPr id="9" name="Text 6"/>
          <p:cNvSpPr/>
          <p:nvPr/>
        </p:nvSpPr>
        <p:spPr>
          <a:xfrm>
            <a:off x="640080" y="4526280"/>
            <a:ext cx="5943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CADCF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Ишлайдиган прототипни мактабларда исботланган маҳсулотга айлантириш учун ҳамкорлик таклифи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640080" y="626364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FA9C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Инвестор учун pitch  ·  2026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7818120" y="1417320"/>
            <a:ext cx="3733495" cy="4160520"/>
          </a:xfrm>
          <a:prstGeom prst="roundRect">
            <a:avLst>
              <a:gd name="adj" fmla="val 3429"/>
            </a:avLst>
          </a:prstGeom>
          <a:solidFill>
            <a:srgbClr val="16335A"/>
          </a:solidFill>
          <a:ln w="12700">
            <a:solidFill>
              <a:srgbClr val="2A4A73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183880" y="1783080"/>
            <a:ext cx="300197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9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Восежонов Азам</a:t>
            </a:r>
            <a:endParaRPr lang="en-US" sz="1900" dirty="0"/>
          </a:p>
        </p:txBody>
      </p:sp>
      <p:sp>
        <p:nvSpPr>
          <p:cNvPr id="13" name="Text 10"/>
          <p:cNvSpPr/>
          <p:nvPr/>
        </p:nvSpPr>
        <p:spPr>
          <a:xfrm>
            <a:off x="8183880" y="2377440"/>
            <a:ext cx="300197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250" dirty="0">
                <a:solidFill>
                  <a:srgbClr val="9FB4D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Fokus муаллифи</a:t>
            </a:r>
            <a:endParaRPr lang="en-US" sz="125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250" dirty="0">
                <a:solidFill>
                  <a:srgbClr val="9FB4D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67-сонли мактаб ўқувчиси</a:t>
            </a:r>
            <a:endParaRPr lang="en-US" sz="125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250" dirty="0">
                <a:solidFill>
                  <a:srgbClr val="9FB4D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Самарқанд шаҳри</a:t>
            </a:r>
            <a:endParaRPr lang="en-US" sz="1250" dirty="0"/>
          </a:p>
        </p:txBody>
      </p:sp>
      <p:sp>
        <p:nvSpPr>
          <p:cNvPr id="14" name="Shape 11"/>
          <p:cNvSpPr/>
          <p:nvPr/>
        </p:nvSpPr>
        <p:spPr>
          <a:xfrm>
            <a:off x="8183880" y="3383280"/>
            <a:ext cx="3001975" cy="0"/>
          </a:xfrm>
          <a:prstGeom prst="line">
            <a:avLst/>
          </a:prstGeom>
          <a:noFill/>
          <a:ln w="12700">
            <a:solidFill>
              <a:srgbClr val="2A4A73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8183880" y="3557016"/>
            <a:ext cx="365760" cy="365760"/>
          </a:xfrm>
          <a:prstGeom prst="ellipse">
            <a:avLst/>
          </a:prstGeom>
          <a:solidFill>
            <a:srgbClr val="1E3A5F"/>
          </a:solidFill>
          <a:ln/>
        </p:spPr>
      </p:sp>
      <p:pic>
        <p:nvPicPr>
          <p:cNvPr id="16" name="Image 1" descr="/home/claude/work/icons/phone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320" y="3648456"/>
            <a:ext cx="182880" cy="18288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8677656" y="3557016"/>
            <a:ext cx="25447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6FA8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+998 77 026 27 40</a:t>
            </a:r>
            <a:endParaRPr lang="en-US" sz="1400" dirty="0"/>
          </a:p>
        </p:txBody>
      </p:sp>
      <p:sp>
        <p:nvSpPr>
          <p:cNvPr id="18" name="Shape 14"/>
          <p:cNvSpPr/>
          <p:nvPr/>
        </p:nvSpPr>
        <p:spPr>
          <a:xfrm>
            <a:off x="8183880" y="4014216"/>
            <a:ext cx="365760" cy="365760"/>
          </a:xfrm>
          <a:prstGeom prst="ellipse">
            <a:avLst/>
          </a:prstGeom>
          <a:solidFill>
            <a:srgbClr val="1E3A5F"/>
          </a:solidFill>
          <a:ln/>
        </p:spPr>
      </p:sp>
      <p:pic>
        <p:nvPicPr>
          <p:cNvPr id="19" name="Image 2" descr="/home/claude/work/icons/envelope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320" y="4105656"/>
            <a:ext cx="182880" cy="182880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8677656" y="4014216"/>
            <a:ext cx="25447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vosejonova@gmail.com</a:t>
            </a:r>
            <a:endParaRPr lang="en-US" sz="1300" dirty="0"/>
          </a:p>
        </p:txBody>
      </p:sp>
      <p:sp>
        <p:nvSpPr>
          <p:cNvPr id="21" name="Shape 16"/>
          <p:cNvSpPr/>
          <p:nvPr/>
        </p:nvSpPr>
        <p:spPr>
          <a:xfrm>
            <a:off x="8183880" y="4663440"/>
            <a:ext cx="3001975" cy="685800"/>
          </a:xfrm>
          <a:prstGeom prst="roundRect">
            <a:avLst>
              <a:gd name="adj" fmla="val 13333"/>
            </a:avLst>
          </a:prstGeom>
          <a:solidFill>
            <a:srgbClr val="1E3A5F"/>
          </a:solidFill>
          <a:ln/>
        </p:spPr>
      </p:sp>
      <p:sp>
        <p:nvSpPr>
          <p:cNvPr id="22" name="Text 17"/>
          <p:cNvSpPr/>
          <p:nvPr/>
        </p:nvSpPr>
        <p:spPr>
          <a:xfrm>
            <a:off x="8412480" y="4663440"/>
            <a:ext cx="25447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5A62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Кейинги қадам:  </a:t>
            </a:r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пилот шартларини келишиш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2026-09-23T13:41:37Z</dcterms:created>
  <dcterms:modified xsi:type="dcterms:W3CDTF">2026-09-23T13:41:37Z</dcterms:modified>
</cp:coreProperties>
</file>