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Narx</c:v>
                </c:pt>
              </c:strCache>
            </c:strRef>
          </c:tx>
          <c:spPr>
            <a:solidFill>
              <a:srgbClr val="22D3E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Ingliz tili</c:v>
                </c:pt>
                <c:pt idx="1">
                  <c:v>Kimyo</c:v>
                </c:pt>
                <c:pt idx="2">
                  <c:v>Kompyuter savodxonligi</c:v>
                </c:pt>
                <c:pt idx="3">
                  <c:v>Veb dasturlash</c:v>
                </c:pt>
                <c:pt idx="4">
                  <c:v>Robototexnika</c:v>
                </c:pt>
                <c:pt idx="5">
                  <c:v>Rus tili</c:v>
                </c:pt>
                <c:pt idx="6">
                  <c:v>Ona tili</c:v>
                </c:pt>
                <c:pt idx="7">
                  <c:v>Fizika</c:v>
                </c:pt>
                <c:pt idx="8">
                  <c:v>Dasturlash asoslari</c:v>
                </c:pt>
                <c:pt idx="9">
                  <c:v>Tarix</c:v>
                </c:pt>
                <c:pt idx="10">
                  <c:v>Biologiya</c:v>
                </c:pt>
                <c:pt idx="11">
                  <c:v>Matematika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119</c:v>
                </c:pt>
                <c:pt idx="1">
                  <c:v>119</c:v>
                </c:pt>
                <c:pt idx="2">
                  <c:v>119</c:v>
                </c:pt>
                <c:pt idx="3">
                  <c:v>119</c:v>
                </c:pt>
                <c:pt idx="4">
                  <c:v>119</c:v>
                </c:pt>
                <c:pt idx="5">
                  <c:v>99</c:v>
                </c:pt>
                <c:pt idx="6">
                  <c:v>99</c:v>
                </c:pt>
                <c:pt idx="7">
                  <c:v>99</c:v>
                </c:pt>
                <c:pt idx="8">
                  <c:v>99</c:v>
                </c:pt>
                <c:pt idx="9">
                  <c:v>63</c:v>
                </c:pt>
                <c:pt idx="10">
                  <c:v>63</c:v>
                </c:pt>
                <c:pt idx="11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EB-4F72-BEDC-A9D63E8138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500" b="0" i="0" u="none" strike="noStrike">
                <a:solidFill>
                  <a:srgbClr val="DDE3FF"/>
                </a:solidFill>
                <a:latin typeface="Calibri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40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AI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B5CF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B1-49C6-BB52-5CB5C7FCE67B}"/>
              </c:ext>
            </c:extLst>
          </c:dPt>
          <c:dPt>
            <c:idx val="1"/>
            <c:bubble3D val="0"/>
            <c:spPr>
              <a:solidFill>
                <a:srgbClr val="22D3E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B1-49C6-BB52-5CB5C7FCE67B}"/>
              </c:ext>
            </c:extLst>
          </c:dPt>
          <c:dPt>
            <c:idx val="2"/>
            <c:bubble3D val="0"/>
            <c:spPr>
              <a:solidFill>
                <a:srgbClr val="F5B82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B1-49C6-BB52-5CB5C7FCE67B}"/>
              </c:ext>
            </c:extLst>
          </c:dPt>
          <c:dPt>
            <c:idx val="3"/>
            <c:bubble3D val="0"/>
            <c:spPr>
              <a:solidFill>
                <a:srgbClr val="F472B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B1-49C6-BB52-5CB5C7FCE67B}"/>
              </c:ext>
            </c:extLst>
          </c:dPt>
          <c:dPt>
            <c:idx val="4"/>
            <c:bubble3D val="0"/>
            <c:spPr>
              <a:solidFill>
                <a:srgbClr val="34D399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B4B1-49C6-BB52-5CB5C7FCE67B}"/>
              </c:ext>
            </c:extLst>
          </c:dPt>
          <c:dLbls>
            <c:dLbl>
              <c:idx val="0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B1-49C6-BB52-5CB5C7FCE67B}"/>
                </c:ext>
              </c:extLst>
            </c:dLbl>
            <c:dLbl>
              <c:idx val="1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B1-49C6-BB52-5CB5C7FCE67B}"/>
                </c:ext>
              </c:extLst>
            </c:dLbl>
            <c:dLbl>
              <c:idx val="2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4B1-49C6-BB52-5CB5C7FCE67B}"/>
                </c:ext>
              </c:extLst>
            </c:dLbl>
            <c:dLbl>
              <c:idx val="3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4B1-49C6-BB52-5CB5C7FCE67B}"/>
                </c:ext>
              </c:extLst>
            </c:dLbl>
            <c:dLbl>
              <c:idx val="4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B4B1-49C6-BB52-5CB5C7FCE67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Ovozli javob (TTS)</c:v>
                </c:pt>
                <c:pt idx="1">
                  <c:v>AI tutor — matnli chat</c:v>
                </c:pt>
                <c:pt idx="2">
                  <c:v>Nutqni tanish (STT)</c:v>
                </c:pt>
                <c:pt idx="3">
                  <c:v>Talaffuz baholash, AI suhbat</c:v>
                </c:pt>
                <c:pt idx="4">
                  <c:v>Server va zaxira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5900</c:v>
                </c:pt>
                <c:pt idx="1">
                  <c:v>4700</c:v>
                </c:pt>
                <c:pt idx="2">
                  <c:v>4300</c:v>
                </c:pt>
                <c:pt idx="3">
                  <c:v>3000</c:v>
                </c:pt>
                <c:pt idx="4">
                  <c:v>2100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4B1-49C6-BB52-5CB5C7FCE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8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Opex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5B82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252E-4020-A3D4-EA62C48919E9}"/>
              </c:ext>
            </c:extLst>
          </c:dPt>
          <c:dPt>
            <c:idx val="1"/>
            <c:bubble3D val="0"/>
            <c:spPr>
              <a:solidFill>
                <a:srgbClr val="22D3E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52E-4020-A3D4-EA62C48919E9}"/>
              </c:ext>
            </c:extLst>
          </c:dPt>
          <c:dPt>
            <c:idx val="2"/>
            <c:bubble3D val="0"/>
            <c:spPr>
              <a:solidFill>
                <a:srgbClr val="8B5CF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52E-4020-A3D4-EA62C48919E9}"/>
              </c:ext>
            </c:extLst>
          </c:dPt>
          <c:dPt>
            <c:idx val="3"/>
            <c:bubble3D val="0"/>
            <c:spPr>
              <a:solidFill>
                <a:srgbClr val="F472B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252E-4020-A3D4-EA62C48919E9}"/>
              </c:ext>
            </c:extLst>
          </c:dPt>
          <c:dPt>
            <c:idx val="4"/>
            <c:bubble3D val="0"/>
            <c:spPr>
              <a:solidFill>
                <a:srgbClr val="34D399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252E-4020-A3D4-EA62C48919E9}"/>
              </c:ext>
            </c:extLst>
          </c:dPt>
          <c:dLbls>
            <c:dLbl>
              <c:idx val="0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52E-4020-A3D4-EA62C48919E9}"/>
                </c:ext>
              </c:extLst>
            </c:dLbl>
            <c:dLbl>
              <c:idx val="1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52E-4020-A3D4-EA62C48919E9}"/>
                </c:ext>
              </c:extLst>
            </c:dLbl>
            <c:dLbl>
              <c:idx val="2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52E-4020-A3D4-EA62C48919E9}"/>
                </c:ext>
              </c:extLst>
            </c:dLbl>
            <c:dLbl>
              <c:idx val="3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52E-4020-A3D4-EA62C48919E9}"/>
                </c:ext>
              </c:extLst>
            </c:dLbl>
            <c:dLbl>
              <c:idx val="4"/>
              <c:layout/>
              <c:numFmt formatCode="0%" sourceLinked="0"/>
              <c:spPr/>
              <c:txPr>
                <a:bodyPr/>
                <a:lstStyle/>
                <a:p>
                  <a:pPr>
                    <a:defRPr sz="1200" b="1" i="0" u="none" strike="noStrike">
                      <a:solidFill>
                        <a:srgbClr val="090E2E"/>
                      </a:solidFill>
                      <a:latin typeface="Arial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52E-4020-A3D4-EA62C48919E9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Direktor</c:v>
                </c:pt>
                <c:pt idx="1">
                  <c:v>Dasturchi</c:v>
                </c:pt>
                <c:pt idx="2">
                  <c:v>Video montajchi</c:v>
                </c:pt>
                <c:pt idx="3">
                  <c:v>Operator</c:v>
                </c:pt>
                <c:pt idx="4">
                  <c:v>Ofis ijarasi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7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52E-4020-A3D4-EA62C4891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Daromad</c:v>
                </c:pt>
              </c:strCache>
            </c:strRef>
          </c:tx>
          <c:spPr>
            <a:solidFill>
              <a:srgbClr val="22D3EE"/>
            </a:solidFill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1-oy</c:v>
                </c:pt>
                <c:pt idx="1">
                  <c:v>2-oy</c:v>
                </c:pt>
                <c:pt idx="2">
                  <c:v>3-oy</c:v>
                </c:pt>
                <c:pt idx="3">
                  <c:v>4-oy</c:v>
                </c:pt>
                <c:pt idx="4">
                  <c:v>5-oy</c:v>
                </c:pt>
                <c:pt idx="5">
                  <c:v>6-oy</c:v>
                </c:pt>
                <c:pt idx="6">
                  <c:v>7-oy</c:v>
                </c:pt>
                <c:pt idx="7">
                  <c:v>8-oy</c:v>
                </c:pt>
                <c:pt idx="8">
                  <c:v>9-oy</c:v>
                </c:pt>
                <c:pt idx="9">
                  <c:v>10-oy</c:v>
                </c:pt>
                <c:pt idx="10">
                  <c:v>11-oy</c:v>
                </c:pt>
                <c:pt idx="11">
                  <c:v>12-oy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14-473E-9749-1A6831C50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Xarajat (maosh, ijara, AI)</c:v>
                </c:pt>
              </c:strCache>
            </c:strRef>
          </c:tx>
          <c:spPr>
            <a:ln w="38100" cap="flat">
              <a:solidFill>
                <a:srgbClr val="F5B82E"/>
              </a:solidFill>
              <a:prstDash val="solid"/>
              <a:round/>
            </a:ln>
            <a:effectLst/>
          </c:spPr>
          <c:marker>
            <c:symbol val="circle"/>
            <c:size val="7"/>
            <c:spPr>
              <a:solidFill>
                <a:srgbClr val="F5B82E"/>
              </a:solidFill>
              <a:ln w="9525" cap="flat">
                <a:solidFill>
                  <a:srgbClr val="F5B82E"/>
                </a:solidFill>
                <a:prstDash val="solid"/>
                <a:round/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1-oy</c:v>
                </c:pt>
                <c:pt idx="1">
                  <c:v>2-oy</c:v>
                </c:pt>
                <c:pt idx="2">
                  <c:v>3-oy</c:v>
                </c:pt>
                <c:pt idx="3">
                  <c:v>4-oy</c:v>
                </c:pt>
                <c:pt idx="4">
                  <c:v>5-oy</c:v>
                </c:pt>
                <c:pt idx="5">
                  <c:v>6-oy</c:v>
                </c:pt>
                <c:pt idx="6">
                  <c:v>7-oy</c:v>
                </c:pt>
                <c:pt idx="7">
                  <c:v>8-oy</c:v>
                </c:pt>
                <c:pt idx="8">
                  <c:v>9-oy</c:v>
                </c:pt>
                <c:pt idx="9">
                  <c:v>10-oy</c:v>
                </c:pt>
                <c:pt idx="10">
                  <c:v>11-oy</c:v>
                </c:pt>
                <c:pt idx="11">
                  <c:v>12-oy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39</c:v>
                </c:pt>
                <c:pt idx="1">
                  <c:v>41</c:v>
                </c:pt>
                <c:pt idx="2">
                  <c:v>45</c:v>
                </c:pt>
                <c:pt idx="3">
                  <c:v>49</c:v>
                </c:pt>
                <c:pt idx="4">
                  <c:v>53</c:v>
                </c:pt>
                <c:pt idx="5">
                  <c:v>57</c:v>
                </c:pt>
                <c:pt idx="6">
                  <c:v>57</c:v>
                </c:pt>
                <c:pt idx="7">
                  <c:v>57</c:v>
                </c:pt>
                <c:pt idx="8">
                  <c:v>57</c:v>
                </c:pt>
                <c:pt idx="9">
                  <c:v>57</c:v>
                </c:pt>
                <c:pt idx="10">
                  <c:v>57</c:v>
                </c:pt>
                <c:pt idx="1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14-473E-9749-1A6831C50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DDE3FF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0"/>
          <c:min val="0"/>
        </c:scaling>
        <c:delete val="0"/>
        <c:axPos val="l"/>
        <c:majorGridlines>
          <c:spPr>
            <a:ln w="6350" cap="flat">
              <a:solidFill>
                <a:srgbClr val="2C377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B4BEE6"/>
                </a:solidFill>
                <a:latin typeface="Arial"/>
              </a:defRPr>
            </a:pPr>
            <a:endParaRPr lang="ru-RU"/>
          </a:p>
        </c:txPr>
        <c:crossAx val="209473455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t"/>
      <c:layout/>
      <c:overlay val="0"/>
      <c:txPr>
        <a:bodyPr/>
        <a:lstStyle/>
        <a:p>
          <a:pPr>
            <a:defRPr sz="1300">
              <a:solidFill>
                <a:srgbClr val="DDE3FF"/>
              </a:solidFill>
            </a:defRPr>
          </a:pPr>
          <a:endParaRPr lang="ru-R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title>
      <c:tx>
        <c:rich>
          <a:bodyPr/>
          <a:lstStyle/>
          <a:p>
            <a:pPr>
              <a:defRPr sz="1600" b="0" i="0" u="none" strike="noStrike">
                <a:solidFill>
                  <a:srgbClr val="FFFFFF"/>
                </a:solidFill>
                <a:latin typeface="Arial"/>
              </a:defRPr>
            </a:pPr>
            <a:r>
              <a:rPr lang="en-US" sz="1600" b="0" i="0" u="none" strike="noStrike">
                <a:solidFill>
                  <a:srgbClr val="FFFFFF"/>
                </a:solidFill>
                <a:latin typeface="Arial"/>
              </a:rPr>
              <a:t>Sof natija, mln so'm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Sof natija</c:v>
                </c:pt>
              </c:strCache>
            </c:strRef>
          </c:tx>
          <c:spPr>
            <a:solidFill>
              <a:srgbClr val="F5B82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FFFFFF"/>
                    </a:solidFill>
                    <a:latin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1-yil</c:v>
                </c:pt>
                <c:pt idx="1">
                  <c:v>2-yil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95</c:v>
                </c:pt>
                <c:pt idx="1">
                  <c:v>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19-4301-892D-E4EAD7D5727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DDE3FF"/>
                </a:solidFill>
                <a:latin typeface="Arial"/>
              </a:defRPr>
            </a:pPr>
            <a:endParaRPr lang="ru-R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4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Inv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B5CF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D2-4368-887A-172D29109929}"/>
              </c:ext>
            </c:extLst>
          </c:dPt>
          <c:dPt>
            <c:idx val="1"/>
            <c:bubble3D val="0"/>
            <c:spPr>
              <a:solidFill>
                <a:srgbClr val="22D3E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D2-4368-887A-172D29109929}"/>
              </c:ext>
            </c:extLst>
          </c:dPt>
          <c:dPt>
            <c:idx val="2"/>
            <c:bubble3D val="0"/>
            <c:spPr>
              <a:solidFill>
                <a:srgbClr val="F5B82E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D2-4368-887A-172D29109929}"/>
              </c:ext>
            </c:extLst>
          </c:dPt>
          <c:dPt>
            <c:idx val="3"/>
            <c:bubble3D val="0"/>
            <c:spPr>
              <a:solidFill>
                <a:srgbClr val="F472B6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DAD2-4368-887A-172D29109929}"/>
              </c:ext>
            </c:extLst>
          </c:dPt>
          <c:dPt>
            <c:idx val="4"/>
            <c:bubble3D val="0"/>
            <c:spPr>
              <a:solidFill>
                <a:srgbClr val="34D399"/>
              </a:solidFill>
              <a:ln w="25400" cap="flat">
                <a:solidFill>
                  <a:srgbClr val="090E2E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DAD2-4368-887A-172D29109929}"/>
              </c:ext>
            </c:extLst>
          </c:dPt>
          <c:cat>
            <c:strRef>
              <c:f>Sheet1!$A$2:$A$6</c:f>
              <c:strCache>
                <c:ptCount val="5"/>
                <c:pt idx="0">
                  <c:v>Maosh va ijara (3 oy)</c:v>
                </c:pt>
                <c:pt idx="1">
                  <c:v>Til kurslari (A1–A2)</c:v>
                </c:pt>
                <c:pt idx="2">
                  <c:v>Virtual laboratoriyalar</c:v>
                </c:pt>
                <c:pt idx="3">
                  <c:v>Uskunalar</c:v>
                </c:pt>
                <c:pt idx="4">
                  <c:v>Boshqa fanlar kontenti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111</c:v>
                </c:pt>
                <c:pt idx="1">
                  <c:v>60</c:v>
                </c:pt>
                <c:pt idx="2">
                  <c:v>60</c:v>
                </c:pt>
                <c:pt idx="3">
                  <c:v>45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AD2-4368-887A-172D29109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436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5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3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43.png"/><Relationship Id="rId9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11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_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75488" y="566928"/>
            <a:ext cx="1517904" cy="1517904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4" name="Image 1" descr="a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40080"/>
            <a:ext cx="1371600" cy="13716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48640" y="23774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INVESTORLAR UCHUN TAQDIMOT VA BIZNES-REJA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02920" y="274320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</a:t>
            </a:r>
            <a:endParaRPr lang="en-US" sz="8000" dirty="0"/>
          </a:p>
        </p:txBody>
      </p:sp>
      <p:sp>
        <p:nvSpPr>
          <p:cNvPr id="7" name="Text 3"/>
          <p:cNvSpPr txBox="1"/>
          <p:nvPr/>
        </p:nvSpPr>
        <p:spPr>
          <a:xfrm>
            <a:off x="548640" y="3840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Onlayn Ta'lim</a:t>
            </a:r>
            <a:endParaRPr lang="en-US" sz="40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4617720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yordamchi, interaktiv til kurslari va virtual laboratoriyalarga asoslangan mobil ta'lim platformasi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548640" y="5669280"/>
            <a:ext cx="1828800" cy="420624"/>
          </a:xfrm>
          <a:prstGeom prst="roundRect">
            <a:avLst>
              <a:gd name="adj" fmla="val 50000"/>
            </a:avLst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48640" y="566928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mln so'm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2514600" y="5669280"/>
            <a:ext cx="1920240" cy="420624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2514600" y="5669280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o'quvchi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4572000" y="5669280"/>
            <a:ext cx="2011680" cy="420624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572000" y="5669280"/>
            <a:ext cx="20116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17-oyda qaytim</a:t>
            </a:r>
            <a:endParaRPr lang="en-US" sz="1400" dirty="0"/>
          </a:p>
        </p:txBody>
      </p:sp>
      <p:pic>
        <p:nvPicPr>
          <p:cNvPr id="15" name="Image 2" descr="a/kursla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1160" y="1234440"/>
            <a:ext cx="2490853" cy="5394960"/>
          </a:xfrm>
          <a:prstGeom prst="rect">
            <a:avLst/>
          </a:prstGeom>
        </p:spPr>
      </p:pic>
      <p:pic>
        <p:nvPicPr>
          <p:cNvPr id="16" name="Image 3" descr="a/hom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685800"/>
            <a:ext cx="2490853" cy="5394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BIZ KIMMIZ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Bilim olmoqchi bo'lgan har bir inson uchun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5544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Beruniy — video darslar, nazariy materiallar, testlar va AI yordamchini bitta mobil ilovada birlashtirgan onlayn ta'lim platformasi.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548640" y="2560320"/>
            <a:ext cx="2606040" cy="3429000"/>
          </a:xfrm>
          <a:prstGeom prst="roundRect">
            <a:avLst>
              <a:gd name="adj" fmla="val 6316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22960" y="2880360"/>
            <a:ext cx="960120" cy="96012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10" name="Image 1" descr="a/i_school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591" y="3129991"/>
            <a:ext cx="460858" cy="46085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822960" y="40233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5-sinfdan yuqori o'quvchilar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822960" y="480060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Maktab fanlarini mustahkamlash va imtihonlarga tayyorgarlik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3364992" y="2560320"/>
            <a:ext cx="2606040" cy="3429000"/>
          </a:xfrm>
          <a:prstGeom prst="roundRect">
            <a:avLst>
              <a:gd name="adj" fmla="val 6316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639312" y="2880360"/>
            <a:ext cx="960120" cy="9601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5" name="Image 2" descr="a/i_grad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943" y="3129991"/>
            <a:ext cx="460858" cy="46085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639312" y="40233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Talabalar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3639312" y="480060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Fanlarni chuqurlashtirish, IT va chet til ko'nikmalari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6181344" y="2560320"/>
            <a:ext cx="2606040" cy="3429000"/>
          </a:xfrm>
          <a:prstGeom prst="roundRect">
            <a:avLst>
              <a:gd name="adj" fmla="val 6316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55664" y="2880360"/>
            <a:ext cx="960120" cy="96012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20" name="Image 3" descr="a/i_youth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5295" y="3129991"/>
            <a:ext cx="460858" cy="46085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455664" y="40233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Ish izlayotgan yoshlar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6455664" y="480060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Talab yuqori kasb va ko'nikmalarni tez o'zlashtirish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8997696" y="2560320"/>
            <a:ext cx="2606040" cy="3429000"/>
          </a:xfrm>
          <a:prstGeom prst="roundRect">
            <a:avLst>
              <a:gd name="adj" fmla="val 6316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9272016" y="2880360"/>
            <a:ext cx="960120" cy="96012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25" name="Image 4" descr="a/i_brief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21647" y="3129991"/>
            <a:ext cx="460858" cy="46085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272016" y="402336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Kasb o'rganuvchilar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9272016" y="4800600"/>
            <a:ext cx="2148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kasb egallamoqchi bo'lgan har qanday yoshdagi insonlar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HOZIRGI HOLAT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allaqachon ishlamoqda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2926080" cy="2011680"/>
          </a:xfrm>
          <a:prstGeom prst="roundRect">
            <a:avLst>
              <a:gd name="adj" fmla="val 8182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22960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000" dirty="0"/>
          </a:p>
        </p:txBody>
      </p:sp>
      <p:sp>
        <p:nvSpPr>
          <p:cNvPr id="9" name="Text 6"/>
          <p:cNvSpPr txBox="1"/>
          <p:nvPr/>
        </p:nvSpPr>
        <p:spPr>
          <a:xfrm>
            <a:off x="822960" y="2788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kurs yo'nalishi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Til, aniq fanlar, IT va kasbiy kurslar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703320" y="1783080"/>
            <a:ext cx="2926080" cy="2011680"/>
          </a:xfrm>
          <a:prstGeom prst="roundRect">
            <a:avLst>
              <a:gd name="adj" fmla="val 8182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3977640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000" dirty="0"/>
          </a:p>
        </p:txBody>
      </p:sp>
      <p:sp>
        <p:nvSpPr>
          <p:cNvPr id="13" name="Text 10"/>
          <p:cNvSpPr txBox="1"/>
          <p:nvPr/>
        </p:nvSpPr>
        <p:spPr>
          <a:xfrm>
            <a:off x="3977640" y="278892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 formati</a:t>
            </a:r>
            <a:endParaRPr lang="en-US" sz="1800" dirty="0"/>
          </a:p>
        </p:txBody>
      </p:sp>
      <p:sp>
        <p:nvSpPr>
          <p:cNvPr id="14" name="Text 11"/>
          <p:cNvSpPr txBox="1"/>
          <p:nvPr/>
        </p:nvSpPr>
        <p:spPr>
          <a:xfrm>
            <a:off x="3977640" y="315468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 · nazariy maqola · test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548640" y="4023360"/>
            <a:ext cx="2926080" cy="2011680"/>
          </a:xfrm>
          <a:prstGeom prst="roundRect">
            <a:avLst>
              <a:gd name="adj" fmla="val 8182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822960" y="42062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24/7</a:t>
            </a:r>
            <a:endParaRPr lang="en-US" sz="50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50292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yordamchi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822960" y="53949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savolga darhol javob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3703320" y="4023360"/>
            <a:ext cx="2926080" cy="2011680"/>
          </a:xfrm>
          <a:prstGeom prst="roundRect">
            <a:avLst>
              <a:gd name="adj" fmla="val 8182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3977640" y="420624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000" dirty="0"/>
          </a:p>
        </p:txBody>
      </p:sp>
      <p:sp>
        <p:nvSpPr>
          <p:cNvPr id="21" name="Text 18"/>
          <p:cNvSpPr txBox="1"/>
          <p:nvPr/>
        </p:nvSpPr>
        <p:spPr>
          <a:xfrm>
            <a:off x="3977640" y="5029200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asosiy bo'lim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3977640" y="5394960"/>
            <a:ext cx="2468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sahifa · Kurslar · Progress · AI Chat</a:t>
            </a:r>
            <a:endParaRPr lang="en-US" sz="1400" dirty="0"/>
          </a:p>
        </p:txBody>
      </p:sp>
      <p:pic>
        <p:nvPicPr>
          <p:cNvPr id="23" name="Image 1" descr="a/logi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0" y="1691640"/>
            <a:ext cx="2110892" cy="4572000"/>
          </a:xfrm>
          <a:prstGeom prst="rect">
            <a:avLst/>
          </a:prstGeom>
        </p:spPr>
      </p:pic>
      <p:pic>
        <p:nvPicPr>
          <p:cNvPr id="24" name="Image 2" descr="a/hom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1691640"/>
            <a:ext cx="2110892" cy="457200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7086600" y="6309360"/>
            <a:ext cx="2112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Kirish sahifasi</a:t>
            </a:r>
            <a:endParaRPr lang="en-US" sz="1400" dirty="0"/>
          </a:p>
        </p:txBody>
      </p:sp>
      <p:sp>
        <p:nvSpPr>
          <p:cNvPr id="26" name="Text 21"/>
          <p:cNvSpPr txBox="1"/>
          <p:nvPr/>
        </p:nvSpPr>
        <p:spPr>
          <a:xfrm>
            <a:off x="9372600" y="6309360"/>
            <a:ext cx="2112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 sahifa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HOZIRGI HOLAT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Kurslar, obuna va progress nazorati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777240" cy="77724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8" name="Image 1" descr="a/i_boo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22" y="1985162"/>
            <a:ext cx="373075" cy="37307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08760" y="176479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Kurslar katalogi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1508760" y="21945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Qidiruv, kategoriya va daraja bo'yicha filtr, narx va reyting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3246120"/>
            <a:ext cx="777240" cy="77724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2" name="Image 2" descr="a/i_grad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722" y="3448202"/>
            <a:ext cx="373075" cy="37307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508760" y="32278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Mening kurslarim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1508760" y="365760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Bepul va sotib olingan kurslar, holati va darslar soni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548640" y="4709160"/>
            <a:ext cx="777240" cy="77724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16" name="Image 3" descr="a/i_chart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722" y="4911242"/>
            <a:ext cx="373075" cy="373075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508760" y="469087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Progress</a:t>
            </a:r>
            <a:endParaRPr lang="en-US" sz="2000" dirty="0"/>
          </a:p>
        </p:txBody>
      </p:sp>
      <p:sp>
        <p:nvSpPr>
          <p:cNvPr id="18" name="Text 12"/>
          <p:cNvSpPr txBox="1"/>
          <p:nvPr/>
        </p:nvSpPr>
        <p:spPr>
          <a:xfrm>
            <a:off x="1508760" y="51206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bir kurs bo'yicha o'zlashtirish foizi va sertifikatlar</a:t>
            </a:r>
            <a:endParaRPr lang="en-US" sz="1500" dirty="0"/>
          </a:p>
        </p:txBody>
      </p:sp>
      <p:pic>
        <p:nvPicPr>
          <p:cNvPr id="19" name="Image 4" descr="a/kursl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3480" y="1600200"/>
            <a:ext cx="2153110" cy="4663440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4873752" y="1463040"/>
            <a:ext cx="457200" cy="457200"/>
          </a:xfrm>
          <a:prstGeom prst="ellipse">
            <a:avLst/>
          </a:prstGeom>
          <a:solidFill>
            <a:srgbClr val="22D3EE"/>
          </a:solidFill>
          <a:ln w="25400">
            <a:solidFill>
              <a:srgbClr val="090E2E"/>
            </a:solidFill>
            <a:prstDash val="solid"/>
          </a:ln>
        </p:spPr>
      </p:sp>
      <p:sp>
        <p:nvSpPr>
          <p:cNvPr id="21" name="Text 14"/>
          <p:cNvSpPr txBox="1"/>
          <p:nvPr/>
        </p:nvSpPr>
        <p:spPr>
          <a:xfrm>
            <a:off x="487375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600" dirty="0"/>
          </a:p>
        </p:txBody>
      </p:sp>
      <p:pic>
        <p:nvPicPr>
          <p:cNvPr id="22" name="Image 5" descr="a/men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9480" y="1600200"/>
            <a:ext cx="2153110" cy="4663440"/>
          </a:xfrm>
          <a:prstGeom prst="rect">
            <a:avLst/>
          </a:prstGeom>
        </p:spPr>
      </p:pic>
      <p:sp>
        <p:nvSpPr>
          <p:cNvPr id="23" name="Shape 15"/>
          <p:cNvSpPr/>
          <p:nvPr/>
        </p:nvSpPr>
        <p:spPr>
          <a:xfrm>
            <a:off x="7159752" y="1463040"/>
            <a:ext cx="457200" cy="457200"/>
          </a:xfrm>
          <a:prstGeom prst="ellipse">
            <a:avLst/>
          </a:prstGeom>
          <a:solidFill>
            <a:srgbClr val="8B5CF6"/>
          </a:solidFill>
          <a:ln w="25400">
            <a:solidFill>
              <a:srgbClr val="090E2E"/>
            </a:solidFill>
            <a:prstDash val="solid"/>
          </a:ln>
        </p:spPr>
      </p:sp>
      <p:sp>
        <p:nvSpPr>
          <p:cNvPr id="24" name="Text 16"/>
          <p:cNvSpPr txBox="1"/>
          <p:nvPr/>
        </p:nvSpPr>
        <p:spPr>
          <a:xfrm>
            <a:off x="715975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pic>
        <p:nvPicPr>
          <p:cNvPr id="25" name="Image 6" descr="a/progres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55480" y="1600200"/>
            <a:ext cx="2153110" cy="4663440"/>
          </a:xfrm>
          <a:prstGeom prst="rect">
            <a:avLst/>
          </a:prstGeom>
        </p:spPr>
      </p:pic>
      <p:sp>
        <p:nvSpPr>
          <p:cNvPr id="26" name="Shape 17"/>
          <p:cNvSpPr/>
          <p:nvPr/>
        </p:nvSpPr>
        <p:spPr>
          <a:xfrm>
            <a:off x="9445752" y="1463040"/>
            <a:ext cx="457200" cy="457200"/>
          </a:xfrm>
          <a:prstGeom prst="ellipse">
            <a:avLst/>
          </a:prstGeom>
          <a:solidFill>
            <a:srgbClr val="F5B82E"/>
          </a:solidFill>
          <a:ln w="25400">
            <a:solidFill>
              <a:srgbClr val="090E2E"/>
            </a:solidFill>
            <a:prstDash val="solid"/>
          </a:ln>
        </p:spPr>
      </p:sp>
      <p:sp>
        <p:nvSpPr>
          <p:cNvPr id="27" name="Text 18"/>
          <p:cNvSpPr txBox="1"/>
          <p:nvPr/>
        </p:nvSpPr>
        <p:spPr>
          <a:xfrm>
            <a:off x="9445752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HOZIRGI HOLAT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bir dars — to'liq o'quv sikli</a:t>
            </a:r>
            <a:endParaRPr lang="en-US" sz="3400" dirty="0"/>
          </a:p>
        </p:txBody>
      </p:sp>
      <p:pic>
        <p:nvPicPr>
          <p:cNvPr id="7" name="Image 1" descr="a/kursdet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12" y="1645920"/>
            <a:ext cx="2005348" cy="43434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67832" y="6053328"/>
            <a:ext cx="23711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Kurs sahifasi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2993220" y="3566160"/>
            <a:ext cx="548640" cy="54864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2993220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pic>
        <p:nvPicPr>
          <p:cNvPr id="11" name="Image 2" descr="a/vide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020" y="1645920"/>
            <a:ext cx="2005348" cy="43434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6140" y="6053328"/>
            <a:ext cx="23711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+ transkript</a:t>
            </a:r>
            <a:endParaRPr lang="en-US" sz="1700" dirty="0"/>
          </a:p>
        </p:txBody>
      </p:sp>
      <p:sp>
        <p:nvSpPr>
          <p:cNvPr id="13" name="Shape 8"/>
          <p:cNvSpPr/>
          <p:nvPr/>
        </p:nvSpPr>
        <p:spPr>
          <a:xfrm>
            <a:off x="5821528" y="3566160"/>
            <a:ext cx="548640" cy="54864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4" name="Text 9"/>
          <p:cNvSpPr txBox="1"/>
          <p:nvPr/>
        </p:nvSpPr>
        <p:spPr>
          <a:xfrm>
            <a:off x="5821528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pic>
        <p:nvPicPr>
          <p:cNvPr id="15" name="Image 3" descr="a/nazari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7328" y="1645920"/>
            <a:ext cx="2005348" cy="43434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324448" y="6053328"/>
            <a:ext cx="23711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Nazariy maqola</a:t>
            </a:r>
            <a:endParaRPr lang="en-US" sz="1700" dirty="0"/>
          </a:p>
        </p:txBody>
      </p:sp>
      <p:sp>
        <p:nvSpPr>
          <p:cNvPr id="17" name="Shape 11"/>
          <p:cNvSpPr/>
          <p:nvPr/>
        </p:nvSpPr>
        <p:spPr>
          <a:xfrm>
            <a:off x="8649835" y="3566160"/>
            <a:ext cx="548640" cy="54864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8" name="Text 12"/>
          <p:cNvSpPr txBox="1"/>
          <p:nvPr/>
        </p:nvSpPr>
        <p:spPr>
          <a:xfrm>
            <a:off x="8649835" y="3566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00" dirty="0"/>
          </a:p>
        </p:txBody>
      </p:sp>
      <p:pic>
        <p:nvPicPr>
          <p:cNvPr id="19" name="Image 4" descr="a/tes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5635" y="1645920"/>
            <a:ext cx="2005348" cy="434340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152755" y="6053328"/>
            <a:ext cx="23711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savollari</a:t>
            </a:r>
            <a:endParaRPr lang="en-US" sz="17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HOZIRGI HOLAT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yordamchi va fikr-mulohaza tizimi</a:t>
            </a:r>
            <a:endParaRPr lang="en-US" sz="3400" dirty="0"/>
          </a:p>
        </p:txBody>
      </p:sp>
      <p:pic>
        <p:nvPicPr>
          <p:cNvPr id="7" name="Image 1" descr="a/aich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691640"/>
            <a:ext cx="2110892" cy="4572000"/>
          </a:xfrm>
          <a:prstGeom prst="rect">
            <a:avLst/>
          </a:prstGeom>
        </p:spPr>
      </p:pic>
      <p:pic>
        <p:nvPicPr>
          <p:cNvPr id="8" name="Image 2" descr="a/videoa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640" y="1691640"/>
            <a:ext cx="2110892" cy="4572000"/>
          </a:xfrm>
          <a:prstGeom prst="rect">
            <a:avLst/>
          </a:prstGeom>
        </p:spPr>
      </p:pic>
      <p:pic>
        <p:nvPicPr>
          <p:cNvPr id="9" name="Image 3" descr="a/feedba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640" y="1691640"/>
            <a:ext cx="2110892" cy="4572000"/>
          </a:xfrm>
          <a:prstGeom prst="rect">
            <a:avLst/>
          </a:prstGeom>
        </p:spPr>
      </p:pic>
      <p:sp>
        <p:nvSpPr>
          <p:cNvPr id="10" name="Shape 4"/>
          <p:cNvSpPr/>
          <p:nvPr/>
        </p:nvSpPr>
        <p:spPr>
          <a:xfrm>
            <a:off x="7589520" y="1691640"/>
            <a:ext cx="4069080" cy="1280160"/>
          </a:xfrm>
          <a:prstGeom prst="roundRect">
            <a:avLst>
              <a:gd name="adj" fmla="val 1285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1" name="Shape 5"/>
          <p:cNvSpPr/>
          <p:nvPr/>
        </p:nvSpPr>
        <p:spPr>
          <a:xfrm>
            <a:off x="7772400" y="1920240"/>
            <a:ext cx="777240" cy="77724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2" name="Image 4" descr="a/i_robot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4482" y="2122322"/>
            <a:ext cx="373075" cy="373075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8732520" y="182880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Chat</a:t>
            </a:r>
            <a:endParaRPr lang="en-US" sz="1900" dirty="0"/>
          </a:p>
        </p:txBody>
      </p:sp>
      <p:sp>
        <p:nvSpPr>
          <p:cNvPr id="14" name="Text 7"/>
          <p:cNvSpPr txBox="1"/>
          <p:nvPr/>
        </p:nvSpPr>
        <p:spPr>
          <a:xfrm>
            <a:off x="8732520" y="224028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Kurslar, darslar va ta'lim bo'yicha savollarga 24/7 javob beradi</a:t>
            </a:r>
            <a:endParaRPr lang="en-US" sz="1400" dirty="0"/>
          </a:p>
        </p:txBody>
      </p:sp>
      <p:sp>
        <p:nvSpPr>
          <p:cNvPr id="15" name="Shape 8"/>
          <p:cNvSpPr/>
          <p:nvPr/>
        </p:nvSpPr>
        <p:spPr>
          <a:xfrm>
            <a:off x="7589520" y="3154680"/>
            <a:ext cx="4069080" cy="1280160"/>
          </a:xfrm>
          <a:prstGeom prst="roundRect">
            <a:avLst>
              <a:gd name="adj" fmla="val 1285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Shape 9"/>
          <p:cNvSpPr/>
          <p:nvPr/>
        </p:nvSpPr>
        <p:spPr>
          <a:xfrm>
            <a:off x="7772400" y="3383280"/>
            <a:ext cx="777240" cy="77724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17" name="Image 5" descr="a/i_bolt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74482" y="3585362"/>
            <a:ext cx="373075" cy="373075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8732520" y="329184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Dars ichidagi AI tutor</a:t>
            </a:r>
            <a:endParaRPr lang="en-US" sz="1900" dirty="0"/>
          </a:p>
        </p:txBody>
      </p:sp>
      <p:sp>
        <p:nvSpPr>
          <p:cNvPr id="19" name="Text 11"/>
          <p:cNvSpPr txBox="1"/>
          <p:nvPr/>
        </p:nvSpPr>
        <p:spPr>
          <a:xfrm>
            <a:off x="8732520" y="37033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Tushunmagan joyni shu zahoti, dars sahifasidan chiqmay so'rash</a:t>
            </a:r>
            <a:endParaRPr lang="en-US" sz="1400" dirty="0"/>
          </a:p>
        </p:txBody>
      </p:sp>
      <p:sp>
        <p:nvSpPr>
          <p:cNvPr id="20" name="Shape 12"/>
          <p:cNvSpPr/>
          <p:nvPr/>
        </p:nvSpPr>
        <p:spPr>
          <a:xfrm>
            <a:off x="7589520" y="4617720"/>
            <a:ext cx="4069080" cy="1280160"/>
          </a:xfrm>
          <a:prstGeom prst="roundRect">
            <a:avLst>
              <a:gd name="adj" fmla="val 1285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1" name="Shape 13"/>
          <p:cNvSpPr/>
          <p:nvPr/>
        </p:nvSpPr>
        <p:spPr>
          <a:xfrm>
            <a:off x="7772400" y="4846320"/>
            <a:ext cx="777240" cy="77724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22" name="Image 6" descr="a/i_star_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74482" y="5048402"/>
            <a:ext cx="373075" cy="373075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8732520" y="4754880"/>
            <a:ext cx="2788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Fikr bildirish</a:t>
            </a:r>
            <a:endParaRPr lang="en-US" sz="1900" dirty="0"/>
          </a:p>
        </p:txBody>
      </p:sp>
      <p:sp>
        <p:nvSpPr>
          <p:cNvPr id="24" name="Text 15"/>
          <p:cNvSpPr txBox="1"/>
          <p:nvPr/>
        </p:nvSpPr>
        <p:spPr>
          <a:xfrm>
            <a:off x="8732520" y="516636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Reyting va izohlar orqali platforma sifatini doimiy oshirish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INNOVATSIYA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 asosiy e'tibor — til kurslariga?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3520440" cy="3154680"/>
          </a:xfrm>
          <a:prstGeom prst="roundRect">
            <a:avLst>
              <a:gd name="adj" fmla="val 521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68680" y="2103120"/>
            <a:ext cx="868680" cy="86868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9" name="Image 1" descr="a/i_plan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537" y="2328977"/>
            <a:ext cx="416966" cy="416966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868680" y="310896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7,5 mln</a:t>
            </a:r>
            <a:endParaRPr lang="en-US" sz="54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40233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O'zbekiston fuqarolari 2025-yilda xorijga safar qilgan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297680" y="1783080"/>
            <a:ext cx="3520440" cy="3154680"/>
          </a:xfrm>
          <a:prstGeom prst="roundRect">
            <a:avLst>
              <a:gd name="adj" fmla="val 521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617720" y="2103120"/>
            <a:ext cx="868680" cy="86868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4" name="Image 2" descr="a/i_hardha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3577" y="2328977"/>
            <a:ext cx="416966" cy="416966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617720" y="310896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433 ming</a:t>
            </a:r>
            <a:endParaRPr lang="en-US" sz="5400" dirty="0"/>
          </a:p>
        </p:txBody>
      </p:sp>
      <p:sp>
        <p:nvSpPr>
          <p:cNvPr id="16" name="Text 11"/>
          <p:cNvSpPr txBox="1"/>
          <p:nvPr/>
        </p:nvSpPr>
        <p:spPr>
          <a:xfrm>
            <a:off x="4617720" y="40233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O'zbekiston fuqarolari Rossiyada mehnat qilmoqda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8046720" y="1783080"/>
            <a:ext cx="3520440" cy="3154680"/>
          </a:xfrm>
          <a:prstGeom prst="roundRect">
            <a:avLst>
              <a:gd name="adj" fmla="val 521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366760" y="2103120"/>
            <a:ext cx="868680" cy="86868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19" name="Image 3" descr="a/i_globe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92617" y="2328977"/>
            <a:ext cx="416966" cy="41696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366760" y="3108960"/>
            <a:ext cx="2971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11,7 mln</a:t>
            </a:r>
            <a:endParaRPr lang="en-US" sz="5400" dirty="0"/>
          </a:p>
        </p:txBody>
      </p:sp>
      <p:sp>
        <p:nvSpPr>
          <p:cNvPr id="21" name="Text 15"/>
          <p:cNvSpPr txBox="1"/>
          <p:nvPr/>
        </p:nvSpPr>
        <p:spPr>
          <a:xfrm>
            <a:off x="8366760" y="402336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xorijiy turist O'zbekistonga tashrif buyurgan</a:t>
            </a:r>
            <a:endParaRPr lang="en-US" sz="1700" dirty="0"/>
          </a:p>
        </p:txBody>
      </p:sp>
      <p:sp>
        <p:nvSpPr>
          <p:cNvPr id="22" name="Shape 16"/>
          <p:cNvSpPr/>
          <p:nvPr/>
        </p:nvSpPr>
        <p:spPr>
          <a:xfrm>
            <a:off x="548640" y="5166360"/>
            <a:ext cx="11018520" cy="960120"/>
          </a:xfrm>
          <a:prstGeom prst="roundRect">
            <a:avLst>
              <a:gd name="adj" fmla="val 17143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Text 17"/>
          <p:cNvSpPr txBox="1"/>
          <p:nvPr/>
        </p:nvSpPr>
        <p:spPr>
          <a:xfrm>
            <a:off x="822960" y="516636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5B8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Xulosa: </a:t>
            </a: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ingliz, rus va o'zbek tillarini o'rganishga millionlab kishida real ehtiyoj bor — shuning uchun til kurslari rivojlanishning asosiy yo'nalishi.</a:t>
            </a:r>
            <a:endParaRPr lang="en-US" sz="1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INNOVATSIYA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Til o'rganishning 5 bosqichli interaktiv modeli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2057400" cy="3611880"/>
          </a:xfrm>
          <a:prstGeom prst="roundRect">
            <a:avLst>
              <a:gd name="adj" fmla="val 8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777240" y="19842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777240" y="2514600"/>
            <a:ext cx="868680" cy="86868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10" name="Image 1" descr="a/i_imag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097" y="2740457"/>
            <a:ext cx="416966" cy="41696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" y="35661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Vizual lug'at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406908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So'z + rasm + audio: har bir so'z tasvir orqali eslab qolinadi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2788920" y="1783080"/>
            <a:ext cx="2057400" cy="3611880"/>
          </a:xfrm>
          <a:prstGeom prst="roundRect">
            <a:avLst>
              <a:gd name="adj" fmla="val 8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Text 10"/>
          <p:cNvSpPr txBox="1"/>
          <p:nvPr/>
        </p:nvSpPr>
        <p:spPr>
          <a:xfrm>
            <a:off x="3017520" y="19842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3017520" y="2514600"/>
            <a:ext cx="868680" cy="86868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pic>
        <p:nvPicPr>
          <p:cNvPr id="16" name="Image 2" descr="a/i_ear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377" y="2740457"/>
            <a:ext cx="416966" cy="41696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017520" y="35661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Tinglash</a:t>
            </a:r>
            <a:endParaRPr lang="en-US" sz="1900" dirty="0"/>
          </a:p>
        </p:txBody>
      </p:sp>
      <p:sp>
        <p:nvSpPr>
          <p:cNvPr id="18" name="Text 13"/>
          <p:cNvSpPr txBox="1"/>
          <p:nvPr/>
        </p:nvSpPr>
        <p:spPr>
          <a:xfrm>
            <a:off x="3017520" y="406908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Tabiiy talaffuzni eshitish va takrorlash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5029200" y="1783080"/>
            <a:ext cx="2057400" cy="3611880"/>
          </a:xfrm>
          <a:prstGeom prst="roundRect">
            <a:avLst>
              <a:gd name="adj" fmla="val 8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Text 15"/>
          <p:cNvSpPr txBox="1"/>
          <p:nvPr/>
        </p:nvSpPr>
        <p:spPr>
          <a:xfrm>
            <a:off x="5257800" y="19842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000" dirty="0"/>
          </a:p>
        </p:txBody>
      </p:sp>
      <p:sp>
        <p:nvSpPr>
          <p:cNvPr id="21" name="Shape 16"/>
          <p:cNvSpPr/>
          <p:nvPr/>
        </p:nvSpPr>
        <p:spPr>
          <a:xfrm>
            <a:off x="5257800" y="2514600"/>
            <a:ext cx="868680" cy="86868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22" name="Image 3" descr="a/i_mic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657" y="2740457"/>
            <a:ext cx="416966" cy="416966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57800" y="35661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Gapirish</a:t>
            </a:r>
            <a:endParaRPr lang="en-US" sz="1900" dirty="0"/>
          </a:p>
        </p:txBody>
      </p:sp>
      <p:sp>
        <p:nvSpPr>
          <p:cNvPr id="24" name="Text 18"/>
          <p:cNvSpPr txBox="1"/>
          <p:nvPr/>
        </p:nvSpPr>
        <p:spPr>
          <a:xfrm>
            <a:off x="5257800" y="406908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Dastur foydalanuvchi ovozini tinglab, talaffuzni baholaydi</a:t>
            </a:r>
            <a:endParaRPr lang="en-US" sz="1500" dirty="0"/>
          </a:p>
        </p:txBody>
      </p:sp>
      <p:sp>
        <p:nvSpPr>
          <p:cNvPr id="25" name="Shape 19"/>
          <p:cNvSpPr/>
          <p:nvPr/>
        </p:nvSpPr>
        <p:spPr>
          <a:xfrm>
            <a:off x="7269480" y="1783080"/>
            <a:ext cx="2057400" cy="3611880"/>
          </a:xfrm>
          <a:prstGeom prst="roundRect">
            <a:avLst>
              <a:gd name="adj" fmla="val 8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Text 20"/>
          <p:cNvSpPr txBox="1"/>
          <p:nvPr/>
        </p:nvSpPr>
        <p:spPr>
          <a:xfrm>
            <a:off x="7498080" y="19842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Shape 21"/>
          <p:cNvSpPr/>
          <p:nvPr/>
        </p:nvSpPr>
        <p:spPr>
          <a:xfrm>
            <a:off x="7498080" y="2514600"/>
            <a:ext cx="868680" cy="86868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28" name="Image 4" descr="a/i_puzzle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3937" y="2740457"/>
            <a:ext cx="416966" cy="416966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7498080" y="35661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So'z yig'ish</a:t>
            </a:r>
            <a:endParaRPr lang="en-US" sz="1900" dirty="0"/>
          </a:p>
        </p:txBody>
      </p:sp>
      <p:sp>
        <p:nvSpPr>
          <p:cNvPr id="30" name="Text 23"/>
          <p:cNvSpPr txBox="1"/>
          <p:nvPr/>
        </p:nvSpPr>
        <p:spPr>
          <a:xfrm>
            <a:off x="7498080" y="406908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So'zlardan gap tuzish mashqlari bilimni mustahkamlaydi</a:t>
            </a:r>
            <a:endParaRPr lang="en-US" sz="1500" dirty="0"/>
          </a:p>
        </p:txBody>
      </p:sp>
      <p:sp>
        <p:nvSpPr>
          <p:cNvPr id="31" name="Shape 24"/>
          <p:cNvSpPr/>
          <p:nvPr/>
        </p:nvSpPr>
        <p:spPr>
          <a:xfrm>
            <a:off x="9509760" y="1783080"/>
            <a:ext cx="2057400" cy="3611880"/>
          </a:xfrm>
          <a:prstGeom prst="roundRect">
            <a:avLst>
              <a:gd name="adj" fmla="val 8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2" name="Text 25"/>
          <p:cNvSpPr txBox="1"/>
          <p:nvPr/>
        </p:nvSpPr>
        <p:spPr>
          <a:xfrm>
            <a:off x="9738360" y="1984248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000" dirty="0"/>
          </a:p>
        </p:txBody>
      </p:sp>
      <p:sp>
        <p:nvSpPr>
          <p:cNvPr id="33" name="Shape 26"/>
          <p:cNvSpPr/>
          <p:nvPr/>
        </p:nvSpPr>
        <p:spPr>
          <a:xfrm>
            <a:off x="9738360" y="2514600"/>
            <a:ext cx="868680" cy="86868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34" name="Image 5" descr="a/i_robot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4217" y="2740457"/>
            <a:ext cx="416966" cy="41696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738360" y="35661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suhbati</a:t>
            </a:r>
            <a:endParaRPr lang="en-US" sz="1900" dirty="0"/>
          </a:p>
        </p:txBody>
      </p:sp>
      <p:sp>
        <p:nvSpPr>
          <p:cNvPr id="36" name="Text 28"/>
          <p:cNvSpPr txBox="1"/>
          <p:nvPr/>
        </p:nvSpPr>
        <p:spPr>
          <a:xfrm>
            <a:off x="9738360" y="4069080"/>
            <a:ext cx="16916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Bilim mustahkamlangach — AI bilan jonli dialog-dars</a:t>
            </a:r>
            <a:endParaRPr lang="en-US" sz="1500" dirty="0"/>
          </a:p>
        </p:txBody>
      </p:sp>
      <p:sp>
        <p:nvSpPr>
          <p:cNvPr id="37" name="Text 29"/>
          <p:cNvSpPr txBox="1"/>
          <p:nvPr/>
        </p:nvSpPr>
        <p:spPr>
          <a:xfrm>
            <a:off x="548640" y="5669280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Kurslar:</a:t>
            </a:r>
            <a:endParaRPr lang="en-US" sz="1700" dirty="0"/>
          </a:p>
        </p:txBody>
      </p:sp>
      <p:sp>
        <p:nvSpPr>
          <p:cNvPr id="38" name="Shape 30"/>
          <p:cNvSpPr/>
          <p:nvPr/>
        </p:nvSpPr>
        <p:spPr>
          <a:xfrm>
            <a:off x="1783080" y="5669280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39" name="Text 31"/>
          <p:cNvSpPr txBox="1"/>
          <p:nvPr/>
        </p:nvSpPr>
        <p:spPr>
          <a:xfrm>
            <a:off x="1783080" y="566928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Ingliz tili</a:t>
            </a:r>
            <a:endParaRPr lang="en-US" sz="1400" dirty="0"/>
          </a:p>
        </p:txBody>
      </p:sp>
      <p:sp>
        <p:nvSpPr>
          <p:cNvPr id="40" name="Shape 32"/>
          <p:cNvSpPr/>
          <p:nvPr/>
        </p:nvSpPr>
        <p:spPr>
          <a:xfrm>
            <a:off x="3657600" y="5669280"/>
            <a:ext cx="1463040" cy="420624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41" name="Text 33"/>
          <p:cNvSpPr txBox="1"/>
          <p:nvPr/>
        </p:nvSpPr>
        <p:spPr>
          <a:xfrm>
            <a:off x="3657600" y="5669280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 tili</a:t>
            </a:r>
            <a:endParaRPr lang="en-US" sz="1400" dirty="0"/>
          </a:p>
        </p:txBody>
      </p:sp>
      <p:sp>
        <p:nvSpPr>
          <p:cNvPr id="42" name="Shape 34"/>
          <p:cNvSpPr/>
          <p:nvPr/>
        </p:nvSpPr>
        <p:spPr>
          <a:xfrm>
            <a:off x="5257800" y="5669280"/>
            <a:ext cx="2103120" cy="420624"/>
          </a:xfrm>
          <a:prstGeom prst="roundRect">
            <a:avLst>
              <a:gd name="adj" fmla="val 50000"/>
            </a:avLst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43" name="Text 35"/>
          <p:cNvSpPr txBox="1"/>
          <p:nvPr/>
        </p:nvSpPr>
        <p:spPr>
          <a:xfrm>
            <a:off x="5257800" y="5669280"/>
            <a:ext cx="2103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Ona tili (o'zbek)</a:t>
            </a:r>
            <a:endParaRPr lang="en-US" sz="1400" dirty="0"/>
          </a:p>
        </p:txBody>
      </p:sp>
      <p:sp>
        <p:nvSpPr>
          <p:cNvPr id="44" name="Text 36"/>
          <p:cNvSpPr txBox="1"/>
          <p:nvPr/>
        </p:nvSpPr>
        <p:spPr>
          <a:xfrm>
            <a:off x="7589520" y="5669280"/>
            <a:ext cx="39776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1-bosqich: A1 → A2</a:t>
            </a:r>
            <a:r>
              <a:rPr lang="en-US" sz="16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keyin B1, B2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INNOVATSIYA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laboratoriyalar — har bir fan amalda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A2360"/>
          </a:solidFill>
          <a:ln w="12700">
            <a:solidFill>
              <a:srgbClr val="4B5BC0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49808" y="1984248"/>
            <a:ext cx="658368" cy="658368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9" name="Image 1" descr="a/i_flas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984" y="2155424"/>
            <a:ext cx="316017" cy="31601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508760" y="19659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Kimyo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1508760" y="23500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investitsiya hisobida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49808" y="276148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reaksiya stoli: moddalarni xavfsiz aralashtirish, indikator rangi o'zgarishi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337560" y="178308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A2360"/>
          </a:solidFill>
          <a:ln w="12700">
            <a:solidFill>
              <a:srgbClr val="4B5BC0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538728" y="1984248"/>
            <a:ext cx="658368" cy="658368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5" name="Image 2" descr="a/i_atom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9904" y="2155424"/>
            <a:ext cx="316017" cy="316017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297680" y="19659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Fizika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4297680" y="23500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investitsiya hisobida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3538728" y="276148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 zanjirini yig'ish (Om qonuni), mayatnik va linzalar bilan tajriba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126480" y="178308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A2360"/>
          </a:solidFill>
          <a:ln w="12700">
            <a:solidFill>
              <a:srgbClr val="4B5BC0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27648" y="1984248"/>
            <a:ext cx="658368" cy="658368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21" name="Image 3" descr="a/i_code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8824" y="2155424"/>
            <a:ext cx="316017" cy="316017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086600" y="19659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7086600" y="23500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investitsiya hisobida</a:t>
            </a:r>
            <a:endParaRPr lang="en-US" sz="1100" dirty="0"/>
          </a:p>
        </p:txBody>
      </p:sp>
      <p:sp>
        <p:nvSpPr>
          <p:cNvPr id="24" name="Text 18"/>
          <p:cNvSpPr txBox="1"/>
          <p:nvPr/>
        </p:nvSpPr>
        <p:spPr>
          <a:xfrm>
            <a:off x="6327648" y="276148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Brauzerdagi kod muharriri: HTML, Python, SQL natijasini darhol ko'rish</a:t>
            </a:r>
            <a:endParaRPr lang="en-US" sz="1400" dirty="0"/>
          </a:p>
        </p:txBody>
      </p:sp>
      <p:sp>
        <p:nvSpPr>
          <p:cNvPr id="25" name="Shape 19"/>
          <p:cNvSpPr/>
          <p:nvPr/>
        </p:nvSpPr>
        <p:spPr>
          <a:xfrm>
            <a:off x="8915400" y="178308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A2360"/>
          </a:solidFill>
          <a:ln w="12700">
            <a:solidFill>
              <a:srgbClr val="4B5BC0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9116568" y="1984248"/>
            <a:ext cx="658368" cy="658368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27" name="Image 4" descr="a/i_cog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7744" y="2155424"/>
            <a:ext cx="316017" cy="316017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9875520" y="196596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Robototexnika</a:t>
            </a:r>
            <a:endParaRPr lang="en-US" sz="1700" dirty="0"/>
          </a:p>
        </p:txBody>
      </p:sp>
      <p:sp>
        <p:nvSpPr>
          <p:cNvPr id="29" name="Text 22"/>
          <p:cNvSpPr txBox="1"/>
          <p:nvPr/>
        </p:nvSpPr>
        <p:spPr>
          <a:xfrm>
            <a:off x="9875520" y="235000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investitsiya hisobida</a:t>
            </a:r>
            <a:endParaRPr lang="en-US" sz="1100" dirty="0"/>
          </a:p>
        </p:txBody>
      </p:sp>
      <p:sp>
        <p:nvSpPr>
          <p:cNvPr id="30" name="Text 23"/>
          <p:cNvSpPr txBox="1"/>
          <p:nvPr/>
        </p:nvSpPr>
        <p:spPr>
          <a:xfrm>
            <a:off x="9116568" y="276148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Arduino: sensor va motorlarni ulab, robotni 3D muhitda boshqarish</a:t>
            </a:r>
            <a:endParaRPr lang="en-US" sz="1400" dirty="0"/>
          </a:p>
        </p:txBody>
      </p:sp>
      <p:sp>
        <p:nvSpPr>
          <p:cNvPr id="31" name="Shape 24"/>
          <p:cNvSpPr/>
          <p:nvPr/>
        </p:nvSpPr>
        <p:spPr>
          <a:xfrm>
            <a:off x="548640" y="420624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749808" y="4407408"/>
            <a:ext cx="658368" cy="658368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33" name="Image 5" descr="a/i_dna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984" y="4578584"/>
            <a:ext cx="316017" cy="316017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1508760" y="438912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Biologiya</a:t>
            </a:r>
            <a:endParaRPr lang="en-US" sz="1700" dirty="0"/>
          </a:p>
        </p:txBody>
      </p:sp>
      <p:sp>
        <p:nvSpPr>
          <p:cNvPr id="35" name="Text 27"/>
          <p:cNvSpPr txBox="1"/>
          <p:nvPr/>
        </p:nvSpPr>
        <p:spPr>
          <a:xfrm>
            <a:off x="1508760" y="47731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keyingi bosqich</a:t>
            </a:r>
            <a:endParaRPr lang="en-US" sz="1100" dirty="0"/>
          </a:p>
        </p:txBody>
      </p:sp>
      <p:sp>
        <p:nvSpPr>
          <p:cNvPr id="36" name="Text 28"/>
          <p:cNvSpPr txBox="1"/>
          <p:nvPr/>
        </p:nvSpPr>
        <p:spPr>
          <a:xfrm>
            <a:off x="749808" y="518464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mikroskop va 3D hujayra: organoidlarni aylantirib o'rganish</a:t>
            </a:r>
            <a:endParaRPr lang="en-US" sz="1400" dirty="0"/>
          </a:p>
        </p:txBody>
      </p:sp>
      <p:sp>
        <p:nvSpPr>
          <p:cNvPr id="37" name="Shape 29"/>
          <p:cNvSpPr/>
          <p:nvPr/>
        </p:nvSpPr>
        <p:spPr>
          <a:xfrm>
            <a:off x="3337560" y="420624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8" name="Shape 30"/>
          <p:cNvSpPr/>
          <p:nvPr/>
        </p:nvSpPr>
        <p:spPr>
          <a:xfrm>
            <a:off x="3538728" y="4407408"/>
            <a:ext cx="658368" cy="658368"/>
          </a:xfrm>
          <a:prstGeom prst="ellipse">
            <a:avLst/>
          </a:prstGeom>
          <a:solidFill>
            <a:srgbClr val="3B82F6"/>
          </a:solidFill>
          <a:ln w="12700">
            <a:solidFill>
              <a:srgbClr val="3B82F6"/>
            </a:solidFill>
            <a:prstDash val="solid"/>
          </a:ln>
        </p:spPr>
      </p:sp>
      <p:pic>
        <p:nvPicPr>
          <p:cNvPr id="39" name="Image 6" descr="a/i_calc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09904" y="4578584"/>
            <a:ext cx="316017" cy="316017"/>
          </a:xfrm>
          <a:prstGeom prst="rect">
            <a:avLst/>
          </a:prstGeom>
        </p:spPr>
      </p:pic>
      <p:sp>
        <p:nvSpPr>
          <p:cNvPr id="40" name="Text 31"/>
          <p:cNvSpPr txBox="1"/>
          <p:nvPr/>
        </p:nvSpPr>
        <p:spPr>
          <a:xfrm>
            <a:off x="4297680" y="438912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Matematika</a:t>
            </a:r>
            <a:endParaRPr lang="en-US" sz="1700" dirty="0"/>
          </a:p>
        </p:txBody>
      </p:sp>
      <p:sp>
        <p:nvSpPr>
          <p:cNvPr id="41" name="Text 32"/>
          <p:cNvSpPr txBox="1"/>
          <p:nvPr/>
        </p:nvSpPr>
        <p:spPr>
          <a:xfrm>
            <a:off x="4297680" y="47731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keyingi bosqich</a:t>
            </a:r>
            <a:endParaRPr lang="en-US" sz="1100" dirty="0"/>
          </a:p>
        </p:txBody>
      </p:sp>
      <p:sp>
        <p:nvSpPr>
          <p:cNvPr id="42" name="Text 33"/>
          <p:cNvSpPr txBox="1"/>
          <p:nvPr/>
        </p:nvSpPr>
        <p:spPr>
          <a:xfrm>
            <a:off x="3538728" y="518464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Funksiya grafigi va geometriya konstruktori: parametrni o'zgartirib ko'rish</a:t>
            </a:r>
            <a:endParaRPr lang="en-US" sz="1400" dirty="0"/>
          </a:p>
        </p:txBody>
      </p:sp>
      <p:sp>
        <p:nvSpPr>
          <p:cNvPr id="43" name="Shape 34"/>
          <p:cNvSpPr/>
          <p:nvPr/>
        </p:nvSpPr>
        <p:spPr>
          <a:xfrm>
            <a:off x="6126480" y="420624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4" name="Shape 35"/>
          <p:cNvSpPr/>
          <p:nvPr/>
        </p:nvSpPr>
        <p:spPr>
          <a:xfrm>
            <a:off x="6327648" y="4407408"/>
            <a:ext cx="658368" cy="658368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45" name="Image 7" descr="a/i_landmark_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8824" y="4578584"/>
            <a:ext cx="316017" cy="316017"/>
          </a:xfrm>
          <a:prstGeom prst="rect">
            <a:avLst/>
          </a:prstGeom>
        </p:spPr>
      </p:pic>
      <p:sp>
        <p:nvSpPr>
          <p:cNvPr id="46" name="Text 36"/>
          <p:cNvSpPr txBox="1"/>
          <p:nvPr/>
        </p:nvSpPr>
        <p:spPr>
          <a:xfrm>
            <a:off x="7086600" y="438912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Tarix</a:t>
            </a:r>
            <a:endParaRPr lang="en-US" sz="1700" dirty="0"/>
          </a:p>
        </p:txBody>
      </p:sp>
      <p:sp>
        <p:nvSpPr>
          <p:cNvPr id="47" name="Text 37"/>
          <p:cNvSpPr txBox="1"/>
          <p:nvPr/>
        </p:nvSpPr>
        <p:spPr>
          <a:xfrm>
            <a:off x="7086600" y="47731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keyingi bosqich</a:t>
            </a:r>
            <a:endParaRPr lang="en-US" sz="1100" dirty="0"/>
          </a:p>
        </p:txBody>
      </p:sp>
      <p:sp>
        <p:nvSpPr>
          <p:cNvPr id="48" name="Text 38"/>
          <p:cNvSpPr txBox="1"/>
          <p:nvPr/>
        </p:nvSpPr>
        <p:spPr>
          <a:xfrm>
            <a:off x="6327648" y="518464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Interaktiv xarita va vaqt chizig'i: Samarqand bo'ylab 3D sayohat</a:t>
            </a:r>
            <a:endParaRPr lang="en-US" sz="1400" dirty="0"/>
          </a:p>
        </p:txBody>
      </p:sp>
      <p:sp>
        <p:nvSpPr>
          <p:cNvPr id="49" name="Shape 39"/>
          <p:cNvSpPr/>
          <p:nvPr/>
        </p:nvSpPr>
        <p:spPr>
          <a:xfrm>
            <a:off x="8915400" y="4206240"/>
            <a:ext cx="2651760" cy="2194560"/>
          </a:xfrm>
          <a:prstGeom prst="roundRect">
            <a:avLst>
              <a:gd name="adj" fmla="val 7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50" name="Shape 40"/>
          <p:cNvSpPr/>
          <p:nvPr/>
        </p:nvSpPr>
        <p:spPr>
          <a:xfrm>
            <a:off x="9116568" y="4407408"/>
            <a:ext cx="658368" cy="658368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51" name="Image 8" descr="a/i_comment_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87744" y="4578584"/>
            <a:ext cx="316017" cy="316017"/>
          </a:xfrm>
          <a:prstGeom prst="rect">
            <a:avLst/>
          </a:prstGeom>
        </p:spPr>
      </p:pic>
      <p:sp>
        <p:nvSpPr>
          <p:cNvPr id="52" name="Text 41"/>
          <p:cNvSpPr txBox="1"/>
          <p:nvPr/>
        </p:nvSpPr>
        <p:spPr>
          <a:xfrm>
            <a:off x="9875520" y="438912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Tillar</a:t>
            </a:r>
            <a:endParaRPr lang="en-US" sz="1700" dirty="0"/>
          </a:p>
        </p:txBody>
      </p:sp>
      <p:sp>
        <p:nvSpPr>
          <p:cNvPr id="53" name="Text 42"/>
          <p:cNvSpPr txBox="1"/>
          <p:nvPr/>
        </p:nvSpPr>
        <p:spPr>
          <a:xfrm>
            <a:off x="9875520" y="4773168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○ keyingi bosqich</a:t>
            </a:r>
            <a:endParaRPr lang="en-US" sz="1100" dirty="0"/>
          </a:p>
        </p:txBody>
      </p:sp>
      <p:sp>
        <p:nvSpPr>
          <p:cNvPr id="54" name="Text 43"/>
          <p:cNvSpPr txBox="1"/>
          <p:nvPr/>
        </p:nvSpPr>
        <p:spPr>
          <a:xfrm>
            <a:off x="9116568" y="5184648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vaziyatlar: aeroport, do'kon, ish suhbati — AI bilan rolli o'yin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INNOVATSIYA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Yo'l xaritasi: birinchi 12 oy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822960" y="2240280"/>
            <a:ext cx="10515600" cy="0"/>
          </a:xfrm>
          <a:prstGeom prst="line">
            <a:avLst/>
          </a:prstGeom>
          <a:noFill/>
          <a:ln w="38100">
            <a:solidFill>
              <a:srgbClr val="3A4A9E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0080" y="2011680"/>
            <a:ext cx="457200" cy="457200"/>
          </a:xfrm>
          <a:prstGeom prst="ellipse">
            <a:avLst/>
          </a:prstGeom>
          <a:solidFill>
            <a:srgbClr val="22D3EE"/>
          </a:solidFill>
          <a:ln w="38100">
            <a:solidFill>
              <a:srgbClr val="090E2E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15087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1–3-oy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548640" y="2743200"/>
            <a:ext cx="2606040" cy="2514600"/>
          </a:xfrm>
          <a:prstGeom prst="roundRect">
            <a:avLst>
              <a:gd name="adj" fmla="val 6545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731520" y="2926080"/>
            <a:ext cx="22860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Uskunalar va jamoa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A1 til kurslari (3 til)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va fizika laboratoriyasi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 faol o'quvchi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456432" y="2011680"/>
            <a:ext cx="457200" cy="457200"/>
          </a:xfrm>
          <a:prstGeom prst="ellipse">
            <a:avLst/>
          </a:prstGeom>
          <a:solidFill>
            <a:srgbClr val="8B5CF6"/>
          </a:solidFill>
          <a:ln w="38100">
            <a:solidFill>
              <a:srgbClr val="090E2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3364992" y="15087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4–6-oy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3364992" y="2743200"/>
            <a:ext cx="2606040" cy="2514600"/>
          </a:xfrm>
          <a:prstGeom prst="roundRect">
            <a:avLst>
              <a:gd name="adj" fmla="val 6545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5" name="Text 12"/>
          <p:cNvSpPr txBox="1"/>
          <p:nvPr/>
        </p:nvSpPr>
        <p:spPr>
          <a:xfrm>
            <a:off x="3547872" y="2926080"/>
            <a:ext cx="22860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A2 til kurslari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Nutqni tanish va AI suhbat moduli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Kimyo va robototexnika lab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 faol o'quvchi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272784" y="2011680"/>
            <a:ext cx="457200" cy="457200"/>
          </a:xfrm>
          <a:prstGeom prst="ellipse">
            <a:avLst/>
          </a:prstGeom>
          <a:solidFill>
            <a:srgbClr val="F5B82E"/>
          </a:solidFill>
          <a:ln w="38100">
            <a:solidFill>
              <a:srgbClr val="090E2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181344" y="15087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7–9-oy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181344" y="2743200"/>
            <a:ext cx="2606040" cy="2514600"/>
          </a:xfrm>
          <a:prstGeom prst="roundRect">
            <a:avLst>
              <a:gd name="adj" fmla="val 6545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Text 16"/>
          <p:cNvSpPr txBox="1"/>
          <p:nvPr/>
        </p:nvSpPr>
        <p:spPr>
          <a:xfrm>
            <a:off x="6364224" y="2926080"/>
            <a:ext cx="22860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fan kurslari yangilanadi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Maktab va o'quv markazlari bilan hamkorlik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Investorga to'lovlar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9089136" y="2011680"/>
            <a:ext cx="457200" cy="457200"/>
          </a:xfrm>
          <a:prstGeom prst="ellipse">
            <a:avLst/>
          </a:prstGeom>
          <a:solidFill>
            <a:srgbClr val="F472B6"/>
          </a:solidFill>
          <a:ln w="38100">
            <a:solidFill>
              <a:srgbClr val="090E2E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8997696" y="1508760"/>
            <a:ext cx="2606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10–12-oy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8997696" y="2743200"/>
            <a:ext cx="2606040" cy="2514600"/>
          </a:xfrm>
          <a:prstGeom prst="roundRect">
            <a:avLst>
              <a:gd name="adj" fmla="val 6545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Text 20"/>
          <p:cNvSpPr txBox="1"/>
          <p:nvPr/>
        </p:nvSpPr>
        <p:spPr>
          <a:xfrm>
            <a:off x="9180576" y="2926080"/>
            <a:ext cx="22860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 kurslari (daromad hisobidan)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Yangi hududlarga marketing</a:t>
            </a:r>
            <a:endParaRPr lang="en-US" sz="1600" dirty="0"/>
          </a:p>
          <a:p>
            <a:pPr marL="228600" indent="-228600">
              <a:spcAft>
                <a:spcPts val="900"/>
              </a:spcAft>
              <a:buSzPct val="100000"/>
              <a:buChar char="•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1 000+ barqaror o'quvchi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548640" y="5486400"/>
            <a:ext cx="11018520" cy="685800"/>
          </a:xfrm>
          <a:prstGeom prst="roundRect">
            <a:avLst>
              <a:gd name="adj" fmla="val 24000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5" name="Text 22"/>
          <p:cNvSpPr txBox="1"/>
          <p:nvPr/>
        </p:nvSpPr>
        <p:spPr>
          <a:xfrm>
            <a:off x="822960" y="54864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5B8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oy natijasi: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ta til kursi (3 til × A1–A2) · 4 virtual laboratoriya · AI suhbat moduli · 1 000 faol o'quvchi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Biznes model: bitta o'quvchi qancha foyda keltiradi?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3429000" cy="2286000"/>
          </a:xfrm>
          <a:prstGeom prst="roundRect">
            <a:avLst>
              <a:gd name="adj" fmla="val 72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2011680"/>
            <a:ext cx="731520" cy="73152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9" name="Image 1" descr="a/i_money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55" y="2201875"/>
            <a:ext cx="351130" cy="35113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91640" y="201168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</a:t>
            </a:r>
            <a:endParaRPr lang="en-US" sz="3600" dirty="0"/>
          </a:p>
        </p:txBody>
      </p:sp>
      <p:sp>
        <p:nvSpPr>
          <p:cNvPr id="11" name="Text 7"/>
          <p:cNvSpPr txBox="1"/>
          <p:nvPr/>
        </p:nvSpPr>
        <p:spPr>
          <a:xfrm>
            <a:off x="822960" y="29260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o'quvchi oyiga o'rtacha 1 kurs bosqichi xarid qiladi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977640" y="2560320"/>
            <a:ext cx="320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3600" dirty="0"/>
          </a:p>
        </p:txBody>
      </p:sp>
      <p:sp>
        <p:nvSpPr>
          <p:cNvPr id="13" name="Shape 9"/>
          <p:cNvSpPr/>
          <p:nvPr/>
        </p:nvSpPr>
        <p:spPr>
          <a:xfrm>
            <a:off x="4297680" y="1783080"/>
            <a:ext cx="3429000" cy="2286000"/>
          </a:xfrm>
          <a:prstGeom prst="roundRect">
            <a:avLst>
              <a:gd name="adj" fmla="val 72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572000" y="2011680"/>
            <a:ext cx="731520" cy="73152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15" name="Image 2" descr="a/i_robot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195" y="2201875"/>
            <a:ext cx="351130" cy="35113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440680" y="201168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− 20 000</a:t>
            </a:r>
            <a:endParaRPr lang="en-US" sz="3600" dirty="0"/>
          </a:p>
        </p:txBody>
      </p:sp>
      <p:sp>
        <p:nvSpPr>
          <p:cNvPr id="17" name="Text 12"/>
          <p:cNvSpPr txBox="1"/>
          <p:nvPr/>
        </p:nvSpPr>
        <p:spPr>
          <a:xfrm>
            <a:off x="4572000" y="29260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AI xizmatlari (chat, nutq, talaffuz)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7726680" y="2560320"/>
            <a:ext cx="320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3600" dirty="0"/>
          </a:p>
        </p:txBody>
      </p:sp>
      <p:sp>
        <p:nvSpPr>
          <p:cNvPr id="19" name="Shape 14"/>
          <p:cNvSpPr/>
          <p:nvPr/>
        </p:nvSpPr>
        <p:spPr>
          <a:xfrm>
            <a:off x="8046720" y="1783080"/>
            <a:ext cx="3429000" cy="2286000"/>
          </a:xfrm>
          <a:prstGeom prst="roundRect">
            <a:avLst>
              <a:gd name="adj" fmla="val 72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321040" y="2011680"/>
            <a:ext cx="731520" cy="73152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21" name="Image 3" descr="a/i_check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11235" y="2201875"/>
            <a:ext cx="351130" cy="35113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189720" y="201168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80 000</a:t>
            </a:r>
            <a:endParaRPr lang="en-US" sz="3600" dirty="0"/>
          </a:p>
        </p:txBody>
      </p:sp>
      <p:sp>
        <p:nvSpPr>
          <p:cNvPr id="23" name="Text 17"/>
          <p:cNvSpPr txBox="1"/>
          <p:nvPr/>
        </p:nvSpPr>
        <p:spPr>
          <a:xfrm>
            <a:off x="8321040" y="2926080"/>
            <a:ext cx="2926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o'quvchidan qoladigan yalpi foyda (80%)</a:t>
            </a:r>
            <a:endParaRPr lang="en-US" sz="1600" dirty="0"/>
          </a:p>
        </p:txBody>
      </p:sp>
      <p:sp>
        <p:nvSpPr>
          <p:cNvPr id="24" name="Shape 18"/>
          <p:cNvSpPr/>
          <p:nvPr/>
        </p:nvSpPr>
        <p:spPr>
          <a:xfrm>
            <a:off x="548640" y="4343400"/>
            <a:ext cx="3429000" cy="1737360"/>
          </a:xfrm>
          <a:prstGeom prst="roundRect">
            <a:avLst>
              <a:gd name="adj" fmla="val 947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5" name="Text 19"/>
          <p:cNvSpPr txBox="1"/>
          <p:nvPr/>
        </p:nvSpPr>
        <p:spPr>
          <a:xfrm>
            <a:off x="749808" y="4416552"/>
            <a:ext cx="30632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mln</a:t>
            </a:r>
            <a:endParaRPr lang="en-US" sz="3400" dirty="0"/>
          </a:p>
        </p:txBody>
      </p:sp>
      <p:sp>
        <p:nvSpPr>
          <p:cNvPr id="26" name="Text 20"/>
          <p:cNvSpPr txBox="1"/>
          <p:nvPr/>
        </p:nvSpPr>
        <p:spPr>
          <a:xfrm>
            <a:off x="749808" y="5351069"/>
            <a:ext cx="3063240" cy="66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oylik doimiy xarajat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4297680" y="4343400"/>
            <a:ext cx="3429000" cy="1737360"/>
          </a:xfrm>
          <a:prstGeom prst="roundRect">
            <a:avLst>
              <a:gd name="adj" fmla="val 947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8" name="Text 22"/>
          <p:cNvSpPr txBox="1"/>
          <p:nvPr/>
        </p:nvSpPr>
        <p:spPr>
          <a:xfrm>
            <a:off x="4498848" y="4416552"/>
            <a:ext cx="30632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463</a:t>
            </a:r>
            <a:endParaRPr lang="en-US" sz="3400" dirty="0"/>
          </a:p>
        </p:txBody>
      </p:sp>
      <p:sp>
        <p:nvSpPr>
          <p:cNvPr id="29" name="Text 23"/>
          <p:cNvSpPr txBox="1"/>
          <p:nvPr/>
        </p:nvSpPr>
        <p:spPr>
          <a:xfrm>
            <a:off x="4498848" y="5351069"/>
            <a:ext cx="3063240" cy="66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 — zararsizlik chegarasi (37 mln ÷ 80 ming)</a:t>
            </a:r>
            <a:endParaRPr lang="en-US" sz="1400" dirty="0"/>
          </a:p>
        </p:txBody>
      </p:sp>
      <p:sp>
        <p:nvSpPr>
          <p:cNvPr id="30" name="Shape 24"/>
          <p:cNvSpPr/>
          <p:nvPr/>
        </p:nvSpPr>
        <p:spPr>
          <a:xfrm>
            <a:off x="8046720" y="4343400"/>
            <a:ext cx="3429000" cy="1737360"/>
          </a:xfrm>
          <a:prstGeom prst="roundRect">
            <a:avLst>
              <a:gd name="adj" fmla="val 947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1" name="Text 25"/>
          <p:cNvSpPr txBox="1"/>
          <p:nvPr/>
        </p:nvSpPr>
        <p:spPr>
          <a:xfrm>
            <a:off x="8247888" y="4416552"/>
            <a:ext cx="3063240" cy="955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mln</a:t>
            </a:r>
            <a:endParaRPr lang="en-US" sz="3400" dirty="0"/>
          </a:p>
        </p:txBody>
      </p:sp>
      <p:sp>
        <p:nvSpPr>
          <p:cNvPr id="32" name="Text 26"/>
          <p:cNvSpPr txBox="1"/>
          <p:nvPr/>
        </p:nvSpPr>
        <p:spPr>
          <a:xfrm>
            <a:off x="8247888" y="5351069"/>
            <a:ext cx="3063240" cy="660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1 000 o'quvchida oylik sof foyda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Kurs narxlari (bir bosqich uchun, ming so'm)</a:t>
            </a:r>
            <a:endParaRPr lang="en-US" sz="34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457200" y="1600200"/>
          <a:ext cx="722376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Shape 4"/>
          <p:cNvSpPr/>
          <p:nvPr/>
        </p:nvSpPr>
        <p:spPr>
          <a:xfrm>
            <a:off x="8092440" y="1691640"/>
            <a:ext cx="3520440" cy="1325880"/>
          </a:xfrm>
          <a:prstGeom prst="roundRect">
            <a:avLst>
              <a:gd name="adj" fmla="val 1241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Text 5"/>
          <p:cNvSpPr txBox="1"/>
          <p:nvPr/>
        </p:nvSpPr>
        <p:spPr>
          <a:xfrm>
            <a:off x="8293608" y="1764792"/>
            <a:ext cx="31546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ming</a:t>
            </a:r>
            <a:endParaRPr lang="en-US" sz="3000" dirty="0"/>
          </a:p>
        </p:txBody>
      </p:sp>
      <p:sp>
        <p:nvSpPr>
          <p:cNvPr id="10" name="Text 6"/>
          <p:cNvSpPr txBox="1"/>
          <p:nvPr/>
        </p:nvSpPr>
        <p:spPr>
          <a:xfrm>
            <a:off x="8293608" y="2460650"/>
            <a:ext cx="3154680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o'rtacha kurs narxi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8092440" y="3200400"/>
            <a:ext cx="3520440" cy="1325880"/>
          </a:xfrm>
          <a:prstGeom prst="roundRect">
            <a:avLst>
              <a:gd name="adj" fmla="val 1241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2" name="Text 8"/>
          <p:cNvSpPr txBox="1"/>
          <p:nvPr/>
        </p:nvSpPr>
        <p:spPr>
          <a:xfrm>
            <a:off x="8293608" y="3273552"/>
            <a:ext cx="31546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 / 99 / 119</a:t>
            </a:r>
            <a:endParaRPr lang="en-US" sz="3000" dirty="0"/>
          </a:p>
        </p:txBody>
      </p:sp>
      <p:sp>
        <p:nvSpPr>
          <p:cNvPr id="13" name="Text 9"/>
          <p:cNvSpPr txBox="1"/>
          <p:nvPr/>
        </p:nvSpPr>
        <p:spPr>
          <a:xfrm>
            <a:off x="8293608" y="3969410"/>
            <a:ext cx="3154680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ming so'm — 3 narx toifasi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092440" y="4709160"/>
            <a:ext cx="3520440" cy="1325880"/>
          </a:xfrm>
          <a:prstGeom prst="roundRect">
            <a:avLst>
              <a:gd name="adj" fmla="val 12414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5" name="Text 11"/>
          <p:cNvSpPr txBox="1"/>
          <p:nvPr/>
        </p:nvSpPr>
        <p:spPr>
          <a:xfrm>
            <a:off x="8293608" y="4782312"/>
            <a:ext cx="3154680" cy="729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8293608" y="5478170"/>
            <a:ext cx="3154680" cy="503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kurs hozir sotuvda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xarajati: bitta foydalanuvchiga oyiga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4592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 20 000</a:t>
            </a:r>
            <a:endParaRPr lang="en-US" sz="5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560320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so'm / oy  (≈ $1,7)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548640" y="3246120"/>
            <a:ext cx="3840480" cy="822960"/>
          </a:xfrm>
          <a:prstGeom prst="roundRect">
            <a:avLst>
              <a:gd name="adj" fmla="val 20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0" name="Text 7"/>
          <p:cNvSpPr txBox="1"/>
          <p:nvPr/>
        </p:nvSpPr>
        <p:spPr>
          <a:xfrm>
            <a:off x="731520" y="3246120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2148840" y="324612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o'quvchi uchun hisob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48640" y="4233672"/>
            <a:ext cx="3840480" cy="822960"/>
          </a:xfrm>
          <a:prstGeom prst="roundRect">
            <a:avLst>
              <a:gd name="adj" fmla="val 20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731520" y="4233672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mln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2148840" y="4233672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oylik AI xarajati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548640" y="5221224"/>
            <a:ext cx="3840480" cy="822960"/>
          </a:xfrm>
          <a:prstGeom prst="roundRect">
            <a:avLst>
              <a:gd name="adj" fmla="val 20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731520" y="5221224"/>
            <a:ext cx="1417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~20%</a:t>
            </a:r>
            <a:endParaRPr lang="en-US" sz="2200" dirty="0"/>
          </a:p>
        </p:txBody>
      </p:sp>
      <p:sp>
        <p:nvSpPr>
          <p:cNvPr id="17" name="Text 14"/>
          <p:cNvSpPr txBox="1"/>
          <p:nvPr/>
        </p:nvSpPr>
        <p:spPr>
          <a:xfrm>
            <a:off x="2148840" y="5221224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daromaddan qoplanadi</a:t>
            </a:r>
            <a:endParaRPr lang="en-US" sz="1500" dirty="0"/>
          </a:p>
        </p:txBody>
      </p:sp>
      <p:graphicFrame>
        <p:nvGraphicFramePr>
          <p:cNvPr id="18" name="Chart 0"/>
          <p:cNvGraphicFramePr/>
          <p:nvPr/>
        </p:nvGraphicFramePr>
        <p:xfrm>
          <a:off x="4572000" y="1600200"/>
          <a:ext cx="347472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Shape 15"/>
          <p:cNvSpPr/>
          <p:nvPr/>
        </p:nvSpPr>
        <p:spPr>
          <a:xfrm>
            <a:off x="8321040" y="1901952"/>
            <a:ext cx="274320" cy="2743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732520" y="1783080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Ovozli javob (TTS)</a:t>
            </a:r>
            <a:endParaRPr lang="en-US" sz="1500" dirty="0"/>
          </a:p>
        </p:txBody>
      </p:sp>
      <p:sp>
        <p:nvSpPr>
          <p:cNvPr id="21" name="Text 17"/>
          <p:cNvSpPr txBox="1"/>
          <p:nvPr/>
        </p:nvSpPr>
        <p:spPr>
          <a:xfrm>
            <a:off x="10744200" y="1783080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5 900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8321040" y="2688336"/>
            <a:ext cx="274320" cy="27432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8732520" y="2569464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tutor — matnli chat</a:t>
            </a:r>
            <a:endParaRPr lang="en-US" sz="1500" dirty="0"/>
          </a:p>
        </p:txBody>
      </p:sp>
      <p:sp>
        <p:nvSpPr>
          <p:cNvPr id="24" name="Text 20"/>
          <p:cNvSpPr txBox="1"/>
          <p:nvPr/>
        </p:nvSpPr>
        <p:spPr>
          <a:xfrm>
            <a:off x="10744200" y="2569464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4 700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8321040" y="3474720"/>
            <a:ext cx="274320" cy="27432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8732520" y="3355848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Nutqni tanish (STT)</a:t>
            </a:r>
            <a:endParaRPr lang="en-US" sz="1500" dirty="0"/>
          </a:p>
        </p:txBody>
      </p:sp>
      <p:sp>
        <p:nvSpPr>
          <p:cNvPr id="27" name="Text 23"/>
          <p:cNvSpPr txBox="1"/>
          <p:nvPr/>
        </p:nvSpPr>
        <p:spPr>
          <a:xfrm>
            <a:off x="10744200" y="3355848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4 300</a:t>
            </a:r>
            <a:endParaRPr lang="en-US" sz="1600" dirty="0"/>
          </a:p>
        </p:txBody>
      </p:sp>
      <p:sp>
        <p:nvSpPr>
          <p:cNvPr id="28" name="Shape 24"/>
          <p:cNvSpPr/>
          <p:nvPr/>
        </p:nvSpPr>
        <p:spPr>
          <a:xfrm>
            <a:off x="8321040" y="4261104"/>
            <a:ext cx="274320" cy="27432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8732520" y="4142232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Talaffuz baholash, AI suhbat</a:t>
            </a:r>
            <a:endParaRPr lang="en-US" sz="1500" dirty="0"/>
          </a:p>
        </p:txBody>
      </p:sp>
      <p:sp>
        <p:nvSpPr>
          <p:cNvPr id="30" name="Text 26"/>
          <p:cNvSpPr txBox="1"/>
          <p:nvPr/>
        </p:nvSpPr>
        <p:spPr>
          <a:xfrm>
            <a:off x="10744200" y="4142232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3 000</a:t>
            </a:r>
            <a:endParaRPr lang="en-US" sz="1600" dirty="0"/>
          </a:p>
        </p:txBody>
      </p:sp>
      <p:sp>
        <p:nvSpPr>
          <p:cNvPr id="31" name="Shape 27"/>
          <p:cNvSpPr/>
          <p:nvPr/>
        </p:nvSpPr>
        <p:spPr>
          <a:xfrm>
            <a:off x="8321040" y="5047488"/>
            <a:ext cx="274320" cy="27432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8732520" y="4928616"/>
            <a:ext cx="21031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va zaxira</a:t>
            </a:r>
            <a:endParaRPr lang="en-US" sz="1500" dirty="0"/>
          </a:p>
        </p:txBody>
      </p:sp>
      <p:sp>
        <p:nvSpPr>
          <p:cNvPr id="33" name="Text 29"/>
          <p:cNvSpPr txBox="1"/>
          <p:nvPr/>
        </p:nvSpPr>
        <p:spPr>
          <a:xfrm>
            <a:off x="10744200" y="4928616"/>
            <a:ext cx="914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2 100</a:t>
            </a:r>
            <a:endParaRPr lang="en-US" sz="1600" dirty="0"/>
          </a:p>
        </p:txBody>
      </p:sp>
      <p:sp>
        <p:nvSpPr>
          <p:cNvPr id="34" name="Text 30"/>
          <p:cNvSpPr txBox="1"/>
          <p:nvPr/>
        </p:nvSpPr>
        <p:spPr>
          <a:xfrm>
            <a:off x="4572000" y="5806440"/>
            <a:ext cx="7086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8A9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xarajati o'zgaruvchan: har bir to'lovchi o'quvchining o'z to'lovidan qoplanadi, shuning uchun investitsiyaga kiritilmagan. Hisob: 1$ ≈ 11 850 so'm; taxminiy.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Oylik operatsion xarajatlar: 37 mln so'm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12064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13232" y="1801368"/>
            <a:ext cx="512064" cy="512064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9" name="Image 1" descr="a/i_users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369" y="1934505"/>
            <a:ext cx="245791" cy="24579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1746504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Direktor</a:t>
            </a:r>
            <a:endParaRPr lang="en-US" sz="1700" dirty="0"/>
          </a:p>
        </p:txBody>
      </p:sp>
      <p:sp>
        <p:nvSpPr>
          <p:cNvPr id="11" name="Text 7"/>
          <p:cNvSpPr txBox="1"/>
          <p:nvPr/>
        </p:nvSpPr>
        <p:spPr>
          <a:xfrm>
            <a:off x="1371600" y="207568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nafar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4023360" y="1691640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548640" y="2542032"/>
            <a:ext cx="512064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13232" y="2651760"/>
            <a:ext cx="512064" cy="512064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15" name="Image 2" descr="a/i_code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369" y="2784897"/>
            <a:ext cx="245791" cy="245791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71600" y="259689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Dasturchi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1371600" y="29260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nafar × 5 mln</a:t>
            </a:r>
            <a:endParaRPr lang="en-US" sz="1300" dirty="0"/>
          </a:p>
        </p:txBody>
      </p:sp>
      <p:sp>
        <p:nvSpPr>
          <p:cNvPr id="18" name="Text 13"/>
          <p:cNvSpPr txBox="1"/>
          <p:nvPr/>
        </p:nvSpPr>
        <p:spPr>
          <a:xfrm>
            <a:off x="4023360" y="2542032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2200" dirty="0"/>
          </a:p>
        </p:txBody>
      </p:sp>
      <p:sp>
        <p:nvSpPr>
          <p:cNvPr id="19" name="Shape 14"/>
          <p:cNvSpPr/>
          <p:nvPr/>
        </p:nvSpPr>
        <p:spPr>
          <a:xfrm>
            <a:off x="548640" y="3392424"/>
            <a:ext cx="512064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13232" y="3502152"/>
            <a:ext cx="512064" cy="512064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21" name="Image 3" descr="a/i_video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369" y="3635289"/>
            <a:ext cx="245791" cy="245791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371600" y="344728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montajchi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1371600" y="377647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nafar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4023360" y="3392424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mln</a:t>
            </a:r>
            <a:endParaRPr lang="en-US" sz="2200" dirty="0"/>
          </a:p>
        </p:txBody>
      </p:sp>
      <p:sp>
        <p:nvSpPr>
          <p:cNvPr id="25" name="Shape 19"/>
          <p:cNvSpPr/>
          <p:nvPr/>
        </p:nvSpPr>
        <p:spPr>
          <a:xfrm>
            <a:off x="548640" y="4242816"/>
            <a:ext cx="512064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713232" y="4352544"/>
            <a:ext cx="512064" cy="512064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27" name="Image 4" descr="a/i_mobile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369" y="4485681"/>
            <a:ext cx="245791" cy="245791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371600" y="4297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Operator</a:t>
            </a:r>
            <a:endParaRPr lang="en-US" sz="1700" dirty="0"/>
          </a:p>
        </p:txBody>
      </p:sp>
      <p:sp>
        <p:nvSpPr>
          <p:cNvPr id="29" name="Text 22"/>
          <p:cNvSpPr txBox="1"/>
          <p:nvPr/>
        </p:nvSpPr>
        <p:spPr>
          <a:xfrm>
            <a:off x="1371600" y="462686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nafar</a:t>
            </a:r>
            <a:endParaRPr lang="en-US" sz="1300" dirty="0"/>
          </a:p>
        </p:txBody>
      </p:sp>
      <p:sp>
        <p:nvSpPr>
          <p:cNvPr id="30" name="Text 23"/>
          <p:cNvSpPr txBox="1"/>
          <p:nvPr/>
        </p:nvSpPr>
        <p:spPr>
          <a:xfrm>
            <a:off x="4023360" y="4242816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mln</a:t>
            </a:r>
            <a:endParaRPr lang="en-US" sz="2200" dirty="0"/>
          </a:p>
        </p:txBody>
      </p:sp>
      <p:sp>
        <p:nvSpPr>
          <p:cNvPr id="31" name="Shape 24"/>
          <p:cNvSpPr/>
          <p:nvPr/>
        </p:nvSpPr>
        <p:spPr>
          <a:xfrm>
            <a:off x="548640" y="5093208"/>
            <a:ext cx="512064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713232" y="5202936"/>
            <a:ext cx="512064" cy="512064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33" name="Image 5" descr="a/i_landmar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6369" y="5336073"/>
            <a:ext cx="245791" cy="245791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1371600" y="5148072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Ofis ijarasi</a:t>
            </a:r>
            <a:endParaRPr lang="en-US" sz="1700" dirty="0"/>
          </a:p>
        </p:txBody>
      </p:sp>
      <p:sp>
        <p:nvSpPr>
          <p:cNvPr id="35" name="Text 27"/>
          <p:cNvSpPr txBox="1"/>
          <p:nvPr/>
        </p:nvSpPr>
        <p:spPr>
          <a:xfrm>
            <a:off x="1371600" y="547725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oyiga</a:t>
            </a:r>
            <a:endParaRPr lang="en-US" sz="1300" dirty="0"/>
          </a:p>
        </p:txBody>
      </p:sp>
      <p:sp>
        <p:nvSpPr>
          <p:cNvPr id="36" name="Text 28"/>
          <p:cNvSpPr txBox="1"/>
          <p:nvPr/>
        </p:nvSpPr>
        <p:spPr>
          <a:xfrm>
            <a:off x="4023360" y="5093208"/>
            <a:ext cx="1463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mln</a:t>
            </a:r>
            <a:endParaRPr lang="en-US" sz="2200" dirty="0"/>
          </a:p>
        </p:txBody>
      </p:sp>
      <p:graphicFrame>
        <p:nvGraphicFramePr>
          <p:cNvPr id="37" name="Chart 0"/>
          <p:cNvGraphicFramePr/>
          <p:nvPr/>
        </p:nvGraphicFramePr>
        <p:xfrm>
          <a:off x="6035040" y="1554480"/>
          <a:ext cx="320040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8" name="Shape 29"/>
          <p:cNvSpPr/>
          <p:nvPr/>
        </p:nvSpPr>
        <p:spPr>
          <a:xfrm>
            <a:off x="9464040" y="1828800"/>
            <a:ext cx="2194560" cy="3566160"/>
          </a:xfrm>
          <a:prstGeom prst="roundRect">
            <a:avLst>
              <a:gd name="adj" fmla="val 7500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9" name="Text 30"/>
          <p:cNvSpPr txBox="1"/>
          <p:nvPr/>
        </p:nvSpPr>
        <p:spPr>
          <a:xfrm>
            <a:off x="9601200" y="210312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oy</a:t>
            </a:r>
            <a:endParaRPr lang="en-US" sz="1800" dirty="0"/>
          </a:p>
        </p:txBody>
      </p:sp>
      <p:sp>
        <p:nvSpPr>
          <p:cNvPr id="40" name="Text 31"/>
          <p:cNvSpPr txBox="1"/>
          <p:nvPr/>
        </p:nvSpPr>
        <p:spPr>
          <a:xfrm>
            <a:off x="9601200" y="2560320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 37 mln</a:t>
            </a:r>
            <a:endParaRPr lang="en-US" sz="2000" dirty="0"/>
          </a:p>
        </p:txBody>
      </p:sp>
      <p:sp>
        <p:nvSpPr>
          <p:cNvPr id="41" name="Text 32"/>
          <p:cNvSpPr txBox="1"/>
          <p:nvPr/>
        </p:nvSpPr>
        <p:spPr>
          <a:xfrm>
            <a:off x="9601200" y="32004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</a:t>
            </a:r>
            <a:endParaRPr lang="en-US" sz="5000" dirty="0"/>
          </a:p>
        </p:txBody>
      </p:sp>
      <p:sp>
        <p:nvSpPr>
          <p:cNvPr id="42" name="Text 33"/>
          <p:cNvSpPr txBox="1"/>
          <p:nvPr/>
        </p:nvSpPr>
        <p:spPr>
          <a:xfrm>
            <a:off x="9601200" y="416052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mln so'm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investitsiyadan</a:t>
            </a:r>
            <a:endParaRPr lang="en-US" sz="1700" dirty="0"/>
          </a:p>
        </p:txBody>
      </p:sp>
      <p:sp>
        <p:nvSpPr>
          <p:cNvPr id="43" name="Text 34"/>
          <p:cNvSpPr txBox="1"/>
          <p:nvPr/>
        </p:nvSpPr>
        <p:spPr>
          <a:xfrm>
            <a:off x="548640" y="59893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8A9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4-oydan boshlab maosh va ijara platforma daromadidan to'lanadi.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Kontent, laboratoriya va uskunalar: 189 mln so'm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5806440" cy="4480560"/>
          </a:xfrm>
          <a:prstGeom prst="roundRect">
            <a:avLst>
              <a:gd name="adj" fmla="val 3673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822960" y="18745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Til kurslari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3931920" y="18288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6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mln</a:t>
            </a:r>
            <a:endParaRPr lang="en-US" sz="26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331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til × 2 daraja × 10 mln so'm (video, test, GIF, audio kontent)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2286000" y="283464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3703320" y="283464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A2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5120640" y="283464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B1–C1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822960" y="324612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Ingliz tili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2286000" y="3246120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286000" y="3246120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3703320" y="3246120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703320" y="3246120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5212080" y="3246120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090E2E"/>
          </a:solidFill>
          <a:ln w="12700">
            <a:solidFill>
              <a:srgbClr val="3A4A9E"/>
            </a:solidFill>
            <a:prstDash val="dash"/>
          </a:ln>
        </p:spPr>
      </p:sp>
      <p:sp>
        <p:nvSpPr>
          <p:cNvPr id="20" name="Text 17"/>
          <p:cNvSpPr txBox="1"/>
          <p:nvPr/>
        </p:nvSpPr>
        <p:spPr>
          <a:xfrm>
            <a:off x="5212080" y="3246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en-US" sz="1800" dirty="0"/>
          </a:p>
        </p:txBody>
      </p:sp>
      <p:sp>
        <p:nvSpPr>
          <p:cNvPr id="21" name="Text 18"/>
          <p:cNvSpPr txBox="1"/>
          <p:nvPr/>
        </p:nvSpPr>
        <p:spPr>
          <a:xfrm>
            <a:off x="822960" y="414223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 tili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2286000" y="4142232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286000" y="4142232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24" name="Shape 21"/>
          <p:cNvSpPr/>
          <p:nvPr/>
        </p:nvSpPr>
        <p:spPr>
          <a:xfrm>
            <a:off x="3703320" y="4142232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703320" y="4142232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26" name="Shape 23"/>
          <p:cNvSpPr/>
          <p:nvPr/>
        </p:nvSpPr>
        <p:spPr>
          <a:xfrm>
            <a:off x="5212080" y="4142232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090E2E"/>
          </a:solidFill>
          <a:ln w="12700">
            <a:solidFill>
              <a:srgbClr val="3A4A9E"/>
            </a:solidFill>
            <a:prstDash val="dash"/>
          </a:ln>
        </p:spPr>
      </p:sp>
      <p:sp>
        <p:nvSpPr>
          <p:cNvPr id="27" name="Text 24"/>
          <p:cNvSpPr txBox="1"/>
          <p:nvPr/>
        </p:nvSpPr>
        <p:spPr>
          <a:xfrm>
            <a:off x="5212080" y="414223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en-US" sz="1800" dirty="0"/>
          </a:p>
        </p:txBody>
      </p:sp>
      <p:sp>
        <p:nvSpPr>
          <p:cNvPr id="28" name="Text 25"/>
          <p:cNvSpPr txBox="1"/>
          <p:nvPr/>
        </p:nvSpPr>
        <p:spPr>
          <a:xfrm>
            <a:off x="822960" y="503834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Ona tili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2286000" y="5038344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286000" y="5038344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3703320" y="5038344"/>
            <a:ext cx="1234440" cy="731520"/>
          </a:xfrm>
          <a:prstGeom prst="roundRect">
            <a:avLst>
              <a:gd name="adj" fmla="val 15000"/>
            </a:avLst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3703320" y="5038344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mln</a:t>
            </a:r>
            <a:endParaRPr lang="en-US" sz="1700" dirty="0"/>
          </a:p>
        </p:txBody>
      </p:sp>
      <p:sp>
        <p:nvSpPr>
          <p:cNvPr id="33" name="Shape 30"/>
          <p:cNvSpPr/>
          <p:nvPr/>
        </p:nvSpPr>
        <p:spPr>
          <a:xfrm>
            <a:off x="5212080" y="5038344"/>
            <a:ext cx="731520" cy="731520"/>
          </a:xfrm>
          <a:prstGeom prst="roundRect">
            <a:avLst>
              <a:gd name="adj" fmla="val 15000"/>
            </a:avLst>
          </a:prstGeom>
          <a:solidFill>
            <a:srgbClr val="090E2E"/>
          </a:solidFill>
          <a:ln w="12700">
            <a:solidFill>
              <a:srgbClr val="3A4A9E"/>
            </a:solidFill>
            <a:prstDash val="dash"/>
          </a:ln>
        </p:spPr>
      </p:sp>
      <p:sp>
        <p:nvSpPr>
          <p:cNvPr id="34" name="Text 31"/>
          <p:cNvSpPr txBox="1"/>
          <p:nvPr/>
        </p:nvSpPr>
        <p:spPr>
          <a:xfrm>
            <a:off x="5212080" y="5038344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en-US" sz="1800" dirty="0"/>
          </a:p>
        </p:txBody>
      </p:sp>
      <p:sp>
        <p:nvSpPr>
          <p:cNvPr id="35" name="Text 32"/>
          <p:cNvSpPr txBox="1"/>
          <p:nvPr/>
        </p:nvSpPr>
        <p:spPr>
          <a:xfrm>
            <a:off x="822960" y="585216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8A9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B1 va undan yuqori darajalar — platforma daromadi hisobidan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6583680" y="1691640"/>
            <a:ext cx="5074920" cy="1371600"/>
          </a:xfrm>
          <a:prstGeom prst="roundRect">
            <a:avLst>
              <a:gd name="adj" fmla="val 12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7" name="Shape 34"/>
          <p:cNvSpPr/>
          <p:nvPr/>
        </p:nvSpPr>
        <p:spPr>
          <a:xfrm>
            <a:off x="6766560" y="1965960"/>
            <a:ext cx="731520" cy="7315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38" name="Image 1" descr="a/i_flas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755" y="2156155"/>
            <a:ext cx="351130" cy="351130"/>
          </a:xfrm>
          <a:prstGeom prst="rect">
            <a:avLst/>
          </a:prstGeom>
        </p:spPr>
      </p:pic>
      <p:sp>
        <p:nvSpPr>
          <p:cNvPr id="39" name="Text 35"/>
          <p:cNvSpPr txBox="1"/>
          <p:nvPr/>
        </p:nvSpPr>
        <p:spPr>
          <a:xfrm>
            <a:off x="7680960" y="18562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Virtual laboratoriyalar</a:t>
            </a:r>
            <a:endParaRPr lang="en-US" sz="1700" dirty="0"/>
          </a:p>
        </p:txBody>
      </p:sp>
      <p:sp>
        <p:nvSpPr>
          <p:cNvPr id="40" name="Text 36"/>
          <p:cNvSpPr txBox="1"/>
          <p:nvPr/>
        </p:nvSpPr>
        <p:spPr>
          <a:xfrm>
            <a:off x="9966960" y="180136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mln</a:t>
            </a:r>
            <a:endParaRPr lang="en-US" sz="2400" dirty="0"/>
          </a:p>
        </p:txBody>
      </p:sp>
      <p:sp>
        <p:nvSpPr>
          <p:cNvPr id="41" name="Text 37"/>
          <p:cNvSpPr txBox="1"/>
          <p:nvPr/>
        </p:nvSpPr>
        <p:spPr>
          <a:xfrm>
            <a:off x="7680960" y="233172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× 15 mln: IT, fizika, robototexnika, kimyo</a:t>
            </a:r>
            <a:endParaRPr lang="en-US" sz="1400" dirty="0"/>
          </a:p>
        </p:txBody>
      </p:sp>
      <p:sp>
        <p:nvSpPr>
          <p:cNvPr id="42" name="Shape 38"/>
          <p:cNvSpPr/>
          <p:nvPr/>
        </p:nvSpPr>
        <p:spPr>
          <a:xfrm>
            <a:off x="6583680" y="3246120"/>
            <a:ext cx="5074920" cy="1371600"/>
          </a:xfrm>
          <a:prstGeom prst="roundRect">
            <a:avLst>
              <a:gd name="adj" fmla="val 12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6766560" y="3520440"/>
            <a:ext cx="731520" cy="73152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44" name="Image 2" descr="a/i_book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6755" y="3710635"/>
            <a:ext cx="351130" cy="351130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7680960" y="341071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Boshqa fanlar kurslari</a:t>
            </a:r>
            <a:endParaRPr lang="en-US" sz="1700" dirty="0"/>
          </a:p>
        </p:txBody>
      </p:sp>
      <p:sp>
        <p:nvSpPr>
          <p:cNvPr id="46" name="Text 41"/>
          <p:cNvSpPr txBox="1"/>
          <p:nvPr/>
        </p:nvSpPr>
        <p:spPr>
          <a:xfrm>
            <a:off x="9966960" y="335584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mln</a:t>
            </a:r>
            <a:endParaRPr lang="en-US" sz="2400" dirty="0"/>
          </a:p>
        </p:txBody>
      </p:sp>
      <p:sp>
        <p:nvSpPr>
          <p:cNvPr id="47" name="Text 42"/>
          <p:cNvSpPr txBox="1"/>
          <p:nvPr/>
        </p:nvSpPr>
        <p:spPr>
          <a:xfrm>
            <a:off x="7680960" y="388620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× 6 mln: tarix, matematika, biologiya, kompyuter savodxonligi</a:t>
            </a:r>
            <a:endParaRPr lang="en-US" sz="1400" dirty="0"/>
          </a:p>
        </p:txBody>
      </p:sp>
      <p:sp>
        <p:nvSpPr>
          <p:cNvPr id="48" name="Shape 43"/>
          <p:cNvSpPr/>
          <p:nvPr/>
        </p:nvSpPr>
        <p:spPr>
          <a:xfrm>
            <a:off x="6583680" y="4800600"/>
            <a:ext cx="5074920" cy="1371600"/>
          </a:xfrm>
          <a:prstGeom prst="roundRect">
            <a:avLst>
              <a:gd name="adj" fmla="val 120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9" name="Shape 44"/>
          <p:cNvSpPr/>
          <p:nvPr/>
        </p:nvSpPr>
        <p:spPr>
          <a:xfrm>
            <a:off x="6766560" y="5074920"/>
            <a:ext cx="731520" cy="73152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50" name="Image 3" descr="a/i_pc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6755" y="5265115"/>
            <a:ext cx="351130" cy="351130"/>
          </a:xfrm>
          <a:prstGeom prst="rect">
            <a:avLst/>
          </a:prstGeom>
        </p:spPr>
      </p:pic>
      <p:sp>
        <p:nvSpPr>
          <p:cNvPr id="51" name="Text 45"/>
          <p:cNvSpPr txBox="1"/>
          <p:nvPr/>
        </p:nvSpPr>
        <p:spPr>
          <a:xfrm>
            <a:off x="7680960" y="496519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Uskunalar</a:t>
            </a:r>
            <a:endParaRPr lang="en-US" sz="1700" dirty="0"/>
          </a:p>
        </p:txBody>
      </p:sp>
      <p:sp>
        <p:nvSpPr>
          <p:cNvPr id="52" name="Text 46"/>
          <p:cNvSpPr txBox="1"/>
          <p:nvPr/>
        </p:nvSpPr>
        <p:spPr>
          <a:xfrm>
            <a:off x="9966960" y="4910328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mln</a:t>
            </a:r>
            <a:endParaRPr lang="en-US" sz="2400" dirty="0"/>
          </a:p>
        </p:txBody>
      </p:sp>
      <p:sp>
        <p:nvSpPr>
          <p:cNvPr id="53" name="Text 47"/>
          <p:cNvSpPr txBox="1"/>
          <p:nvPr/>
        </p:nvSpPr>
        <p:spPr>
          <a:xfrm>
            <a:off x="7680960" y="5440680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ta stol kompyuteri + 1 ta noutbuk (har biri ≈ 15 mln)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Moliyaviy prognoz: birinchi 12 oy (mln so'm)</a:t>
            </a:r>
            <a:endParaRPr lang="en-US" sz="34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457200" y="1554480"/>
          <a:ext cx="7406640" cy="4251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85216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8A9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Faraz: o'quvchilar soni 100 dan 6-oyda 1 000 ga yetadi va barqaror qoladi; har o'quvchi oyiga ≈100 ming so'mlik kurs xarid qiladi. Soliqlar hisobga olinmagan.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8183880" y="1645920"/>
            <a:ext cx="3474720" cy="932688"/>
          </a:xfrm>
          <a:prstGeom prst="roundRect">
            <a:avLst>
              <a:gd name="adj" fmla="val 1764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0" name="Text 6"/>
          <p:cNvSpPr txBox="1"/>
          <p:nvPr/>
        </p:nvSpPr>
        <p:spPr>
          <a:xfrm>
            <a:off x="8385048" y="1719072"/>
            <a:ext cx="31089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4-oy</a:t>
            </a:r>
            <a:endParaRPr lang="en-US" sz="2400" dirty="0"/>
          </a:p>
        </p:txBody>
      </p:sp>
      <p:sp>
        <p:nvSpPr>
          <p:cNvPr id="11" name="Text 7"/>
          <p:cNvSpPr txBox="1"/>
          <p:nvPr/>
        </p:nvSpPr>
        <p:spPr>
          <a:xfrm>
            <a:off x="8385048" y="2186879"/>
            <a:ext cx="31089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zararsizlik nuqtasi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183880" y="2724912"/>
            <a:ext cx="3474720" cy="932688"/>
          </a:xfrm>
          <a:prstGeom prst="roundRect">
            <a:avLst>
              <a:gd name="adj" fmla="val 1764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Text 9"/>
          <p:cNvSpPr txBox="1"/>
          <p:nvPr/>
        </p:nvSpPr>
        <p:spPr>
          <a:xfrm>
            <a:off x="8385048" y="2798064"/>
            <a:ext cx="31089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910 mln</a:t>
            </a:r>
            <a:endParaRPr lang="en-US" sz="2400" dirty="0"/>
          </a:p>
        </p:txBody>
      </p:sp>
      <p:sp>
        <p:nvSpPr>
          <p:cNvPr id="14" name="Text 10"/>
          <p:cNvSpPr txBox="1"/>
          <p:nvPr/>
        </p:nvSpPr>
        <p:spPr>
          <a:xfrm>
            <a:off x="8385048" y="3265871"/>
            <a:ext cx="31089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1-yil daromadi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8183880" y="3803904"/>
            <a:ext cx="3474720" cy="932688"/>
          </a:xfrm>
          <a:prstGeom prst="roundRect">
            <a:avLst>
              <a:gd name="adj" fmla="val 1764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Text 12"/>
          <p:cNvSpPr txBox="1"/>
          <p:nvPr/>
        </p:nvSpPr>
        <p:spPr>
          <a:xfrm>
            <a:off x="8385048" y="3877056"/>
            <a:ext cx="31089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8385048" y="4344863"/>
            <a:ext cx="31089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6-oydan faol o'quvchi</a:t>
            </a:r>
            <a:endParaRPr lang="en-US" sz="1400" dirty="0"/>
          </a:p>
        </p:txBody>
      </p:sp>
      <p:sp>
        <p:nvSpPr>
          <p:cNvPr id="18" name="Shape 14"/>
          <p:cNvSpPr/>
          <p:nvPr/>
        </p:nvSpPr>
        <p:spPr>
          <a:xfrm>
            <a:off x="8183880" y="4882896"/>
            <a:ext cx="3474720" cy="932688"/>
          </a:xfrm>
          <a:prstGeom prst="roundRect">
            <a:avLst>
              <a:gd name="adj" fmla="val 17647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9" name="Text 15"/>
          <p:cNvSpPr txBox="1"/>
          <p:nvPr/>
        </p:nvSpPr>
        <p:spPr>
          <a:xfrm>
            <a:off x="8385048" y="4956048"/>
            <a:ext cx="3108960" cy="512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mln</a:t>
            </a:r>
            <a:endParaRPr lang="en-US" sz="2400" dirty="0"/>
          </a:p>
        </p:txBody>
      </p:sp>
      <p:sp>
        <p:nvSpPr>
          <p:cNvPr id="20" name="Text 16"/>
          <p:cNvSpPr txBox="1"/>
          <p:nvPr/>
        </p:nvSpPr>
        <p:spPr>
          <a:xfrm>
            <a:off x="8385048" y="5423855"/>
            <a:ext cx="3108960" cy="354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so'm — oylik sof foyda (6-oydan)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Yillik moliyaviy natijalar (mln so'm)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6949440" cy="3968496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Ko'rsatkich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1-yil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6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2-yil</a:t>
                      </a:r>
                      <a:endParaRPr lang="en-US" sz="17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O'rtacha faol o'quvchilar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1 000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Daromad (kurs sotuvi)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22D3E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1 200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 xarajatlari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− 182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− 240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Maosh va ijara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− 444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− 444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Kontent, lab, uskunalar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− 189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− 60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700" b="1" dirty="0">
                          <a:solidFill>
                            <a:srgbClr val="F5B8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Sof natija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F5B8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+ 95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700" b="1" dirty="0">
                          <a:solidFill>
                            <a:srgbClr val="F5B8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+ 456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anchor="ctr">
                    <a:lnL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90E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B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4"/>
          <p:cNvSpPr txBox="1"/>
          <p:nvPr/>
        </p:nvSpPr>
        <p:spPr>
          <a:xfrm>
            <a:off x="548640" y="5852160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8A9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2-yil: 1 000 o'quvchi saqlanadi (konservativ); B1–B2 kontenti uchun 60 mln qayta investitsiya qilinadi.</a:t>
            </a:r>
            <a:endParaRPr lang="en-US" sz="120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7863840" y="1691640"/>
          <a:ext cx="3840480" cy="4023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BIZNES-REJA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Risklar va ularni boshqarish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548640" y="1783080"/>
            <a:ext cx="5440680" cy="1920240"/>
          </a:xfrm>
          <a:prstGeom prst="roundRect">
            <a:avLst>
              <a:gd name="adj" fmla="val 8571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2103120"/>
            <a:ext cx="822960" cy="82296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pic>
        <p:nvPicPr>
          <p:cNvPr id="9" name="Image 1" descr="a/i_users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930" y="2317090"/>
            <a:ext cx="395021" cy="39502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874520" y="205740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O'quvchilar sekin ko'paysa</a:t>
            </a:r>
            <a:endParaRPr lang="en-US" sz="2000" dirty="0"/>
          </a:p>
        </p:txBody>
      </p:sp>
      <p:sp>
        <p:nvSpPr>
          <p:cNvPr id="11" name="Text 7"/>
          <p:cNvSpPr txBox="1"/>
          <p:nvPr/>
        </p:nvSpPr>
        <p:spPr>
          <a:xfrm>
            <a:off x="1874520" y="256032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Maktab va o'quv markazlari bilan hamkorlik, bepul demo darslar, SMM va referal tizim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6126480" y="1783080"/>
            <a:ext cx="5440680" cy="1920240"/>
          </a:xfrm>
          <a:prstGeom prst="roundRect">
            <a:avLst>
              <a:gd name="adj" fmla="val 8571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400800" y="2103120"/>
            <a:ext cx="822960" cy="82296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14" name="Image 2" descr="a/i_robo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4770" y="2317090"/>
            <a:ext cx="395021" cy="395021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52360" y="205740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narxi oshsa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7452360" y="256032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nechta AI provayder, javoblarni keshlash, foydalanuvchi limitlari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548640" y="3931920"/>
            <a:ext cx="5440680" cy="1920240"/>
          </a:xfrm>
          <a:prstGeom prst="roundRect">
            <a:avLst>
              <a:gd name="adj" fmla="val 8571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22960" y="4251960"/>
            <a:ext cx="822960" cy="82296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19" name="Image 3" descr="a/i_bolt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930" y="4465930"/>
            <a:ext cx="395021" cy="395021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874520" y="420624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Raqobat</a:t>
            </a:r>
            <a:endParaRPr lang="en-US" sz="2000" dirty="0"/>
          </a:p>
        </p:txBody>
      </p:sp>
      <p:sp>
        <p:nvSpPr>
          <p:cNvPr id="21" name="Text 15"/>
          <p:cNvSpPr txBox="1"/>
          <p:nvPr/>
        </p:nvSpPr>
        <p:spPr>
          <a:xfrm>
            <a:off x="1874520" y="470916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O'zbek tilidagi kontent + virtual laboratoriya + AI suhbat — bozorda noyob birikma</a:t>
            </a:r>
            <a:endParaRPr lang="en-US" sz="1800" dirty="0"/>
          </a:p>
        </p:txBody>
      </p:sp>
      <p:sp>
        <p:nvSpPr>
          <p:cNvPr id="22" name="Shape 16"/>
          <p:cNvSpPr/>
          <p:nvPr/>
        </p:nvSpPr>
        <p:spPr>
          <a:xfrm>
            <a:off x="6126480" y="3931920"/>
            <a:ext cx="5440680" cy="1920240"/>
          </a:xfrm>
          <a:prstGeom prst="roundRect">
            <a:avLst>
              <a:gd name="adj" fmla="val 8571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6400800" y="4251960"/>
            <a:ext cx="822960" cy="82296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pic>
        <p:nvPicPr>
          <p:cNvPr id="24" name="Image 4" descr="a/i_cert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770" y="4465930"/>
            <a:ext cx="395021" cy="395021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7452360" y="4206240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Kontent sifati</a:t>
            </a:r>
            <a:endParaRPr lang="en-US" sz="2000" dirty="0"/>
          </a:p>
        </p:txBody>
      </p:sp>
      <p:sp>
        <p:nvSpPr>
          <p:cNvPr id="26" name="Text 19"/>
          <p:cNvSpPr txBox="1"/>
          <p:nvPr/>
        </p:nvSpPr>
        <p:spPr>
          <a:xfrm>
            <a:off x="7452360" y="4709160"/>
            <a:ext cx="3886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Metodistlar tekshiruvi, o'quvchi reytinglari va doimiy yangilash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_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INVESTITSIYA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Investitsiya so'rovi</a:t>
            </a:r>
            <a:endParaRPr lang="en-US" sz="3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160020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2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mln</a:t>
            </a:r>
            <a:endParaRPr lang="en-US" sz="7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26974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so'm  ≈ $25 300</a:t>
            </a:r>
            <a:endParaRPr lang="en-US" sz="2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32461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Platformani ishga tushirish va dastlabki 3 oylik faoliyat uchun. 4-oydan boshlab platforma o'zini o'zi moliyalashtiradi.</a:t>
            </a:r>
            <a:endParaRPr lang="en-US" sz="17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822960" y="3977640"/>
          <a:ext cx="233172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7"/>
          <p:cNvSpPr txBox="1"/>
          <p:nvPr/>
        </p:nvSpPr>
        <p:spPr>
          <a:xfrm>
            <a:off x="3291840" y="466344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ta</a:t>
            </a:r>
            <a:endParaRPr lang="en-US" sz="1700" dirty="0"/>
          </a:p>
          <a:p>
            <a:pPr marL="0" indent="0">
              <a:buNone/>
            </a:pPr>
            <a:r>
              <a:rPr lang="en-US" sz="1700" b="1" dirty="0">
                <a:solidFill>
                  <a:srgbClr val="B4BE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yo'nalish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5486400" y="1783080"/>
            <a:ext cx="617220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669280" y="2011680"/>
            <a:ext cx="274320" cy="27432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080760" y="17830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Maosh va ijara (3 oy)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9144000" y="178308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37%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10058400" y="178308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mln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0" y="2651760"/>
            <a:ext cx="617220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669280" y="2880360"/>
            <a:ext cx="274320" cy="274320"/>
          </a:xfrm>
          <a:prstGeom prst="ellipse">
            <a:avLst/>
          </a:prstGeom>
          <a:solidFill>
            <a:srgbClr val="22D3EE"/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080760" y="26517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 kurslari (A1–A2)</a:t>
            </a:r>
            <a:endParaRPr lang="en-US" sz="1800" dirty="0"/>
          </a:p>
        </p:txBody>
      </p:sp>
      <p:sp>
        <p:nvSpPr>
          <p:cNvPr id="20" name="Text 16"/>
          <p:cNvSpPr txBox="1"/>
          <p:nvPr/>
        </p:nvSpPr>
        <p:spPr>
          <a:xfrm>
            <a:off x="9144000" y="265176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500" dirty="0"/>
          </a:p>
        </p:txBody>
      </p:sp>
      <p:sp>
        <p:nvSpPr>
          <p:cNvPr id="21" name="Text 17"/>
          <p:cNvSpPr txBox="1"/>
          <p:nvPr/>
        </p:nvSpPr>
        <p:spPr>
          <a:xfrm>
            <a:off x="10058400" y="265176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mln</a:t>
            </a:r>
            <a:endParaRPr lang="en-US" sz="2000" dirty="0"/>
          </a:p>
        </p:txBody>
      </p:sp>
      <p:sp>
        <p:nvSpPr>
          <p:cNvPr id="22" name="Shape 18"/>
          <p:cNvSpPr/>
          <p:nvPr/>
        </p:nvSpPr>
        <p:spPr>
          <a:xfrm>
            <a:off x="5486400" y="3520440"/>
            <a:ext cx="617220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Shape 19"/>
          <p:cNvSpPr/>
          <p:nvPr/>
        </p:nvSpPr>
        <p:spPr>
          <a:xfrm>
            <a:off x="5669280" y="3749040"/>
            <a:ext cx="274320" cy="27432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080760" y="35204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laboratoriyalar</a:t>
            </a:r>
            <a:endParaRPr lang="en-US" sz="1800" dirty="0"/>
          </a:p>
        </p:txBody>
      </p:sp>
      <p:sp>
        <p:nvSpPr>
          <p:cNvPr id="25" name="Text 21"/>
          <p:cNvSpPr txBox="1"/>
          <p:nvPr/>
        </p:nvSpPr>
        <p:spPr>
          <a:xfrm>
            <a:off x="9144000" y="352044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</a:t>
            </a:r>
            <a:endParaRPr lang="en-US" sz="1500" dirty="0"/>
          </a:p>
        </p:txBody>
      </p:sp>
      <p:sp>
        <p:nvSpPr>
          <p:cNvPr id="26" name="Text 22"/>
          <p:cNvSpPr txBox="1"/>
          <p:nvPr/>
        </p:nvSpPr>
        <p:spPr>
          <a:xfrm>
            <a:off x="10058400" y="352044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mln</a:t>
            </a:r>
            <a:endParaRPr lang="en-US" sz="2000" dirty="0"/>
          </a:p>
        </p:txBody>
      </p:sp>
      <p:sp>
        <p:nvSpPr>
          <p:cNvPr id="27" name="Shape 23"/>
          <p:cNvSpPr/>
          <p:nvPr/>
        </p:nvSpPr>
        <p:spPr>
          <a:xfrm>
            <a:off x="5486400" y="4389120"/>
            <a:ext cx="617220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5669280" y="4617720"/>
            <a:ext cx="274320" cy="274320"/>
          </a:xfrm>
          <a:prstGeom prst="ellipse">
            <a:avLst/>
          </a:prstGeom>
          <a:solidFill>
            <a:srgbClr val="F472B6"/>
          </a:solidFill>
          <a:ln w="12700">
            <a:solidFill>
              <a:srgbClr val="F472B6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6080760" y="438912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Uskunalar</a:t>
            </a:r>
            <a:endParaRPr lang="en-US" sz="1800" dirty="0"/>
          </a:p>
        </p:txBody>
      </p:sp>
      <p:sp>
        <p:nvSpPr>
          <p:cNvPr id="30" name="Text 26"/>
          <p:cNvSpPr txBox="1"/>
          <p:nvPr/>
        </p:nvSpPr>
        <p:spPr>
          <a:xfrm>
            <a:off x="9144000" y="438912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500" dirty="0"/>
          </a:p>
        </p:txBody>
      </p:sp>
      <p:sp>
        <p:nvSpPr>
          <p:cNvPr id="31" name="Text 27"/>
          <p:cNvSpPr txBox="1"/>
          <p:nvPr/>
        </p:nvSpPr>
        <p:spPr>
          <a:xfrm>
            <a:off x="10058400" y="438912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F47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mln</a:t>
            </a:r>
            <a:endParaRPr lang="en-US" sz="2000" dirty="0"/>
          </a:p>
        </p:txBody>
      </p:sp>
      <p:sp>
        <p:nvSpPr>
          <p:cNvPr id="32" name="Shape 28"/>
          <p:cNvSpPr/>
          <p:nvPr/>
        </p:nvSpPr>
        <p:spPr>
          <a:xfrm>
            <a:off x="5486400" y="5257800"/>
            <a:ext cx="6172200" cy="731520"/>
          </a:xfrm>
          <a:prstGeom prst="roundRect">
            <a:avLst>
              <a:gd name="adj" fmla="val 22500"/>
            </a:avLst>
          </a:prstGeom>
          <a:solidFill>
            <a:srgbClr val="141B45"/>
          </a:solidFill>
          <a:ln w="12700">
            <a:solidFill>
              <a:srgbClr val="2C3777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3" name="Shape 29"/>
          <p:cNvSpPr/>
          <p:nvPr/>
        </p:nvSpPr>
        <p:spPr>
          <a:xfrm>
            <a:off x="5669280" y="5486400"/>
            <a:ext cx="274320" cy="27432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34" name="Text 30"/>
          <p:cNvSpPr txBox="1"/>
          <p:nvPr/>
        </p:nvSpPr>
        <p:spPr>
          <a:xfrm>
            <a:off x="6080760" y="52578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Boshqa fanlar kontenti</a:t>
            </a:r>
            <a:endParaRPr lang="en-US" sz="1800" dirty="0"/>
          </a:p>
        </p:txBody>
      </p:sp>
      <p:sp>
        <p:nvSpPr>
          <p:cNvPr id="35" name="Text 31"/>
          <p:cNvSpPr txBox="1"/>
          <p:nvPr/>
        </p:nvSpPr>
        <p:spPr>
          <a:xfrm>
            <a:off x="9144000" y="5257800"/>
            <a:ext cx="822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8%</a:t>
            </a:r>
            <a:endParaRPr lang="en-US" sz="1500" dirty="0"/>
          </a:p>
        </p:txBody>
      </p:sp>
      <p:sp>
        <p:nvSpPr>
          <p:cNvPr id="36" name="Text 32"/>
          <p:cNvSpPr txBox="1"/>
          <p:nvPr/>
        </p:nvSpPr>
        <p:spPr>
          <a:xfrm>
            <a:off x="10058400" y="5257800"/>
            <a:ext cx="1417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34D3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mln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_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59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INVESTITSIYA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73152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Investorga nima beramiz?</a:t>
            </a:r>
            <a:endParaRPr lang="en-US" sz="3400" dirty="0"/>
          </a:p>
        </p:txBody>
      </p:sp>
      <p:sp>
        <p:nvSpPr>
          <p:cNvPr id="14" name="Shape 10"/>
          <p:cNvSpPr/>
          <p:nvPr/>
        </p:nvSpPr>
        <p:spPr>
          <a:xfrm>
            <a:off x="640073" y="1783080"/>
            <a:ext cx="4611196" cy="3383280"/>
          </a:xfrm>
          <a:prstGeom prst="roundRect">
            <a:avLst>
              <a:gd name="adj" fmla="val 4865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393" y="2057400"/>
            <a:ext cx="868680" cy="86868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16" name="Image 2" descr="a/i_handshak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250" y="2283257"/>
            <a:ext cx="416966" cy="41696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920233" y="210312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2600" b="1" dirty="0" smtClean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2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r>
              <a:rPr lang="en-US" sz="2600" b="1" dirty="0" err="1" smtClean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ulush</a:t>
            </a:r>
            <a:endParaRPr lang="en-US" sz="2600" dirty="0"/>
          </a:p>
        </p:txBody>
      </p:sp>
      <p:sp>
        <p:nvSpPr>
          <p:cNvPr id="18" name="Text 13"/>
          <p:cNvSpPr txBox="1"/>
          <p:nvPr/>
        </p:nvSpPr>
        <p:spPr>
          <a:xfrm>
            <a:off x="914393" y="31089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7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Loyiha</a:t>
            </a:r>
            <a:r>
              <a:rPr lang="en-US" sz="17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kompaniyasida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7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ulush — mablag' qaytgandan keyin ham 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</a:t>
            </a:r>
            <a:r>
              <a:rPr lang="en-US" sz="16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yil</a:t>
            </a: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davomida</a:t>
            </a:r>
            <a:r>
              <a:rPr lang="en-US" sz="16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dividewnd</a:t>
            </a:r>
            <a:endParaRPr lang="en-US" sz="1700" dirty="0"/>
          </a:p>
        </p:txBody>
      </p:sp>
      <p:sp>
        <p:nvSpPr>
          <p:cNvPr id="19" name="Shape 14"/>
          <p:cNvSpPr/>
          <p:nvPr/>
        </p:nvSpPr>
        <p:spPr>
          <a:xfrm>
            <a:off x="962136" y="4498848"/>
            <a:ext cx="2971800" cy="420624"/>
          </a:xfrm>
          <a:prstGeom prst="roundRect">
            <a:avLst>
              <a:gd name="adj" fmla="val 50000"/>
            </a:avLst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914393" y="4480560"/>
            <a:ext cx="2971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 yili </a:t>
            </a:r>
            <a:r>
              <a:rPr lang="en-US" sz="1400" b="1" dirty="0" err="1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foydaning</a:t>
            </a: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400" b="1" dirty="0" smtClean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1400" b="1" dirty="0">
                <a:solidFill>
                  <a:srgbClr val="090E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6740434" y="1783080"/>
            <a:ext cx="4826726" cy="3383280"/>
          </a:xfrm>
          <a:prstGeom prst="roundRect">
            <a:avLst>
              <a:gd name="adj" fmla="val 4865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936376" y="2057400"/>
            <a:ext cx="868680" cy="868680"/>
          </a:xfrm>
          <a:prstGeom prst="ellipse">
            <a:avLst/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pic>
        <p:nvPicPr>
          <p:cNvPr id="23" name="Image 3" descr="a/i_shield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233" y="2283257"/>
            <a:ext cx="416966" cy="41696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942216" y="2103120"/>
            <a:ext cx="2057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Nazorat</a:t>
            </a:r>
            <a:endParaRPr lang="en-US" sz="2600" dirty="0"/>
          </a:p>
        </p:txBody>
      </p:sp>
      <p:sp>
        <p:nvSpPr>
          <p:cNvPr id="25" name="Text 19"/>
          <p:cNvSpPr txBox="1"/>
          <p:nvPr/>
        </p:nvSpPr>
        <p:spPr>
          <a:xfrm>
            <a:off x="6936376" y="31089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 oy moliyaviy hisobot, har chorakda natijalar taqdimoti, muhim qarorlarda ovoz</a:t>
            </a:r>
            <a:endParaRPr lang="en-US" sz="1700" dirty="0"/>
          </a:p>
        </p:txBody>
      </p:sp>
      <p:sp>
        <p:nvSpPr>
          <p:cNvPr id="26" name="Shape 20"/>
          <p:cNvSpPr/>
          <p:nvPr/>
        </p:nvSpPr>
        <p:spPr>
          <a:xfrm>
            <a:off x="7001690" y="4480560"/>
            <a:ext cx="2971800" cy="420624"/>
          </a:xfrm>
          <a:prstGeom prst="roundRect">
            <a:avLst>
              <a:gd name="adj" fmla="val 50000"/>
            </a:avLst>
          </a:prstGeom>
          <a:solidFill>
            <a:srgbClr val="8B5CF6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27" name="Text 21"/>
          <p:cNvSpPr txBox="1"/>
          <p:nvPr/>
        </p:nvSpPr>
        <p:spPr>
          <a:xfrm>
            <a:off x="6936376" y="4480560"/>
            <a:ext cx="2971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To'liq shaffoflik</a:t>
            </a:r>
            <a:endParaRPr lang="en-US" sz="1400" dirty="0"/>
          </a:p>
        </p:txBody>
      </p:sp>
      <p:sp>
        <p:nvSpPr>
          <p:cNvPr id="28" name="Shape 22"/>
          <p:cNvSpPr/>
          <p:nvPr/>
        </p:nvSpPr>
        <p:spPr>
          <a:xfrm>
            <a:off x="548640" y="5440680"/>
            <a:ext cx="11018520" cy="777240"/>
          </a:xfrm>
          <a:prstGeom prst="roundRect">
            <a:avLst>
              <a:gd name="adj" fmla="val 21176"/>
            </a:avLst>
          </a:prstGeom>
          <a:solidFill>
            <a:srgbClr val="1E2A6B"/>
          </a:solidFill>
          <a:ln w="12700">
            <a:solidFill>
              <a:srgbClr val="3A4A9E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9" name="Text 23"/>
          <p:cNvSpPr txBox="1"/>
          <p:nvPr/>
        </p:nvSpPr>
        <p:spPr>
          <a:xfrm>
            <a:off x="822960" y="5440680"/>
            <a:ext cx="10515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F5B8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</a:t>
            </a:r>
            <a:r>
              <a:rPr lang="en-US" sz="1800" b="1" dirty="0">
                <a:solidFill>
                  <a:srgbClr val="F5B8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yilda: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≈ 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mln so'm </a:t>
            </a:r>
            <a:r>
              <a:rPr lang="en-US" sz="18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oladi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 </a:t>
            </a:r>
            <a:r>
              <a:rPr lang="en-US" sz="18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yil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davomida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</a:t>
            </a:r>
            <a:r>
              <a:rPr lang="en-US" sz="18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ulushni</a:t>
            </a:r>
            <a:r>
              <a:rPr lang="en-US" sz="1800" dirty="0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saqlab qoladi — platforma o'sishi bilan ulush qiymati ham </a:t>
            </a:r>
            <a:r>
              <a:rPr lang="en-US" sz="1800" dirty="0" err="1" smtClean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oshadi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90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/bg_tit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83112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63550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8A95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BERUNIY  ONLAYN TA'LIM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5486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22D3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NEGA BERUNIY?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91440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Kelajak ta'limiga birgalikda investitsiya qilamiz</a:t>
            </a:r>
            <a:endParaRPr lang="en-US" sz="3600" dirty="0"/>
          </a:p>
        </p:txBody>
      </p:sp>
      <p:sp>
        <p:nvSpPr>
          <p:cNvPr id="7" name="Shape 4"/>
          <p:cNvSpPr/>
          <p:nvPr/>
        </p:nvSpPr>
        <p:spPr>
          <a:xfrm>
            <a:off x="548640" y="2514600"/>
            <a:ext cx="548640" cy="54864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8" name="Image 1" descr="a/i_chec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" y="2657246"/>
            <a:ext cx="263347" cy="263347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280160" y="2441448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Ishga tushirilgan mobil platforma: 12 kurs, AI yordamchi, progress tizimi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548640" y="3383280"/>
            <a:ext cx="548640" cy="54864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11" name="Image 2" descr="a/i_chec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" y="3525926"/>
            <a:ext cx="263347" cy="263347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280160" y="3310128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Katta bozor: millionlab kishida til o'rganish ehtiyoji</a:t>
            </a:r>
            <a:endParaRPr lang="en-US" sz="1900" dirty="0"/>
          </a:p>
        </p:txBody>
      </p:sp>
      <p:sp>
        <p:nvSpPr>
          <p:cNvPr id="13" name="Shape 8"/>
          <p:cNvSpPr/>
          <p:nvPr/>
        </p:nvSpPr>
        <p:spPr>
          <a:xfrm>
            <a:off x="548640" y="4251960"/>
            <a:ext cx="548640" cy="54864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14" name="Image 3" descr="a/i_chec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" y="4394606"/>
            <a:ext cx="263347" cy="263347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0160" y="4178808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4-oydan o'zini o'zi moliyalashtiradi</a:t>
            </a:r>
            <a:endParaRPr lang="en-US" sz="1900" dirty="0"/>
          </a:p>
        </p:txBody>
      </p:sp>
      <p:sp>
        <p:nvSpPr>
          <p:cNvPr id="16" name="Shape 10"/>
          <p:cNvSpPr/>
          <p:nvPr/>
        </p:nvSpPr>
        <p:spPr>
          <a:xfrm>
            <a:off x="548640" y="5120640"/>
            <a:ext cx="548640" cy="548640"/>
          </a:xfrm>
          <a:prstGeom prst="ellipse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pic>
        <p:nvPicPr>
          <p:cNvPr id="17" name="Image 4" descr="a/i_chec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286" y="5263286"/>
            <a:ext cx="263347" cy="263347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280160" y="5047488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17-oyda qaytim, keyin doimiy 20% ulush</a:t>
            </a:r>
            <a:endParaRPr lang="en-US" sz="1900" dirty="0"/>
          </a:p>
        </p:txBody>
      </p:sp>
      <p:sp>
        <p:nvSpPr>
          <p:cNvPr id="19" name="Shape 12"/>
          <p:cNvSpPr/>
          <p:nvPr/>
        </p:nvSpPr>
        <p:spPr>
          <a:xfrm>
            <a:off x="7589520" y="1097280"/>
            <a:ext cx="4069080" cy="4846320"/>
          </a:xfrm>
          <a:prstGeom prst="roundRect">
            <a:avLst>
              <a:gd name="adj" fmla="val 4045"/>
            </a:avLst>
          </a:prstGeom>
          <a:solidFill>
            <a:srgbClr val="1E2A6B"/>
          </a:solidFill>
          <a:ln w="12700">
            <a:solidFill>
              <a:srgbClr val="4B5BC0"/>
            </a:solidFill>
            <a:prstDash val="solid"/>
          </a:ln>
          <a:effectLst>
            <a:outerShdw blurRad="152400" dist="508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9052560" y="1417320"/>
            <a:ext cx="1143000" cy="1143000"/>
          </a:xfrm>
          <a:prstGeom prst="ellipse">
            <a:avLst/>
          </a:prstGeom>
          <a:solidFill>
            <a:srgbClr val="F5B82E"/>
          </a:solidFill>
          <a:ln w="12700">
            <a:solidFill>
              <a:srgbClr val="F5B82E"/>
            </a:solidFill>
            <a:prstDash val="solid"/>
          </a:ln>
        </p:spPr>
      </p:sp>
      <p:pic>
        <p:nvPicPr>
          <p:cNvPr id="21" name="Image 5" descr="a/i_handshake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9740" y="1714500"/>
            <a:ext cx="548640" cy="54864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7772400" y="2743200"/>
            <a:ext cx="3703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mln so'm</a:t>
            </a:r>
            <a:endParaRPr lang="en-US" sz="3600" dirty="0"/>
          </a:p>
        </p:txBody>
      </p:sp>
      <p:sp>
        <p:nvSpPr>
          <p:cNvPr id="23" name="Text 15"/>
          <p:cNvSpPr txBox="1"/>
          <p:nvPr/>
        </p:nvSpPr>
        <p:spPr>
          <a:xfrm>
            <a:off x="7772400" y="3429000"/>
            <a:ext cx="3703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dirty="0">
                <a:solidFill>
                  <a:srgbClr val="B4B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investitsiya</a:t>
            </a:r>
            <a:endParaRPr lang="en-US" sz="1800" dirty="0"/>
          </a:p>
        </p:txBody>
      </p:sp>
      <p:sp>
        <p:nvSpPr>
          <p:cNvPr id="24" name="Text 16"/>
          <p:cNvSpPr txBox="1"/>
          <p:nvPr/>
        </p:nvSpPr>
        <p:spPr>
          <a:xfrm>
            <a:off x="7772400" y="3977640"/>
            <a:ext cx="3703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ulush +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oyda qaytim</a:t>
            </a:r>
            <a:endParaRPr lang="en-US" sz="2200" dirty="0"/>
          </a:p>
        </p:txBody>
      </p:sp>
      <p:sp>
        <p:nvSpPr>
          <p:cNvPr id="25" name="Text 17"/>
          <p:cNvSpPr txBox="1"/>
          <p:nvPr/>
        </p:nvSpPr>
        <p:spPr>
          <a:xfrm>
            <a:off x="7772400" y="512064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 err="1" smtClean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Beruniy</a:t>
            </a:r>
            <a:r>
              <a:rPr lang="en-US" sz="1500" dirty="0" smtClean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dirty="0" err="1" smtClean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ta’lim</a:t>
            </a:r>
            <a:r>
              <a:rPr lang="en-US" sz="1500" dirty="0" smtClean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MCHJ: </a:t>
            </a:r>
            <a:r>
              <a:rPr lang="en-US" sz="1500" dirty="0">
                <a:solidFill>
                  <a:srgbClr val="22D3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beruniy-talim.uz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1544</Words>
  <Application>Microsoft Office PowerPoint</Application>
  <PresentationFormat>Широкоэкранный</PresentationFormat>
  <Paragraphs>397</Paragraphs>
  <Slides>21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Beruniy Onlayn Ta'lim — investorlar uchun taqdimot va biznes-reja</dc:title>
  <dc:subject>PptxGenJS Presentation</dc:subject>
  <dc:creator>SAM IT MChJ</dc:creator>
  <cp:lastModifiedBy>admin</cp:lastModifiedBy>
  <cp:revision>4</cp:revision>
  <dcterms:created xsi:type="dcterms:W3CDTF">2026-09-27T15:10:39Z</dcterms:created>
  <dcterms:modified xsi:type="dcterms:W3CDTF">2026-09-27T15:50:12Z</dcterms:modified>
</cp:coreProperties>
</file>