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Almarai Bold" charset="1" panose="00000000000000000000"/>
      <p:regular r:id="rId17"/>
    </p:embeddedFont>
    <p:embeddedFont>
      <p:font typeface="Almarai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2" Target="../media/image6.png" Type="http://schemas.openxmlformats.org/officeDocument/2006/relationships/image"/><Relationship Id="rId3" Target="../media/image3.png" Type="http://schemas.openxmlformats.org/officeDocument/2006/relationships/image"/><Relationship Id="rId4" Target="../media/image5.jpe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.png" Type="http://schemas.openxmlformats.org/officeDocument/2006/relationships/image"/><Relationship Id="rId4" Target="../media/image13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.png" Type="http://schemas.openxmlformats.org/officeDocument/2006/relationships/image"/><Relationship Id="rId4" Target="../media/image14.jpeg" Type="http://schemas.openxmlformats.org/officeDocument/2006/relationships/image"/><Relationship Id="rId5" Target="../media/image15.pn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jpe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2" Target="../media/image6.png" Type="http://schemas.openxmlformats.org/officeDocument/2006/relationships/image"/><Relationship Id="rId3" Target="../media/image3.pn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.png" Type="http://schemas.openxmlformats.org/officeDocument/2006/relationships/image"/><Relationship Id="rId4" Target="../media/image2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6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2" Target="../media/image3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media/image33.jpe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31E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565940" y="-491592"/>
            <a:ext cx="8754599" cy="8754599"/>
          </a:xfrm>
          <a:custGeom>
            <a:avLst/>
            <a:gdLst/>
            <a:ahLst/>
            <a:cxnLst/>
            <a:rect r="r" b="b" t="t" l="l"/>
            <a:pathLst>
              <a:path h="8754599" w="8754599">
                <a:moveTo>
                  <a:pt x="0" y="0"/>
                </a:moveTo>
                <a:lnTo>
                  <a:pt x="8754598" y="0"/>
                </a:lnTo>
                <a:lnTo>
                  <a:pt x="8754598" y="8754599"/>
                </a:lnTo>
                <a:lnTo>
                  <a:pt x="0" y="87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763958" y="-781916"/>
            <a:ext cx="1683983" cy="2405689"/>
            <a:chOff x="0" y="0"/>
            <a:chExt cx="4445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4"/>
              <a:stretch>
                <a:fillRect l="-201730" t="0" r="-20173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5400000">
            <a:off x="16605949" y="3464712"/>
            <a:ext cx="841991" cy="841991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26211" t="0" r="-126211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5976625" y="4306703"/>
            <a:ext cx="8754599" cy="8754599"/>
          </a:xfrm>
          <a:custGeom>
            <a:avLst/>
            <a:gdLst/>
            <a:ahLst/>
            <a:cxnLst/>
            <a:rect r="r" b="b" t="t" l="l"/>
            <a:pathLst>
              <a:path h="8754599" w="8754599">
                <a:moveTo>
                  <a:pt x="0" y="0"/>
                </a:moveTo>
                <a:lnTo>
                  <a:pt x="8754599" y="0"/>
                </a:lnTo>
                <a:lnTo>
                  <a:pt x="8754599" y="8754599"/>
                </a:lnTo>
                <a:lnTo>
                  <a:pt x="0" y="87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3296566" y="631235"/>
            <a:ext cx="3675468" cy="3675468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761006" y="9149389"/>
            <a:ext cx="5689887" cy="903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b="true" sz="2829" spc="432">
                <a:solidFill>
                  <a:srgbClr val="000000"/>
                </a:solidFill>
                <a:latin typeface="Almarai Bold"/>
                <a:ea typeface="Almarai Bold"/>
                <a:cs typeface="Almarai Bold"/>
                <a:sym typeface="Almarai Bold"/>
              </a:rPr>
              <a:t>Start up asoschisi:</a:t>
            </a:r>
          </a:p>
          <a:p>
            <a:pPr algn="l" marL="0" indent="0" lvl="0">
              <a:lnSpc>
                <a:spcPts val="3479"/>
              </a:lnSpc>
              <a:spcBef>
                <a:spcPct val="0"/>
              </a:spcBef>
            </a:pPr>
            <a:r>
              <a:rPr lang="en-US" b="true" sz="2829" spc="432">
                <a:solidFill>
                  <a:srgbClr val="000000"/>
                </a:solidFill>
                <a:latin typeface="Almarai Bold"/>
                <a:ea typeface="Almarai Bold"/>
                <a:cs typeface="Almarai Bold"/>
                <a:sym typeface="Almarai Bold"/>
              </a:rPr>
              <a:t>Shoqosimov Ilyos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8924925"/>
            <a:ext cx="7889727" cy="136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96"/>
              </a:lnSpc>
            </a:pPr>
            <a:r>
              <a:rPr lang="en-US" b="true" sz="4413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TEJAMKOR LABARATORIYA DOSKASI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400" y="15240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411700" y="2219286"/>
            <a:ext cx="5754080" cy="8220114"/>
            <a:chOff x="0" y="0"/>
            <a:chExt cx="4445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5020655" y="-1890771"/>
            <a:ext cx="5754080" cy="8220114"/>
            <a:chOff x="0" y="0"/>
            <a:chExt cx="4445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6279239" y="267603"/>
            <a:ext cx="1826995" cy="1826995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635198" y="3120306"/>
            <a:ext cx="1867358" cy="1867358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004370" y="3120306"/>
            <a:ext cx="1867358" cy="1867358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5577100" y="3531559"/>
            <a:ext cx="721898" cy="1044852"/>
          </a:xfrm>
          <a:custGeom>
            <a:avLst/>
            <a:gdLst/>
            <a:ahLst/>
            <a:cxnLst/>
            <a:rect r="r" b="b" t="t" l="l"/>
            <a:pathLst>
              <a:path h="1044852" w="721898">
                <a:moveTo>
                  <a:pt x="0" y="0"/>
                </a:moveTo>
                <a:lnTo>
                  <a:pt x="721898" y="0"/>
                </a:lnTo>
                <a:lnTo>
                  <a:pt x="721898" y="1044852"/>
                </a:lnTo>
                <a:lnTo>
                  <a:pt x="0" y="10448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053966" y="3531559"/>
            <a:ext cx="1029822" cy="1041181"/>
          </a:xfrm>
          <a:custGeom>
            <a:avLst/>
            <a:gdLst/>
            <a:ahLst/>
            <a:cxnLst/>
            <a:rect r="r" b="b" t="t" l="l"/>
            <a:pathLst>
              <a:path h="1041181" w="1029822">
                <a:moveTo>
                  <a:pt x="0" y="0"/>
                </a:moveTo>
                <a:lnTo>
                  <a:pt x="1029823" y="0"/>
                </a:lnTo>
                <a:lnTo>
                  <a:pt x="1029823" y="1041181"/>
                </a:lnTo>
                <a:lnTo>
                  <a:pt x="0" y="10411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-10800000">
            <a:off x="15966396" y="9258300"/>
            <a:ext cx="13457996" cy="3264379"/>
            <a:chOff x="0" y="0"/>
            <a:chExt cx="17943995" cy="435250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149650" cy="4149650"/>
            </a:xfrm>
            <a:custGeom>
              <a:avLst/>
              <a:gdLst/>
              <a:ahLst/>
              <a:cxnLst/>
              <a:rect r="r" b="b" t="t" l="l"/>
              <a:pathLst>
                <a:path h="4149650" w="4149650">
                  <a:moveTo>
                    <a:pt x="0" y="0"/>
                  </a:moveTo>
                  <a:lnTo>
                    <a:pt x="4149650" y="0"/>
                  </a:lnTo>
                  <a:lnTo>
                    <a:pt x="4149650" y="4149650"/>
                  </a:lnTo>
                  <a:lnTo>
                    <a:pt x="0" y="4149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4600097" y="861572"/>
              <a:ext cx="4149650" cy="3288079"/>
            </a:xfrm>
            <a:custGeom>
              <a:avLst/>
              <a:gdLst/>
              <a:ahLst/>
              <a:cxnLst/>
              <a:rect r="r" b="b" t="t" l="l"/>
              <a:pathLst>
                <a:path h="3288079" w="4149650">
                  <a:moveTo>
                    <a:pt x="0" y="0"/>
                  </a:moveTo>
                  <a:lnTo>
                    <a:pt x="4149651" y="0"/>
                  </a:lnTo>
                  <a:lnTo>
                    <a:pt x="4149651" y="3288078"/>
                  </a:lnTo>
                  <a:lnTo>
                    <a:pt x="0" y="3288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-26202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9194248" y="202855"/>
              <a:ext cx="4149650" cy="4149650"/>
            </a:xfrm>
            <a:custGeom>
              <a:avLst/>
              <a:gdLst/>
              <a:ahLst/>
              <a:cxnLst/>
              <a:rect r="r" b="b" t="t" l="l"/>
              <a:pathLst>
                <a:path h="4149650" w="4149650">
                  <a:moveTo>
                    <a:pt x="0" y="0"/>
                  </a:moveTo>
                  <a:lnTo>
                    <a:pt x="4149650" y="0"/>
                  </a:lnTo>
                  <a:lnTo>
                    <a:pt x="4149650" y="4149651"/>
                  </a:lnTo>
                  <a:lnTo>
                    <a:pt x="0" y="4149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3794345" y="1064427"/>
              <a:ext cx="4149650" cy="3288079"/>
            </a:xfrm>
            <a:custGeom>
              <a:avLst/>
              <a:gdLst/>
              <a:ahLst/>
              <a:cxnLst/>
              <a:rect r="r" b="b" t="t" l="l"/>
              <a:pathLst>
                <a:path h="3288079" w="4149650">
                  <a:moveTo>
                    <a:pt x="0" y="0"/>
                  </a:moveTo>
                  <a:lnTo>
                    <a:pt x="4149650" y="0"/>
                  </a:lnTo>
                  <a:lnTo>
                    <a:pt x="4149650" y="3288079"/>
                  </a:lnTo>
                  <a:lnTo>
                    <a:pt x="0" y="3288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-26202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-10800000">
            <a:off x="796106" y="7929818"/>
            <a:ext cx="1683983" cy="2405689"/>
            <a:chOff x="0" y="0"/>
            <a:chExt cx="4445000" cy="63500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5400000">
            <a:off x="14472073" y="781782"/>
            <a:ext cx="841991" cy="841991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-5400000">
            <a:off x="2929983" y="7929818"/>
            <a:ext cx="841991" cy="841991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7259300" y="2066886"/>
            <a:ext cx="5754080" cy="8220114"/>
            <a:chOff x="0" y="0"/>
            <a:chExt cx="4445000" cy="63500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-5173055" y="-2043171"/>
            <a:ext cx="5754080" cy="8220114"/>
            <a:chOff x="0" y="0"/>
            <a:chExt cx="4445000" cy="63500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3410455" y="5362146"/>
            <a:ext cx="94516" cy="2130893"/>
            <a:chOff x="0" y="0"/>
            <a:chExt cx="24893" cy="561223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4893" cy="561223"/>
            </a:xfrm>
            <a:custGeom>
              <a:avLst/>
              <a:gdLst/>
              <a:ahLst/>
              <a:cxnLst/>
              <a:rect r="r" b="b" t="t" l="l"/>
              <a:pathLst>
                <a:path h="561223" w="24893">
                  <a:moveTo>
                    <a:pt x="0" y="0"/>
                  </a:moveTo>
                  <a:lnTo>
                    <a:pt x="24893" y="0"/>
                  </a:lnTo>
                  <a:lnTo>
                    <a:pt x="24893" y="561223"/>
                  </a:lnTo>
                  <a:lnTo>
                    <a:pt x="0" y="561223"/>
                  </a:ln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24893" cy="6088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302469" y="5362146"/>
            <a:ext cx="94516" cy="2130893"/>
            <a:chOff x="0" y="0"/>
            <a:chExt cx="24893" cy="56122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4893" cy="561223"/>
            </a:xfrm>
            <a:custGeom>
              <a:avLst/>
              <a:gdLst/>
              <a:ahLst/>
              <a:cxnLst/>
              <a:rect r="r" b="b" t="t" l="l"/>
              <a:pathLst>
                <a:path h="561223" w="24893">
                  <a:moveTo>
                    <a:pt x="0" y="0"/>
                  </a:moveTo>
                  <a:lnTo>
                    <a:pt x="24893" y="0"/>
                  </a:lnTo>
                  <a:lnTo>
                    <a:pt x="24893" y="561223"/>
                  </a:lnTo>
                  <a:lnTo>
                    <a:pt x="0" y="561223"/>
                  </a:ln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24893" cy="6088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sp>
        <p:nvSpPr>
          <p:cNvPr name="TextBox 38" id="38"/>
          <p:cNvSpPr txBox="true"/>
          <p:nvPr/>
        </p:nvSpPr>
        <p:spPr>
          <a:xfrm rot="0">
            <a:off x="9809768" y="5972067"/>
            <a:ext cx="4916620" cy="1520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57"/>
              </a:lnSpc>
              <a:spcBef>
                <a:spcPct val="0"/>
              </a:spcBef>
            </a:pPr>
            <a:r>
              <a:rPr lang="en-US" sz="2215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Labaratoriya jihozlari yetishmasligi va yo qolib ketishi. Har bir labaratoriya uchun  jihozlar sotib olish uchun jihozlar qimmatligi. Jihozlarni tez ishdan chiqishi.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6167523" y="1293637"/>
            <a:ext cx="5952955" cy="1068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11"/>
              </a:lnSpc>
              <a:spcBef>
                <a:spcPct val="0"/>
              </a:spcBef>
            </a:pPr>
            <a:r>
              <a:rPr lang="en-US" b="true" sz="6842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MUOMMOLAR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914546" y="6033411"/>
            <a:ext cx="5229454" cy="2282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7"/>
              </a:lnSpc>
            </a:pPr>
            <a:r>
              <a:rPr lang="en-US" sz="2215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Ta’lim muassalarida  fizika fani bo‘yicha labaratoriya jihozlari yetishmasligi va o‘qituvchilarda yetarli vaqt bo‘lmasligi har bir o‘quvchiga labaratoriyalarni tushuntirishga.</a:t>
            </a:r>
          </a:p>
          <a:p>
            <a:pPr algn="l" marL="0" indent="0" lvl="0">
              <a:lnSpc>
                <a:spcPts val="3057"/>
              </a:lnSpc>
              <a:spcBef>
                <a:spcPct val="0"/>
              </a:spcBef>
            </a:pPr>
          </a:p>
        </p:txBody>
      </p:sp>
      <p:sp>
        <p:nvSpPr>
          <p:cNvPr name="TextBox 41" id="41"/>
          <p:cNvSpPr txBox="true"/>
          <p:nvPr/>
        </p:nvSpPr>
        <p:spPr>
          <a:xfrm rot="0">
            <a:off x="3914546" y="5304996"/>
            <a:ext cx="5229454" cy="471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47"/>
              </a:lnSpc>
              <a:spcBef>
                <a:spcPct val="0"/>
              </a:spcBef>
            </a:pPr>
            <a:r>
              <a:rPr lang="en-US" b="true" sz="2715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O‘RTA  TA’LIM  MUASSALARIDA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806559" y="5304996"/>
            <a:ext cx="4665514" cy="471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47"/>
              </a:lnSpc>
              <a:spcBef>
                <a:spcPct val="0"/>
              </a:spcBef>
            </a:pPr>
            <a:r>
              <a:rPr lang="en-US" b="true" sz="2715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JIHOZLAR YETISHMASLIGI</a:t>
            </a:r>
          </a:p>
        </p:txBody>
      </p:sp>
      <p:grpSp>
        <p:nvGrpSpPr>
          <p:cNvPr name="Group 43" id="43"/>
          <p:cNvGrpSpPr/>
          <p:nvPr/>
        </p:nvGrpSpPr>
        <p:grpSpPr>
          <a:xfrm rot="5400000">
            <a:off x="4483752" y="1225184"/>
            <a:ext cx="1224824" cy="1224824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sp>
        <p:nvSpPr>
          <p:cNvPr name="TextBox 45" id="45"/>
          <p:cNvSpPr txBox="true"/>
          <p:nvPr/>
        </p:nvSpPr>
        <p:spPr>
          <a:xfrm rot="0">
            <a:off x="4481804" y="1394883"/>
            <a:ext cx="1456246" cy="84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17"/>
              </a:lnSpc>
            </a:pPr>
            <a:r>
              <a:rPr lang="en-US" b="true" sz="4940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01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93253" y="3029354"/>
            <a:ext cx="911914" cy="91191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322197" y="4513588"/>
            <a:ext cx="911914" cy="911914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546734" y="6077353"/>
            <a:ext cx="911914" cy="911914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771272" y="7641767"/>
            <a:ext cx="911914" cy="911914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016575" y="-1489570"/>
            <a:ext cx="4202211" cy="6003158"/>
            <a:chOff x="0" y="0"/>
            <a:chExt cx="4445000" cy="6350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-5173055" y="-2043171"/>
            <a:ext cx="5754080" cy="8220114"/>
            <a:chOff x="0" y="0"/>
            <a:chExt cx="4445000" cy="63500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2543681" y="1640457"/>
            <a:ext cx="4904260" cy="7006086"/>
            <a:chOff x="0" y="0"/>
            <a:chExt cx="4445000" cy="6350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4"/>
              <a:stretch>
                <a:fillRect l="0" t="-3189" r="0" b="-3189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6126839" y="115203"/>
            <a:ext cx="1826995" cy="1826995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29" id="29"/>
          <p:cNvSpPr txBox="true"/>
          <p:nvPr/>
        </p:nvSpPr>
        <p:spPr>
          <a:xfrm rot="0">
            <a:off x="2766869" y="1477050"/>
            <a:ext cx="5763947" cy="965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73"/>
              </a:lnSpc>
              <a:spcBef>
                <a:spcPct val="0"/>
              </a:spcBef>
            </a:pPr>
            <a:r>
              <a:rPr lang="en-US" b="true" sz="6227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YECHIM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76223" y="3104765"/>
            <a:ext cx="880028" cy="684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6"/>
              </a:lnSpc>
              <a:spcBef>
                <a:spcPct val="0"/>
              </a:spcBef>
            </a:pPr>
            <a:r>
              <a:rPr lang="en-US" b="true" sz="4004">
                <a:solidFill>
                  <a:srgbClr val="051D40"/>
                </a:solidFill>
                <a:latin typeface="Almarai Bold"/>
                <a:ea typeface="Almarai Bold"/>
                <a:cs typeface="Almarai Bold"/>
                <a:sym typeface="Almarai Bold"/>
              </a:rPr>
              <a:t>01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305167" y="4588999"/>
            <a:ext cx="880028" cy="684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6"/>
              </a:lnSpc>
              <a:spcBef>
                <a:spcPct val="0"/>
              </a:spcBef>
            </a:pPr>
            <a:r>
              <a:rPr lang="en-US" b="true" sz="4004">
                <a:solidFill>
                  <a:srgbClr val="051D40"/>
                </a:solidFill>
                <a:latin typeface="Almarai Bold"/>
                <a:ea typeface="Almarai Bold"/>
                <a:cs typeface="Almarai Bold"/>
                <a:sym typeface="Almarai Bold"/>
              </a:rPr>
              <a:t>02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529705" y="6152764"/>
            <a:ext cx="880028" cy="684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6"/>
              </a:lnSpc>
              <a:spcBef>
                <a:spcPct val="0"/>
              </a:spcBef>
            </a:pPr>
            <a:r>
              <a:rPr lang="en-US" b="true" sz="4004">
                <a:solidFill>
                  <a:srgbClr val="051D40"/>
                </a:solidFill>
                <a:latin typeface="Almarai Bold"/>
                <a:ea typeface="Almarai Bold"/>
                <a:cs typeface="Almarai Bold"/>
                <a:sym typeface="Almarai Bold"/>
              </a:rPr>
              <a:t>03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754242" y="7717179"/>
            <a:ext cx="880028" cy="684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6"/>
              </a:lnSpc>
              <a:spcBef>
                <a:spcPct val="0"/>
              </a:spcBef>
            </a:pPr>
            <a:r>
              <a:rPr lang="en-US" b="true" sz="4004">
                <a:solidFill>
                  <a:srgbClr val="051D40"/>
                </a:solidFill>
                <a:latin typeface="Almarai Bold"/>
                <a:ea typeface="Almarai Bold"/>
                <a:cs typeface="Almarai Bold"/>
                <a:sym typeface="Almarai Bold"/>
              </a:rPr>
              <a:t>04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070934" y="3063057"/>
            <a:ext cx="4554866" cy="853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20"/>
              </a:lnSpc>
              <a:spcBef>
                <a:spcPct val="0"/>
              </a:spcBef>
            </a:pPr>
            <a:r>
              <a:rPr lang="en-US" sz="2478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1 ta  labaratoriya doskasida 4tadan 8tagacha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529705" y="4535717"/>
            <a:ext cx="6138901" cy="765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6"/>
              </a:lnSpc>
              <a:spcBef>
                <a:spcPct val="0"/>
              </a:spcBef>
            </a:pPr>
            <a:r>
              <a:rPr lang="en-US" sz="2178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Har bir labaratoriya uchun o‘quv qo‘llanma hamda video qo llanma mavjud.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771272" y="5954033"/>
            <a:ext cx="4652175" cy="769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8"/>
              </a:lnSpc>
              <a:spcBef>
                <a:spcPct val="0"/>
              </a:spcBef>
            </a:pPr>
            <a:r>
              <a:rPr lang="en-US" sz="2180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Mustaqil o‘rganish va    va hayotga qo‘llay olish.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978779" y="7663897"/>
            <a:ext cx="6138901" cy="765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6"/>
              </a:lnSpc>
              <a:spcBef>
                <a:spcPct val="0"/>
              </a:spcBef>
            </a:pPr>
            <a:r>
              <a:rPr lang="en-US" sz="2178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H</a:t>
            </a:r>
            <a:r>
              <a:rPr lang="en-US" sz="2178" strike="noStrike" u="none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amyonbop va maktablar uchun arzon, sodda laboratoriya ishlari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028700" y="1480657"/>
            <a:ext cx="1456246" cy="84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17"/>
              </a:lnSpc>
            </a:pPr>
            <a:r>
              <a:rPr lang="en-US" b="true" sz="4940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02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259300" y="2066886"/>
            <a:ext cx="5754080" cy="8220114"/>
            <a:chOff x="0" y="0"/>
            <a:chExt cx="4445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5173055" y="-2043171"/>
            <a:ext cx="5754080" cy="8220114"/>
            <a:chOff x="0" y="0"/>
            <a:chExt cx="4445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517515" y="1734879"/>
            <a:ext cx="6134277" cy="6134277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517515" y="1566657"/>
            <a:ext cx="6302498" cy="6302498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41592" t="0" r="-41592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5400000">
            <a:off x="1674649" y="1337924"/>
            <a:ext cx="1224824" cy="1224824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6126839" y="115203"/>
            <a:ext cx="1826995" cy="1826995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3140913" y="1557132"/>
            <a:ext cx="7297240" cy="777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34"/>
              </a:lnSpc>
              <a:spcBef>
                <a:spcPct val="0"/>
              </a:spcBef>
            </a:pPr>
            <a:r>
              <a:rPr lang="en-US" b="true" sz="5028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TATBIQ ETISH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68405" y="2800873"/>
            <a:ext cx="5216826" cy="7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55"/>
              </a:lnSpc>
              <a:spcBef>
                <a:spcPct val="0"/>
              </a:spcBef>
            </a:pPr>
            <a:r>
              <a:rPr lang="en-US" b="true" sz="4605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Maktablar uchun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68405" y="3901130"/>
            <a:ext cx="8460280" cy="1862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47"/>
              </a:lnSpc>
            </a:pPr>
            <a:r>
              <a:rPr lang="en-US" sz="2715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Hozirda  ko‘plab  maktablarda jihoz yo‘qligidan ko‘plab o‘quvchilar labaratoriyaga bo‘lgan qiziqishini oshirish bo‘yicha  labaratoriya doskasini tatbiq qildik.</a:t>
            </a:r>
          </a:p>
          <a:p>
            <a:pPr algn="l" marL="0" indent="0" lvl="0">
              <a:lnSpc>
                <a:spcPts val="3747"/>
              </a:lnSpc>
              <a:spcBef>
                <a:spcPct val="0"/>
              </a:spcBef>
            </a:pPr>
            <a:r>
              <a:rPr lang="en-US" sz="2715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7-11- sinflarda labaratoriya 17 soat darsni qamrab oladi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68405" y="5950693"/>
            <a:ext cx="8749110" cy="7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55"/>
              </a:lnSpc>
              <a:spcBef>
                <a:spcPct val="0"/>
              </a:spcBef>
            </a:pPr>
            <a:r>
              <a:rPr lang="en-US" b="true" sz="4605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Oliy ta’lim  muassalari uchun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68405" y="7020495"/>
            <a:ext cx="8460280" cy="2329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47"/>
              </a:lnSpc>
            </a:pPr>
            <a:r>
              <a:rPr lang="en-US" sz="2715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Dars soatlarini vertual labaratoriyalardan ko‘ra amaliy labaratoriyalarga ko‘proq urg‘u berish</a:t>
            </a:r>
          </a:p>
          <a:p>
            <a:pPr algn="l">
              <a:lnSpc>
                <a:spcPts val="3747"/>
              </a:lnSpc>
            </a:pPr>
            <a:r>
              <a:rPr lang="en-US" sz="2715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Oliy ta’lim muassalarida 12 soat labaratoriyani qamrab oladi 2ta eco lab.</a:t>
            </a:r>
          </a:p>
          <a:p>
            <a:pPr algn="l" marL="0" indent="0" lvl="0">
              <a:lnSpc>
                <a:spcPts val="3747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558938" y="1480776"/>
            <a:ext cx="1456246" cy="84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17"/>
              </a:lnSpc>
            </a:pPr>
            <a:r>
              <a:rPr lang="en-US" b="true" sz="4940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03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91592" y="1717521"/>
            <a:ext cx="6376662" cy="6376662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82767" y="1195545"/>
            <a:ext cx="7594311" cy="7594311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684885" y="3015457"/>
            <a:ext cx="8255299" cy="452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56"/>
              </a:lnSpc>
              <a:spcBef>
                <a:spcPct val="0"/>
              </a:spcBef>
            </a:pPr>
            <a:r>
              <a:rPr lang="en-US" sz="2649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Jihozlar va texnik vositalar uchun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039229" y="2584516"/>
            <a:ext cx="1371267" cy="137126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  <a:ln w="95250" cap="sq">
              <a:solidFill>
                <a:srgbClr val="051D40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029553" y="4526970"/>
            <a:ext cx="1371267" cy="1371267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  <a:ln w="95250" cap="sq">
              <a:solidFill>
                <a:srgbClr val="051D4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029553" y="6516233"/>
            <a:ext cx="1371267" cy="137126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  <a:ln w="95250" cap="sq">
              <a:solidFill>
                <a:srgbClr val="051D4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9348603" y="2912898"/>
            <a:ext cx="733166" cy="714504"/>
          </a:xfrm>
          <a:custGeom>
            <a:avLst/>
            <a:gdLst/>
            <a:ahLst/>
            <a:cxnLst/>
            <a:rect r="r" b="b" t="t" l="l"/>
            <a:pathLst>
              <a:path h="714504" w="733166">
                <a:moveTo>
                  <a:pt x="0" y="0"/>
                </a:moveTo>
                <a:lnTo>
                  <a:pt x="733167" y="0"/>
                </a:lnTo>
                <a:lnTo>
                  <a:pt x="733167" y="714504"/>
                </a:lnTo>
                <a:lnTo>
                  <a:pt x="0" y="7145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422383" y="4890380"/>
            <a:ext cx="585607" cy="669613"/>
          </a:xfrm>
          <a:custGeom>
            <a:avLst/>
            <a:gdLst/>
            <a:ahLst/>
            <a:cxnLst/>
            <a:rect r="r" b="b" t="t" l="l"/>
            <a:pathLst>
              <a:path h="669613" w="585607">
                <a:moveTo>
                  <a:pt x="0" y="0"/>
                </a:moveTo>
                <a:lnTo>
                  <a:pt x="585607" y="0"/>
                </a:lnTo>
                <a:lnTo>
                  <a:pt x="585607" y="669613"/>
                </a:lnTo>
                <a:lnTo>
                  <a:pt x="0" y="6696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755472" y="6801013"/>
            <a:ext cx="8184712" cy="448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25"/>
              </a:lnSpc>
              <a:spcBef>
                <a:spcPct val="0"/>
              </a:spcBef>
            </a:pPr>
            <a:r>
              <a:rPr lang="en-US" sz="2627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Video hamda o quv qo’llanman tayyorlash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9441735" y="6831540"/>
            <a:ext cx="566255" cy="720926"/>
          </a:xfrm>
          <a:custGeom>
            <a:avLst/>
            <a:gdLst/>
            <a:ahLst/>
            <a:cxnLst/>
            <a:rect r="r" b="b" t="t" l="l"/>
            <a:pathLst>
              <a:path h="720926" w="566255">
                <a:moveTo>
                  <a:pt x="0" y="0"/>
                </a:moveTo>
                <a:lnTo>
                  <a:pt x="566255" y="0"/>
                </a:lnTo>
                <a:lnTo>
                  <a:pt x="566255" y="720926"/>
                </a:lnTo>
                <a:lnTo>
                  <a:pt x="0" y="7209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7259300" y="2066886"/>
            <a:ext cx="5754080" cy="8220114"/>
            <a:chOff x="0" y="0"/>
            <a:chExt cx="4445000" cy="6350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-10800000">
            <a:off x="-4725380" y="5468707"/>
            <a:ext cx="5754080" cy="8220114"/>
            <a:chOff x="0" y="0"/>
            <a:chExt cx="4445000" cy="6350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5763958" y="-781916"/>
            <a:ext cx="1683983" cy="2405689"/>
            <a:chOff x="0" y="0"/>
            <a:chExt cx="4445000" cy="63500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5400000">
            <a:off x="14391539" y="875530"/>
            <a:ext cx="841991" cy="841991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5400000">
            <a:off x="3867511" y="3014990"/>
            <a:ext cx="1224824" cy="1224824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6126839" y="115203"/>
            <a:ext cx="1826995" cy="1826995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1291592" y="4534659"/>
            <a:ext cx="5709137" cy="187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88"/>
              </a:lnSpc>
              <a:spcBef>
                <a:spcPct val="0"/>
              </a:spcBef>
            </a:pPr>
            <a:r>
              <a:rPr lang="en-US" b="true" sz="6073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SARF  HARAJATLAR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831083" y="2332825"/>
            <a:ext cx="4402447" cy="589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57"/>
              </a:lnSpc>
              <a:spcBef>
                <a:spcPct val="0"/>
              </a:spcBef>
            </a:pPr>
            <a:r>
              <a:rPr lang="en-US" b="true" sz="3374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25MLN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831083" y="4325779"/>
            <a:ext cx="6033182" cy="589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57"/>
              </a:lnSpc>
              <a:spcBef>
                <a:spcPct val="0"/>
              </a:spcBef>
            </a:pPr>
            <a:r>
              <a:rPr lang="en-US" b="true" sz="3374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10MLN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848423" y="4954600"/>
            <a:ext cx="6015843" cy="326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64"/>
              </a:lnSpc>
              <a:spcBef>
                <a:spcPct val="0"/>
              </a:spcBef>
            </a:pPr>
            <a:r>
              <a:rPr lang="en-US" sz="1931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Targ ibot va marketing, qurilmani sinovdan o’tqzish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831083" y="6268565"/>
            <a:ext cx="4402447" cy="589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57"/>
              </a:lnSpc>
              <a:spcBef>
                <a:spcPct val="0"/>
              </a:spcBef>
            </a:pPr>
            <a:r>
              <a:rPr lang="en-US" b="true" sz="3374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3MLN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751800" y="3157842"/>
            <a:ext cx="1456246" cy="84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17"/>
              </a:lnSpc>
            </a:pPr>
            <a:r>
              <a:rPr lang="en-US" b="true" sz="4940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04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0566966" y="8027508"/>
            <a:ext cx="4402447" cy="1189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57"/>
              </a:lnSpc>
              <a:spcBef>
                <a:spcPct val="0"/>
              </a:spcBef>
            </a:pPr>
            <a:r>
              <a:rPr lang="en-US" b="true" sz="3374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JAMI HARAJATLAR: 50MLN </a:t>
            </a:r>
          </a:p>
        </p:txBody>
      </p:sp>
      <p:grpSp>
        <p:nvGrpSpPr>
          <p:cNvPr name="Group 40" id="40"/>
          <p:cNvGrpSpPr/>
          <p:nvPr/>
        </p:nvGrpSpPr>
        <p:grpSpPr>
          <a:xfrm rot="0">
            <a:off x="9029553" y="678150"/>
            <a:ext cx="1371267" cy="1371267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  <a:ln w="95250" cap="sq">
              <a:solidFill>
                <a:srgbClr val="051D4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sp>
        <p:nvSpPr>
          <p:cNvPr name="Freeform 43" id="43"/>
          <p:cNvSpPr/>
          <p:nvPr/>
        </p:nvSpPr>
        <p:spPr>
          <a:xfrm flipH="false" flipV="false" rot="0">
            <a:off x="9246959" y="1006454"/>
            <a:ext cx="955807" cy="850668"/>
          </a:xfrm>
          <a:custGeom>
            <a:avLst/>
            <a:gdLst/>
            <a:ahLst/>
            <a:cxnLst/>
            <a:rect r="r" b="b" t="t" l="l"/>
            <a:pathLst>
              <a:path h="850668" w="955807">
                <a:moveTo>
                  <a:pt x="0" y="0"/>
                </a:moveTo>
                <a:lnTo>
                  <a:pt x="955807" y="0"/>
                </a:lnTo>
                <a:lnTo>
                  <a:pt x="955807" y="850669"/>
                </a:lnTo>
                <a:lnTo>
                  <a:pt x="0" y="8506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4" id="44"/>
          <p:cNvSpPr txBox="true"/>
          <p:nvPr/>
        </p:nvSpPr>
        <p:spPr>
          <a:xfrm rot="0">
            <a:off x="10831083" y="476959"/>
            <a:ext cx="6033182" cy="589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57"/>
              </a:lnSpc>
              <a:spcBef>
                <a:spcPct val="0"/>
              </a:spcBef>
            </a:pPr>
            <a:r>
              <a:rPr lang="en-US" b="true" sz="3374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12 MLN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0848423" y="1105780"/>
            <a:ext cx="6015843" cy="658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64"/>
              </a:lnSpc>
              <a:spcBef>
                <a:spcPct val="0"/>
              </a:spcBef>
            </a:pPr>
            <a:r>
              <a:rPr lang="en-US" sz="1931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ECO LAB ni ro’yhatdan o’tqazish hamda sinocga tayyorlash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259300" y="2066886"/>
            <a:ext cx="5754080" cy="8220114"/>
            <a:chOff x="0" y="0"/>
            <a:chExt cx="4445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-10800000">
            <a:off x="-4725380" y="5468707"/>
            <a:ext cx="5754080" cy="8220114"/>
            <a:chOff x="0" y="0"/>
            <a:chExt cx="4445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5400000">
            <a:off x="1994836" y="2957610"/>
            <a:ext cx="1943100" cy="161652"/>
            <a:chOff x="0" y="0"/>
            <a:chExt cx="511763" cy="425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11763" cy="42575"/>
            </a:xfrm>
            <a:custGeom>
              <a:avLst/>
              <a:gdLst/>
              <a:ahLst/>
              <a:cxnLst/>
              <a:rect r="r" b="b" t="t" l="l"/>
              <a:pathLst>
                <a:path h="42575" w="511763">
                  <a:moveTo>
                    <a:pt x="0" y="0"/>
                  </a:moveTo>
                  <a:lnTo>
                    <a:pt x="511763" y="0"/>
                  </a:lnTo>
                  <a:lnTo>
                    <a:pt x="511763" y="42575"/>
                  </a:lnTo>
                  <a:lnTo>
                    <a:pt x="0" y="42575"/>
                  </a:ln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511763" cy="902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5400000">
            <a:off x="416288" y="416288"/>
            <a:ext cx="1224824" cy="1224824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756823" y="1028700"/>
            <a:ext cx="16166402" cy="8568679"/>
          </a:xfrm>
          <a:custGeom>
            <a:avLst/>
            <a:gdLst/>
            <a:ahLst/>
            <a:cxnLst/>
            <a:rect r="r" b="b" t="t" l="l"/>
            <a:pathLst>
              <a:path h="8568679" w="16166402">
                <a:moveTo>
                  <a:pt x="0" y="0"/>
                </a:moveTo>
                <a:lnTo>
                  <a:pt x="16166402" y="0"/>
                </a:lnTo>
                <a:lnTo>
                  <a:pt x="16166402" y="8568679"/>
                </a:lnTo>
                <a:lnTo>
                  <a:pt x="0" y="85686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76216" y="-9525"/>
            <a:ext cx="17011784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711"/>
              </a:lnSpc>
              <a:spcBef>
                <a:spcPct val="0"/>
              </a:spcBef>
            </a:pPr>
            <a:r>
              <a:rPr lang="en-US" b="true" sz="6426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1 TA ECO LAB UCHUN HARAJAT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00577" y="559140"/>
            <a:ext cx="1456246" cy="84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17"/>
              </a:lnSpc>
            </a:pPr>
            <a:r>
              <a:rPr lang="en-US" b="true" sz="4940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05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6005391" y="-56898"/>
            <a:ext cx="12010783" cy="10400796"/>
            <a:chOff x="0" y="0"/>
            <a:chExt cx="4282440" cy="3708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82440" cy="3708400"/>
            </a:xfrm>
            <a:custGeom>
              <a:avLst/>
              <a:gdLst/>
              <a:ahLst/>
              <a:cxnLst/>
              <a:rect r="r" b="b" t="t" l="l"/>
              <a:pathLst>
                <a:path h="3708400" w="428244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3"/>
              <a:stretch>
                <a:fillRect l="-102591" t="0" r="-102591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4976691" y="-56898"/>
            <a:ext cx="12010783" cy="10400796"/>
            <a:chOff x="0" y="0"/>
            <a:chExt cx="4282440" cy="3708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82440" cy="3708400"/>
            </a:xfrm>
            <a:custGeom>
              <a:avLst/>
              <a:gdLst/>
              <a:ahLst/>
              <a:cxnLst/>
              <a:rect r="r" b="b" t="t" l="l"/>
              <a:pathLst>
                <a:path h="3708400" w="428244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3"/>
              <a:stretch>
                <a:fillRect l="-102591" t="0" r="-102591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5400000">
            <a:off x="8513348" y="1676216"/>
            <a:ext cx="518653" cy="403322"/>
            <a:chOff x="0" y="0"/>
            <a:chExt cx="812800" cy="63206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632061"/>
            </a:xfrm>
            <a:custGeom>
              <a:avLst/>
              <a:gdLst/>
              <a:ahLst/>
              <a:cxnLst/>
              <a:rect r="r" b="b" t="t" l="l"/>
              <a:pathLst>
                <a:path h="632061" w="812800">
                  <a:moveTo>
                    <a:pt x="406400" y="0"/>
                  </a:moveTo>
                  <a:lnTo>
                    <a:pt x="812800" y="632061"/>
                  </a:lnTo>
                  <a:lnTo>
                    <a:pt x="0" y="6320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27000" y="245832"/>
              <a:ext cx="558800" cy="3410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5400000">
            <a:off x="8513348" y="3312446"/>
            <a:ext cx="518653" cy="403322"/>
            <a:chOff x="0" y="0"/>
            <a:chExt cx="812800" cy="63206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632061"/>
            </a:xfrm>
            <a:custGeom>
              <a:avLst/>
              <a:gdLst/>
              <a:ahLst/>
              <a:cxnLst/>
              <a:rect r="r" b="b" t="t" l="l"/>
              <a:pathLst>
                <a:path h="632061" w="812800">
                  <a:moveTo>
                    <a:pt x="406400" y="0"/>
                  </a:moveTo>
                  <a:lnTo>
                    <a:pt x="812800" y="632061"/>
                  </a:lnTo>
                  <a:lnTo>
                    <a:pt x="0" y="6320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27000" y="245832"/>
              <a:ext cx="558800" cy="3410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5400000">
            <a:off x="8513348" y="4941839"/>
            <a:ext cx="518653" cy="403322"/>
            <a:chOff x="0" y="0"/>
            <a:chExt cx="812800" cy="63206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632061"/>
            </a:xfrm>
            <a:custGeom>
              <a:avLst/>
              <a:gdLst/>
              <a:ahLst/>
              <a:cxnLst/>
              <a:rect r="r" b="b" t="t" l="l"/>
              <a:pathLst>
                <a:path h="632061" w="812800">
                  <a:moveTo>
                    <a:pt x="406400" y="0"/>
                  </a:moveTo>
                  <a:lnTo>
                    <a:pt x="812800" y="632061"/>
                  </a:lnTo>
                  <a:lnTo>
                    <a:pt x="0" y="6320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245832"/>
              <a:ext cx="558800" cy="3410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5400000">
            <a:off x="8513348" y="6593231"/>
            <a:ext cx="518653" cy="403322"/>
            <a:chOff x="0" y="0"/>
            <a:chExt cx="812800" cy="63206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632061"/>
            </a:xfrm>
            <a:custGeom>
              <a:avLst/>
              <a:gdLst/>
              <a:ahLst/>
              <a:cxnLst/>
              <a:rect r="r" b="b" t="t" l="l"/>
              <a:pathLst>
                <a:path h="632061" w="812800">
                  <a:moveTo>
                    <a:pt x="406400" y="0"/>
                  </a:moveTo>
                  <a:lnTo>
                    <a:pt x="812800" y="632061"/>
                  </a:lnTo>
                  <a:lnTo>
                    <a:pt x="0" y="6320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27000" y="245832"/>
              <a:ext cx="558800" cy="3410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5400000">
            <a:off x="8513348" y="8243793"/>
            <a:ext cx="518653" cy="403322"/>
            <a:chOff x="0" y="0"/>
            <a:chExt cx="812800" cy="63206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632061"/>
            </a:xfrm>
            <a:custGeom>
              <a:avLst/>
              <a:gdLst/>
              <a:ahLst/>
              <a:cxnLst/>
              <a:rect r="r" b="b" t="t" l="l"/>
              <a:pathLst>
                <a:path h="632061" w="812800">
                  <a:moveTo>
                    <a:pt x="406400" y="0"/>
                  </a:moveTo>
                  <a:lnTo>
                    <a:pt x="812800" y="632061"/>
                  </a:lnTo>
                  <a:lnTo>
                    <a:pt x="0" y="6320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27000" y="245832"/>
              <a:ext cx="558800" cy="3410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9288463" y="3188105"/>
            <a:ext cx="2492805" cy="546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73"/>
              </a:lnSpc>
              <a:spcBef>
                <a:spcPct val="0"/>
              </a:spcBef>
            </a:pPr>
            <a:r>
              <a:rPr lang="en-US" b="true" sz="3168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2-OY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288463" y="1542718"/>
            <a:ext cx="2492805" cy="546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73"/>
              </a:lnSpc>
              <a:spcBef>
                <a:spcPct val="0"/>
              </a:spcBef>
            </a:pPr>
            <a:r>
              <a:rPr lang="en-US" b="true" sz="3168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1-OY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269611" y="4856143"/>
            <a:ext cx="2492805" cy="546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73"/>
              </a:lnSpc>
              <a:spcBef>
                <a:spcPct val="0"/>
              </a:spcBef>
            </a:pPr>
            <a:r>
              <a:rPr lang="en-US" b="true" sz="3168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3-OY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288463" y="6459734"/>
            <a:ext cx="2492805" cy="546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73"/>
              </a:lnSpc>
              <a:spcBef>
                <a:spcPct val="0"/>
              </a:spcBef>
            </a:pPr>
            <a:r>
              <a:rPr lang="en-US" b="true" sz="3168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4-OY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288463" y="8082551"/>
            <a:ext cx="2492805" cy="546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73"/>
              </a:lnSpc>
              <a:spcBef>
                <a:spcPct val="0"/>
              </a:spcBef>
            </a:pPr>
            <a:r>
              <a:rPr lang="en-US" b="true" sz="3168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5-OY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183218" y="1265874"/>
            <a:ext cx="4490889" cy="900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55"/>
              </a:lnSpc>
            </a:pPr>
            <a:r>
              <a:rPr lang="en-US" sz="1869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2ta  eco labni tayyorlash va sinovdan o‘tqazish,  kamchiliklarini to‘g‘irlash, ishchi holatiga tayyorlash.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095593" y="2909227"/>
            <a:ext cx="4490889" cy="604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55"/>
              </a:lnSpc>
            </a:pPr>
            <a:r>
              <a:rPr lang="en-US" sz="1869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Tayyor eco lablar uchun o‘quv qo‘llanma hamda video qo‘llanma tayyorlash,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183218" y="4554367"/>
            <a:ext cx="4490889" cy="900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55"/>
              </a:lnSpc>
            </a:pPr>
            <a:r>
              <a:rPr lang="en-US" sz="1869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Sinovdan o‘tqazish uchun maktablarga va litseylarga taqdim etish, natijalarni tahlil qilish.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095593" y="6197472"/>
            <a:ext cx="4490889" cy="1195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55"/>
              </a:lnSpc>
            </a:pPr>
            <a:r>
              <a:rPr lang="en-US" sz="1869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3ta eco labni ham ishchi holatiga keltirish hamda, taqdim etish uchun tayyorlash, o‘quv qo‘llanma hamda video qo‘llanma tayyorlash.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183218" y="7840578"/>
            <a:ext cx="4490889" cy="604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355"/>
              </a:lnSpc>
            </a:pPr>
            <a:r>
              <a:rPr lang="en-US" sz="1869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Daromad olishni boshlash va sotish, yana eco lablarni ko‘paytirish.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5478059" y="3920409"/>
            <a:ext cx="2446183" cy="2446183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E3B2"/>
            </a:solidFill>
            <a:ln w="200025" cap="sq">
              <a:solidFill>
                <a:srgbClr val="051D40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6303635" y="4568149"/>
            <a:ext cx="795031" cy="1150702"/>
          </a:xfrm>
          <a:custGeom>
            <a:avLst/>
            <a:gdLst/>
            <a:ahLst/>
            <a:cxnLst/>
            <a:rect r="r" b="b" t="t" l="l"/>
            <a:pathLst>
              <a:path h="1150702" w="795031">
                <a:moveTo>
                  <a:pt x="0" y="0"/>
                </a:moveTo>
                <a:lnTo>
                  <a:pt x="795030" y="0"/>
                </a:lnTo>
                <a:lnTo>
                  <a:pt x="795030" y="1150702"/>
                </a:lnTo>
                <a:lnTo>
                  <a:pt x="0" y="11507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6" id="36"/>
          <p:cNvGrpSpPr/>
          <p:nvPr/>
        </p:nvGrpSpPr>
        <p:grpSpPr>
          <a:xfrm rot="0">
            <a:off x="17259300" y="2066886"/>
            <a:ext cx="5754080" cy="8220114"/>
            <a:chOff x="0" y="0"/>
            <a:chExt cx="4445000" cy="63500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-10800000">
            <a:off x="-4533696" y="169116"/>
            <a:ext cx="5754080" cy="8220114"/>
            <a:chOff x="0" y="0"/>
            <a:chExt cx="4445000" cy="63500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sp>
        <p:nvSpPr>
          <p:cNvPr name="TextBox 40" id="40"/>
          <p:cNvSpPr txBox="true"/>
          <p:nvPr/>
        </p:nvSpPr>
        <p:spPr>
          <a:xfrm rot="0">
            <a:off x="942975" y="4709201"/>
            <a:ext cx="4135034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84"/>
              </a:lnSpc>
              <a:spcBef>
                <a:spcPct val="0"/>
              </a:spcBef>
            </a:pPr>
            <a:r>
              <a:rPr lang="en-US" b="true" sz="6570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TIMELINE</a:t>
            </a:r>
            <a:r>
              <a:rPr lang="en-US" b="true" sz="6570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259300" y="2066886"/>
            <a:ext cx="5754080" cy="8220114"/>
            <a:chOff x="0" y="0"/>
            <a:chExt cx="4445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-10800000">
            <a:off x="-4725380" y="5468707"/>
            <a:ext cx="5754080" cy="8220114"/>
            <a:chOff x="0" y="0"/>
            <a:chExt cx="4445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5400000">
            <a:off x="1994836" y="2957610"/>
            <a:ext cx="1943100" cy="161652"/>
            <a:chOff x="0" y="0"/>
            <a:chExt cx="511763" cy="425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11763" cy="42575"/>
            </a:xfrm>
            <a:custGeom>
              <a:avLst/>
              <a:gdLst/>
              <a:ahLst/>
              <a:cxnLst/>
              <a:rect r="r" b="b" t="t" l="l"/>
              <a:pathLst>
                <a:path h="42575" w="511763">
                  <a:moveTo>
                    <a:pt x="0" y="0"/>
                  </a:moveTo>
                  <a:lnTo>
                    <a:pt x="511763" y="0"/>
                  </a:lnTo>
                  <a:lnTo>
                    <a:pt x="511763" y="42575"/>
                  </a:lnTo>
                  <a:lnTo>
                    <a:pt x="0" y="42575"/>
                  </a:ln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511763" cy="902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5400000">
            <a:off x="1391927" y="2426024"/>
            <a:ext cx="1224824" cy="1224824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666125" y="1790806"/>
            <a:ext cx="6442613" cy="6442613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DC0BD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4402"/>
                </a:lnSpc>
              </a:pPr>
              <a:r>
                <a:rPr lang="en-US" sz="3189">
                  <a:solidFill>
                    <a:srgbClr val="FF751F"/>
                  </a:solidFill>
                  <a:latin typeface="Almarai"/>
                  <a:ea typeface="Almarai"/>
                  <a:cs typeface="Almarai"/>
                  <a:sym typeface="Almarai"/>
                </a:rPr>
                <a:t>TAM </a:t>
              </a:r>
            </a:p>
            <a:p>
              <a:pPr algn="ctr">
                <a:lnSpc>
                  <a:spcPts val="4402"/>
                </a:lnSpc>
              </a:pPr>
              <a:r>
                <a:rPr lang="en-US" sz="3189">
                  <a:solidFill>
                    <a:srgbClr val="FF751F"/>
                  </a:solidFill>
                  <a:latin typeface="Almarai"/>
                  <a:ea typeface="Almarai"/>
                  <a:cs typeface="Almarai"/>
                  <a:sym typeface="Almarai"/>
                </a:rPr>
                <a:t>11118ta  tashkilot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485787" y="3412746"/>
            <a:ext cx="4820674" cy="4820674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98FC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t" rtlCol="false" tIns="241300" lIns="241300" bIns="241300" rIns="241300"/>
            <a:lstStyle/>
            <a:p>
              <a:pPr algn="ctr">
                <a:lnSpc>
                  <a:spcPts val="4083"/>
                </a:lnSpc>
              </a:pPr>
              <a:r>
                <a:rPr lang="en-US" sz="3189" b="true">
                  <a:solidFill>
                    <a:srgbClr val="FF751F"/>
                  </a:solidFill>
                  <a:latin typeface="Almarai Bold"/>
                  <a:ea typeface="Almarai Bold"/>
                  <a:cs typeface="Almarai Bold"/>
                  <a:sym typeface="Almarai Bold"/>
                </a:rPr>
                <a:t>SOM</a:t>
              </a:r>
            </a:p>
            <a:p>
              <a:pPr algn="ctr">
                <a:lnSpc>
                  <a:spcPts val="4083"/>
                </a:lnSpc>
              </a:pPr>
              <a:r>
                <a:rPr lang="en-US" sz="3189" b="true">
                  <a:solidFill>
                    <a:srgbClr val="FF751F"/>
                  </a:solidFill>
                  <a:latin typeface="Almarai Bold"/>
                  <a:ea typeface="Almarai Bold"/>
                  <a:cs typeface="Almarai Bold"/>
                  <a:sym typeface="Almarai Bold"/>
                </a:rPr>
                <a:t>1350 o’quv yurti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555862" y="5143500"/>
            <a:ext cx="3086100" cy="308610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3265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02"/>
                </a:lnSpc>
              </a:pPr>
              <a:r>
                <a:rPr lang="en-US" sz="3189" b="true">
                  <a:solidFill>
                    <a:srgbClr val="FF751F"/>
                  </a:solidFill>
                  <a:latin typeface="Almarai Bold"/>
                  <a:ea typeface="Almarai Bold"/>
                  <a:cs typeface="Almarai Bold"/>
                  <a:sym typeface="Almarai Bold"/>
                </a:rPr>
                <a:t>SAM</a:t>
              </a:r>
            </a:p>
            <a:p>
              <a:pPr algn="ctr">
                <a:lnSpc>
                  <a:spcPts val="4402"/>
                </a:lnSpc>
              </a:pPr>
              <a:r>
                <a:rPr lang="en-US" b="true" sz="3189">
                  <a:solidFill>
                    <a:srgbClr val="FF751F"/>
                  </a:solidFill>
                  <a:latin typeface="Almarai Bold"/>
                  <a:ea typeface="Almarai Bold"/>
                  <a:cs typeface="Almarai Bold"/>
                  <a:sym typeface="Almarai Bold"/>
                </a:rPr>
                <a:t>10-20ta maktab 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3450061" y="2057361"/>
            <a:ext cx="4796714" cy="1952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711"/>
              </a:lnSpc>
              <a:spcBef>
                <a:spcPct val="0"/>
              </a:spcBef>
            </a:pPr>
            <a:r>
              <a:rPr lang="en-US" b="true" sz="6426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MARKET ANALYSIS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91280" y="4479440"/>
            <a:ext cx="6591971" cy="1921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5"/>
              </a:lnSpc>
            </a:pPr>
            <a:r>
              <a:rPr lang="en-US" b="true" sz="2199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Bozor hajmi:</a:t>
            </a:r>
            <a:r>
              <a:rPr lang="en-US" sz="2199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O‘zb</a:t>
            </a:r>
            <a:r>
              <a:rPr lang="en-US" sz="2199" strike="noStrike" u="none">
                <a:solidFill>
                  <a:srgbClr val="04407C"/>
                </a:solidFill>
                <a:latin typeface="Almarai"/>
                <a:ea typeface="Almarai"/>
                <a:cs typeface="Almarai"/>
                <a:sym typeface="Almarai"/>
              </a:rPr>
              <a:t>ekistonda 2025/2026 o‘quv yili boshida 11 118 ta umumiy o‘rta ta’lim tashkiloti faoliyat yuritgan. Bu ECO LAB uchun asosiy B2B bozorining katta ekanini ko‘rsatadi.</a:t>
            </a:r>
          </a:p>
          <a:p>
            <a:pPr algn="l">
              <a:lnSpc>
                <a:spcPts val="3035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276216" y="2568876"/>
            <a:ext cx="1456246" cy="843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17"/>
              </a:lnSpc>
            </a:pPr>
            <a:r>
              <a:rPr lang="en-US" b="true" sz="4940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05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50061" y="2057361"/>
            <a:ext cx="5693939" cy="298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711"/>
              </a:lnSpc>
              <a:spcBef>
                <a:spcPct val="0"/>
              </a:spcBef>
            </a:pPr>
            <a:r>
              <a:rPr lang="en-US" b="true" sz="6426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MIJOZ SEGMENTLARI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76216" y="4524843"/>
            <a:ext cx="6918703" cy="4422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2"/>
              </a:lnSpc>
            </a:pPr>
            <a:r>
              <a:rPr lang="en-US" b="true" sz="3189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B2B — a</a:t>
            </a:r>
            <a:r>
              <a:rPr lang="en-US" b="true" sz="3189" strike="noStrike" u="non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sosiy segment</a:t>
            </a:r>
          </a:p>
          <a:p>
            <a:pPr algn="l">
              <a:lnSpc>
                <a:spcPts val="4402"/>
              </a:lnSpc>
            </a:pPr>
            <a:r>
              <a:rPr lang="en-US" b="true" sz="3189" strike="noStrike" u="non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🎓 Davlat maktablari</a:t>
            </a:r>
          </a:p>
          <a:p>
            <a:pPr algn="l">
              <a:lnSpc>
                <a:spcPts val="4402"/>
              </a:lnSpc>
            </a:pPr>
            <a:r>
              <a:rPr lang="en-US" b="true" sz="3189" strike="noStrike" u="non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 🔬 Ixtisoslashtirilgan maktablar</a:t>
            </a:r>
          </a:p>
          <a:p>
            <a:pPr algn="l">
              <a:lnSpc>
                <a:spcPts val="4402"/>
              </a:lnSpc>
            </a:pPr>
            <a:r>
              <a:rPr lang="en-US" b="true" sz="3189" strike="noStrike" u="non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 🏫 Xususiy maktablar</a:t>
            </a:r>
          </a:p>
          <a:p>
            <a:pPr algn="l">
              <a:lnSpc>
                <a:spcPts val="4402"/>
              </a:lnSpc>
            </a:pPr>
            <a:r>
              <a:rPr lang="en-US" b="true" sz="3189" strike="noStrike" u="non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 📚 Akademik litsey va texnikumlar</a:t>
            </a:r>
          </a:p>
          <a:p>
            <a:pPr algn="l">
              <a:lnSpc>
                <a:spcPts val="4402"/>
              </a:lnSpc>
            </a:pPr>
            <a:r>
              <a:rPr lang="en-US" b="true" sz="3189" strike="noStrike" u="non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 🎓 Universitetlar</a:t>
            </a:r>
          </a:p>
          <a:p>
            <a:pPr algn="l">
              <a:lnSpc>
                <a:spcPts val="4402"/>
              </a:lnSpc>
            </a:pPr>
            <a:r>
              <a:rPr lang="en-US" b="true" sz="3189" strike="noStrike" u="non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 🏢 Ta’lim markazlari</a:t>
            </a:r>
          </a:p>
          <a:p>
            <a:pPr algn="l">
              <a:lnSpc>
                <a:spcPts val="4402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17259300" y="2066886"/>
            <a:ext cx="5754080" cy="8220114"/>
            <a:chOff x="0" y="0"/>
            <a:chExt cx="4445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-10800000">
            <a:off x="-4725380" y="5468707"/>
            <a:ext cx="5754080" cy="8220114"/>
            <a:chOff x="0" y="0"/>
            <a:chExt cx="4445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445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45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01730" t="0" r="-20173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5400000">
            <a:off x="1994836" y="2957610"/>
            <a:ext cx="1943100" cy="161652"/>
            <a:chOff x="0" y="0"/>
            <a:chExt cx="511763" cy="425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11763" cy="42575"/>
            </a:xfrm>
            <a:custGeom>
              <a:avLst/>
              <a:gdLst/>
              <a:ahLst/>
              <a:cxnLst/>
              <a:rect r="r" b="b" t="t" l="l"/>
              <a:pathLst>
                <a:path h="42575" w="511763">
                  <a:moveTo>
                    <a:pt x="0" y="0"/>
                  </a:moveTo>
                  <a:lnTo>
                    <a:pt x="511763" y="0"/>
                  </a:lnTo>
                  <a:lnTo>
                    <a:pt x="511763" y="42575"/>
                  </a:lnTo>
                  <a:lnTo>
                    <a:pt x="0" y="42575"/>
                  </a:ln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511763" cy="902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5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5400000">
            <a:off x="1391927" y="2426024"/>
            <a:ext cx="1224824" cy="1224824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6211" t="0" r="-126211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276216" y="2568876"/>
            <a:ext cx="1456246" cy="860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17"/>
              </a:lnSpc>
            </a:pPr>
            <a:r>
              <a:rPr lang="en-US" sz="4940" b="tru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06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02282" y="4524843"/>
            <a:ext cx="7386899" cy="39180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4"/>
              </a:lnSpc>
            </a:pPr>
            <a:r>
              <a:rPr lang="en-US" sz="3191" b="tru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B2C — qo‘shimcha segment</a:t>
            </a:r>
          </a:p>
          <a:p>
            <a:pPr algn="l">
              <a:lnSpc>
                <a:spcPts val="4404"/>
              </a:lnSpc>
            </a:pPr>
            <a:r>
              <a:rPr lang="en-US" sz="3191" b="tru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👨‍🏫 Fizika o‘qituvchilari</a:t>
            </a:r>
          </a:p>
          <a:p>
            <a:pPr algn="l">
              <a:lnSpc>
                <a:spcPts val="4404"/>
              </a:lnSpc>
            </a:pPr>
            <a:r>
              <a:rPr lang="en-US" sz="3191" b="tru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 👨‍🎓 O‘quvchilar</a:t>
            </a:r>
          </a:p>
          <a:p>
            <a:pPr algn="l">
              <a:lnSpc>
                <a:spcPts val="4404"/>
              </a:lnSpc>
            </a:pPr>
            <a:r>
              <a:rPr lang="en-US" sz="3191" b="tru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 🔬 Yosh tadqiqotchilar</a:t>
            </a:r>
          </a:p>
          <a:p>
            <a:pPr algn="l">
              <a:lnSpc>
                <a:spcPts val="4404"/>
              </a:lnSpc>
            </a:pPr>
            <a:r>
              <a:rPr lang="en-US" sz="3191" b="true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 🏠 Uy laboratoriyasi bilan shug‘ullanuvchilar</a:t>
            </a:r>
          </a:p>
          <a:p>
            <a:pPr algn="l">
              <a:lnSpc>
                <a:spcPts val="4404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915" y="25730"/>
            <a:ext cx="5625822" cy="5469154"/>
          </a:xfrm>
          <a:custGeom>
            <a:avLst/>
            <a:gdLst/>
            <a:ahLst/>
            <a:cxnLst/>
            <a:rect r="r" b="b" t="t" l="l"/>
            <a:pathLst>
              <a:path h="5469154" w="5625822">
                <a:moveTo>
                  <a:pt x="0" y="0"/>
                </a:moveTo>
                <a:lnTo>
                  <a:pt x="5625822" y="0"/>
                </a:lnTo>
                <a:lnTo>
                  <a:pt x="5625822" y="5469154"/>
                </a:lnTo>
                <a:lnTo>
                  <a:pt x="0" y="54691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29661" y="4794754"/>
            <a:ext cx="9311288" cy="6216123"/>
          </a:xfrm>
          <a:custGeom>
            <a:avLst/>
            <a:gdLst/>
            <a:ahLst/>
            <a:cxnLst/>
            <a:rect r="r" b="b" t="t" l="l"/>
            <a:pathLst>
              <a:path h="6216123" w="9311288">
                <a:moveTo>
                  <a:pt x="0" y="0"/>
                </a:moveTo>
                <a:lnTo>
                  <a:pt x="9311288" y="0"/>
                </a:lnTo>
                <a:lnTo>
                  <a:pt x="9311288" y="6216123"/>
                </a:lnTo>
                <a:lnTo>
                  <a:pt x="0" y="62161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123163" y="25730"/>
            <a:ext cx="8164837" cy="5524873"/>
          </a:xfrm>
          <a:custGeom>
            <a:avLst/>
            <a:gdLst/>
            <a:ahLst/>
            <a:cxnLst/>
            <a:rect r="r" b="b" t="t" l="l"/>
            <a:pathLst>
              <a:path h="5524873" w="8164837">
                <a:moveTo>
                  <a:pt x="0" y="0"/>
                </a:moveTo>
                <a:lnTo>
                  <a:pt x="8164837" y="0"/>
                </a:lnTo>
                <a:lnTo>
                  <a:pt x="8164837" y="5524873"/>
                </a:lnTo>
                <a:lnTo>
                  <a:pt x="0" y="5524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85840" y="1423495"/>
            <a:ext cx="4973589" cy="209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33"/>
              </a:lnSpc>
              <a:spcBef>
                <a:spcPct val="0"/>
              </a:spcBef>
            </a:pPr>
            <a:r>
              <a:rPr lang="en-US" b="true" sz="4009">
                <a:solidFill>
                  <a:srgbClr val="031E40"/>
                </a:solidFill>
                <a:latin typeface="Almarai Bold"/>
                <a:ea typeface="Almarai Bold"/>
                <a:cs typeface="Almarai Bold"/>
                <a:sym typeface="Almarai Bold"/>
              </a:rPr>
              <a:t>Hozirda MVP darajasidagi  ECO LAB doskalar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1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90195" y="3049848"/>
            <a:ext cx="7569105" cy="7868257"/>
            <a:chOff x="0" y="0"/>
            <a:chExt cx="6108573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08573" cy="6350000"/>
            </a:xfrm>
            <a:custGeom>
              <a:avLst/>
              <a:gdLst/>
              <a:ahLst/>
              <a:cxnLst/>
              <a:rect r="r" b="b" t="t" l="l"/>
              <a:pathLst>
                <a:path h="6350000" w="6108573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2"/>
              <a:stretch>
                <a:fillRect l="-133175" t="0" r="-13317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690195" y="736179"/>
            <a:ext cx="7569105" cy="7868257"/>
            <a:chOff x="0" y="0"/>
            <a:chExt cx="6108573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108573" cy="6350000"/>
            </a:xfrm>
            <a:custGeom>
              <a:avLst/>
              <a:gdLst/>
              <a:ahLst/>
              <a:cxnLst/>
              <a:rect r="r" b="b" t="t" l="l"/>
              <a:pathLst>
                <a:path h="6350000" w="6108573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2"/>
              <a:stretch>
                <a:fillRect l="-133175" t="0" r="-133175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668977" y="5048782"/>
            <a:ext cx="8547767" cy="572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54"/>
              </a:lnSpc>
              <a:spcBef>
                <a:spcPct val="0"/>
              </a:spcBef>
            </a:pPr>
            <a:r>
              <a:rPr lang="en-US" b="true" sz="3373">
                <a:solidFill>
                  <a:srgbClr val="04407C"/>
                </a:solidFill>
                <a:latin typeface="Almarai Bold"/>
                <a:ea typeface="Almarai Bold"/>
                <a:cs typeface="Almarai Bold"/>
                <a:sym typeface="Almarai Bold"/>
              </a:rPr>
              <a:t>BOG‘LANISH UCHUN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68977" y="6090318"/>
            <a:ext cx="615066" cy="615066"/>
          </a:xfrm>
          <a:custGeom>
            <a:avLst/>
            <a:gdLst/>
            <a:ahLst/>
            <a:cxnLst/>
            <a:rect r="r" b="b" t="t" l="l"/>
            <a:pathLst>
              <a:path h="615066" w="615066">
                <a:moveTo>
                  <a:pt x="0" y="0"/>
                </a:moveTo>
                <a:lnTo>
                  <a:pt x="615066" y="0"/>
                </a:lnTo>
                <a:lnTo>
                  <a:pt x="615066" y="615066"/>
                </a:lnTo>
                <a:lnTo>
                  <a:pt x="0" y="615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61091" y="6983976"/>
            <a:ext cx="622951" cy="622951"/>
          </a:xfrm>
          <a:custGeom>
            <a:avLst/>
            <a:gdLst/>
            <a:ahLst/>
            <a:cxnLst/>
            <a:rect r="r" b="b" t="t" l="l"/>
            <a:pathLst>
              <a:path h="622951" w="622951">
                <a:moveTo>
                  <a:pt x="0" y="0"/>
                </a:moveTo>
                <a:lnTo>
                  <a:pt x="622952" y="0"/>
                </a:lnTo>
                <a:lnTo>
                  <a:pt x="622952" y="622951"/>
                </a:lnTo>
                <a:lnTo>
                  <a:pt x="0" y="622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690195" y="1209372"/>
            <a:ext cx="7569105" cy="7868257"/>
            <a:chOff x="0" y="0"/>
            <a:chExt cx="6108573" cy="635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108573" cy="6350000"/>
            </a:xfrm>
            <a:custGeom>
              <a:avLst/>
              <a:gdLst/>
              <a:ahLst/>
              <a:cxnLst/>
              <a:rect r="r" b="b" t="t" l="l"/>
              <a:pathLst>
                <a:path h="6350000" w="6108573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7"/>
              <a:stretch>
                <a:fillRect l="-83374" t="0" r="-83374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690195" y="1209372"/>
            <a:ext cx="7569105" cy="7868257"/>
            <a:chOff x="0" y="0"/>
            <a:chExt cx="6108573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108573" cy="6350000"/>
            </a:xfrm>
            <a:custGeom>
              <a:avLst/>
              <a:gdLst/>
              <a:ahLst/>
              <a:cxnLst/>
              <a:rect r="r" b="b" t="t" l="l"/>
              <a:pathLst>
                <a:path h="6350000" w="6108573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8"/>
              <a:stretch>
                <a:fillRect l="0" t="-14132" r="0" b="-14132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614537" y="7883152"/>
            <a:ext cx="716060" cy="716060"/>
          </a:xfrm>
          <a:custGeom>
            <a:avLst/>
            <a:gdLst/>
            <a:ahLst/>
            <a:cxnLst/>
            <a:rect r="r" b="b" t="t" l="l"/>
            <a:pathLst>
              <a:path h="716060" w="716060">
                <a:moveTo>
                  <a:pt x="0" y="0"/>
                </a:moveTo>
                <a:lnTo>
                  <a:pt x="716060" y="0"/>
                </a:lnTo>
                <a:lnTo>
                  <a:pt x="716060" y="716060"/>
                </a:lnTo>
                <a:lnTo>
                  <a:pt x="0" y="7160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668977" y="3320418"/>
            <a:ext cx="5735021" cy="1185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23"/>
              </a:lnSpc>
            </a:pPr>
            <a:r>
              <a:rPr lang="en-US" b="true" sz="6873" spc="419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THANK YOU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433451" y="7087180"/>
            <a:ext cx="4962662" cy="407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48"/>
              </a:lnSpc>
              <a:spcBef>
                <a:spcPct val="0"/>
              </a:spcBef>
            </a:pPr>
            <a:r>
              <a:rPr lang="en-US" sz="2623" spc="131">
                <a:solidFill>
                  <a:srgbClr val="FFFBFB"/>
                </a:solidFill>
                <a:latin typeface="Almarai"/>
                <a:ea typeface="Almarai"/>
                <a:cs typeface="Almarai"/>
                <a:sym typeface="Almarai"/>
              </a:rPr>
              <a:t>ilyosshoqosimov02@gmail.com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433451" y="6218686"/>
            <a:ext cx="2812363" cy="804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48"/>
              </a:lnSpc>
              <a:spcBef>
                <a:spcPct val="0"/>
              </a:spcBef>
            </a:pPr>
            <a:r>
              <a:rPr lang="en-US" sz="2623" spc="131">
                <a:solidFill>
                  <a:srgbClr val="FFFBFB"/>
                </a:solidFill>
                <a:latin typeface="Almarai"/>
                <a:ea typeface="Almarai"/>
                <a:cs typeface="Almarai"/>
                <a:sym typeface="Almarai"/>
              </a:rPr>
              <a:t>+998-93-672-22-06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441337" y="8032911"/>
            <a:ext cx="4962662" cy="407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48"/>
              </a:lnSpc>
              <a:spcBef>
                <a:spcPct val="0"/>
              </a:spcBef>
            </a:pPr>
            <a:r>
              <a:rPr lang="en-US" sz="2623" spc="131">
                <a:solidFill>
                  <a:srgbClr val="FFFBFB"/>
                </a:solidFill>
                <a:latin typeface="Almarai"/>
                <a:ea typeface="Almarai"/>
                <a:cs typeface="Almarai"/>
                <a:sym typeface="Almarai"/>
              </a:rPr>
              <a:t>@Ilyos_Shoqosimov_lider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DAHIyKRUx3I</dc:identifier>
  <dcterms:modified xsi:type="dcterms:W3CDTF">2011-08-01T06:04:30Z</dcterms:modified>
  <cp:revision>1</cp:revision>
  <dc:title>eco lab</dc:title>
</cp:coreProperties>
</file>