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4"/>
  </p:sldMasterIdLst>
  <p:notesMasterIdLst>
    <p:notesMasterId r:id="rId22"/>
  </p:notesMasterIdLst>
  <p:handoutMasterIdLst>
    <p:handoutMasterId r:id="rId23"/>
  </p:handoutMasterIdLst>
  <p:sldIdLst>
    <p:sldId id="256" r:id="rId5"/>
    <p:sldId id="257" r:id="rId6"/>
    <p:sldId id="259" r:id="rId7"/>
    <p:sldId id="274" r:id="rId8"/>
    <p:sldId id="273" r:id="rId9"/>
    <p:sldId id="269" r:id="rId10"/>
    <p:sldId id="270" r:id="rId11"/>
    <p:sldId id="271" r:id="rId12"/>
    <p:sldId id="272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60" r:id="rId21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330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hyperlink" Target="https://www.pikist.com/search?q=economic" TargetMode="External"/><Relationship Id="rId2" Type="http://schemas.openxmlformats.org/officeDocument/2006/relationships/hyperlink" Target="http://www.mymarketing.it/dblog/storico.asp?s=Strategie" TargetMode="External"/><Relationship Id="rId1" Type="http://schemas.openxmlformats.org/officeDocument/2006/relationships/image" Target="../media/image6.jpg"/><Relationship Id="rId6" Type="http://schemas.openxmlformats.org/officeDocument/2006/relationships/image" Target="../media/image9.jpg"/><Relationship Id="rId5" Type="http://schemas.openxmlformats.org/officeDocument/2006/relationships/hyperlink" Target="https://freepngimg.com/png/53951-green-energy-photos-download-hq-png" TargetMode="External"/><Relationship Id="rId4" Type="http://schemas.openxmlformats.org/officeDocument/2006/relationships/image" Target="../media/image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hyperlink" Target="https://www.pikist.com/search?q=economic" TargetMode="External"/><Relationship Id="rId2" Type="http://schemas.openxmlformats.org/officeDocument/2006/relationships/hyperlink" Target="http://www.mymarketing.it/dblog/storico.asp?s=Strategie" TargetMode="External"/><Relationship Id="rId1" Type="http://schemas.openxmlformats.org/officeDocument/2006/relationships/image" Target="../media/image6.jpg"/><Relationship Id="rId6" Type="http://schemas.openxmlformats.org/officeDocument/2006/relationships/image" Target="../media/image9.jpg"/><Relationship Id="rId5" Type="http://schemas.openxmlformats.org/officeDocument/2006/relationships/hyperlink" Target="https://freepngimg.com/png/53951-green-energy-photos-download-hq-png" TargetMode="External"/><Relationship Id="rId4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iconchunking_colorful2">
  <dgm:title val="iconchunking_colorful2"/>
  <dgm:desc val="iconchunking_colorful2"/>
  <dgm:catLst>
    <dgm:cat type="Other" pri="2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503D04-C97E-4622-AE07-D0307CB3B4C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5" csCatId="colorful" phldr="1"/>
      <dgm:spPr/>
      <dgm:t>
        <a:bodyPr rtlCol="0"/>
        <a:lstStyle/>
        <a:p>
          <a:pPr rtl="0"/>
          <a:endParaRPr lang="en-US"/>
        </a:p>
      </dgm:t>
    </dgm:pt>
    <dgm:pt modelId="{AAC263CB-8256-4B03-92FE-1622698FB3E9}">
      <dgm:prSet/>
      <dgm:spPr/>
      <dgm:t>
        <a:bodyPr rtlCol="0"/>
        <a:lstStyle/>
        <a:p>
          <a:pPr rtl="0">
            <a:lnSpc>
              <a:spcPct val="100000"/>
            </a:lnSpc>
          </a:pPr>
          <a:r>
            <a:rPr lang="en-US" noProof="1">
              <a:latin typeface="Calibri" panose="020F0502020204030204" pitchFamily="34" charset="0"/>
              <a:cs typeface="Calibri" panose="020F0502020204030204" pitchFamily="34" charset="0"/>
            </a:rPr>
            <a:t>Yangi dizayin</a:t>
          </a:r>
          <a:endParaRPr lang="ru-RU" noProof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BEED663-FC38-4EAD-940F-4C475D2C87DB}" type="parTrans" cxnId="{C5E94186-9CB6-4C42-92B3-C546CC53A7B9}">
      <dgm:prSet/>
      <dgm:spPr/>
      <dgm:t>
        <a:bodyPr rtlCol="0"/>
        <a:lstStyle/>
        <a:p>
          <a:pPr rtl="0"/>
          <a:endParaRPr lang="ru-RU" noProof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08B76D0-8EC7-469A-93AC-7A6017188A9D}" type="sibTrans" cxnId="{C5E94186-9CB6-4C42-92B3-C546CC53A7B9}">
      <dgm:prSet/>
      <dgm:spPr/>
      <dgm:t>
        <a:bodyPr rtlCol="0"/>
        <a:lstStyle/>
        <a:p>
          <a:pPr rtl="0"/>
          <a:endParaRPr lang="ru-RU" noProof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E8D2E69-0173-4BD3-B96A-7A9C5DD12B47}">
      <dgm:prSet/>
      <dgm:spPr/>
      <dgm:t>
        <a:bodyPr rtlCol="0"/>
        <a:lstStyle/>
        <a:p>
          <a:pPr rtl="0">
            <a:lnSpc>
              <a:spcPct val="100000"/>
            </a:lnSpc>
          </a:pPr>
          <a:r>
            <a:rPr lang="en-US" noProof="1">
              <a:latin typeface="Calibri" panose="020F0502020204030204" pitchFamily="34" charset="0"/>
              <a:cs typeface="Calibri" panose="020F0502020204030204" pitchFamily="34" charset="0"/>
            </a:rPr>
            <a:t>Aqlli shahar konsepsiyasi</a:t>
          </a:r>
          <a:endParaRPr lang="ru-RU" noProof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954BF22-E3B3-4A1C-802E-590228BE2D9C}" type="parTrans" cxnId="{0F866C41-EB5F-47BD-A2CD-A58671F15B67}">
      <dgm:prSet/>
      <dgm:spPr/>
      <dgm:t>
        <a:bodyPr rtlCol="0"/>
        <a:lstStyle/>
        <a:p>
          <a:pPr rtl="0"/>
          <a:endParaRPr lang="ru-RU" noProof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EF1E80E-8A9E-4B0A-817C-2A4CFDCF3FB2}" type="sibTrans" cxnId="{0F866C41-EB5F-47BD-A2CD-A58671F15B67}">
      <dgm:prSet/>
      <dgm:spPr/>
      <dgm:t>
        <a:bodyPr rtlCol="0"/>
        <a:lstStyle/>
        <a:p>
          <a:pPr rtl="0"/>
          <a:endParaRPr lang="ru-RU" noProof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3A6A030-ABAB-4EFA-B539-0FDB3E07C1EF}">
      <dgm:prSet/>
      <dgm:spPr/>
      <dgm:t>
        <a:bodyPr rtlCol="0"/>
        <a:lstStyle/>
        <a:p>
          <a:pPr rtl="0">
            <a:lnSpc>
              <a:spcPct val="100000"/>
            </a:lnSpc>
          </a:pPr>
          <a:r>
            <a:rPr lang="en-US" noProof="1">
              <a:latin typeface="Calibri" panose="020F0502020204030204" pitchFamily="34" charset="0"/>
              <a:cs typeface="Calibri" panose="020F0502020204030204" pitchFamily="34" charset="0"/>
            </a:rPr>
            <a:t>Yashil energiya hamda energiya tejovchi</a:t>
          </a:r>
          <a:endParaRPr lang="ru-RU" noProof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D674B97-6DC6-4A12-85BA-0976D3064237}" type="parTrans" cxnId="{4B40C8DC-6B57-4F5B-8440-7241C649700B}">
      <dgm:prSet/>
      <dgm:spPr/>
      <dgm:t>
        <a:bodyPr rtlCol="0"/>
        <a:lstStyle/>
        <a:p>
          <a:pPr rtl="0"/>
          <a:endParaRPr lang="ru-RU" noProof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FE0749E-E343-4A6F-BD09-2810EE6B4BD7}" type="sibTrans" cxnId="{4B40C8DC-6B57-4F5B-8440-7241C649700B}">
      <dgm:prSet/>
      <dgm:spPr/>
      <dgm:t>
        <a:bodyPr rtlCol="0"/>
        <a:lstStyle/>
        <a:p>
          <a:pPr rtl="0"/>
          <a:endParaRPr lang="ru-RU" noProof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6D56F19-2708-49DB-8F92-D8AC45F23A9A}">
      <dgm:prSet/>
      <dgm:spPr/>
      <dgm:t>
        <a:bodyPr rtlCol="0"/>
        <a:lstStyle/>
        <a:p>
          <a:pPr rtl="0">
            <a:lnSpc>
              <a:spcPct val="100000"/>
            </a:lnSpc>
          </a:pPr>
          <a:r>
            <a:rPr lang="en-US" noProof="1">
              <a:latin typeface="Calibri" panose="020F0502020204030204" pitchFamily="34" charset="0"/>
              <a:cs typeface="Calibri" panose="020F0502020204030204" pitchFamily="34" charset="0"/>
            </a:rPr>
            <a:t>Kelishilgan va hamyonbop</a:t>
          </a:r>
          <a:endParaRPr lang="ru-RU" noProof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D5610C2-0A12-494A-AC46-8DD17C08B09F}" type="parTrans" cxnId="{32E90211-17E0-4DDF-9274-DD3E46D811B8}">
      <dgm:prSet/>
      <dgm:spPr/>
      <dgm:t>
        <a:bodyPr rtlCol="0"/>
        <a:lstStyle/>
        <a:p>
          <a:pPr rtl="0"/>
          <a:endParaRPr lang="ru-RU" noProof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C8965A1-F755-4945-8AAC-DCF1F68F011E}" type="sibTrans" cxnId="{32E90211-17E0-4DDF-9274-DD3E46D811B8}">
      <dgm:prSet/>
      <dgm:spPr/>
      <dgm:t>
        <a:bodyPr rtlCol="0"/>
        <a:lstStyle/>
        <a:p>
          <a:pPr rtl="0"/>
          <a:endParaRPr lang="ru-RU" noProof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2F8266B-222B-4ACF-8613-2C8D6376E5BD}" type="pres">
      <dgm:prSet presAssocID="{D4503D04-C97E-4622-AE07-D0307CB3B4CA}" presName="root" presStyleCnt="0">
        <dgm:presLayoutVars>
          <dgm:dir/>
          <dgm:resizeHandles val="exact"/>
        </dgm:presLayoutVars>
      </dgm:prSet>
      <dgm:spPr/>
    </dgm:pt>
    <dgm:pt modelId="{34FD8F56-D6B7-417A-923A-010E4B5FF0CD}" type="pres">
      <dgm:prSet presAssocID="{AAC263CB-8256-4B03-92FE-1622698FB3E9}" presName="compNode" presStyleCnt="0"/>
      <dgm:spPr/>
    </dgm:pt>
    <dgm:pt modelId="{08450877-B8C0-4FE2-B6DB-B88F20C8574C}" type="pres">
      <dgm:prSet presAssocID="{AAC263CB-8256-4B03-92FE-1622698FB3E9}" presName="bgRect" presStyleLbl="bgShp" presStyleIdx="0" presStyleCnt="4"/>
      <dgm:spPr/>
    </dgm:pt>
    <dgm:pt modelId="{BB7E5F84-64F2-4718-BACC-301BBCDC9D3A}" type="pres">
      <dgm:prSet presAssocID="{AAC263CB-8256-4B03-92FE-1622698FB3E9}" presName="iconRect" presStyleLbl="node1" presStyleIdx="0" presStyleCnt="4" custScaleX="163809" custScaleY="12519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66000" r="-66000"/>
          </a:stretch>
        </a:blipFill>
      </dgm:spPr>
    </dgm:pt>
    <dgm:pt modelId="{D7E1920B-5F09-4283-BAA8-B0012E66F14A}" type="pres">
      <dgm:prSet presAssocID="{AAC263CB-8256-4B03-92FE-1622698FB3E9}" presName="spaceRect" presStyleCnt="0"/>
      <dgm:spPr/>
    </dgm:pt>
    <dgm:pt modelId="{30E9CA6C-A0F7-4BE8-9B77-EE5C9EF005B7}" type="pres">
      <dgm:prSet presAssocID="{AAC263CB-8256-4B03-92FE-1622698FB3E9}" presName="parTx" presStyleLbl="revTx" presStyleIdx="0" presStyleCnt="4">
        <dgm:presLayoutVars>
          <dgm:chMax val="0"/>
          <dgm:chPref val="0"/>
        </dgm:presLayoutVars>
      </dgm:prSet>
      <dgm:spPr/>
    </dgm:pt>
    <dgm:pt modelId="{75497209-36D8-474C-9F50-43B26DAE367B}" type="pres">
      <dgm:prSet presAssocID="{808B76D0-8EC7-469A-93AC-7A6017188A9D}" presName="sibTrans" presStyleCnt="0"/>
      <dgm:spPr/>
    </dgm:pt>
    <dgm:pt modelId="{FB1D870E-AB7C-40E3-AA7F-3EC612E6F71C}" type="pres">
      <dgm:prSet presAssocID="{4E8D2E69-0173-4BD3-B96A-7A9C5DD12B47}" presName="compNode" presStyleCnt="0"/>
      <dgm:spPr/>
    </dgm:pt>
    <dgm:pt modelId="{B9A40EDB-694E-464C-8356-AEE8787842F2}" type="pres">
      <dgm:prSet presAssocID="{4E8D2E69-0173-4BD3-B96A-7A9C5DD12B47}" presName="bgRect" presStyleLbl="bgShp" presStyleIdx="1" presStyleCnt="4"/>
      <dgm:spPr/>
    </dgm:pt>
    <dgm:pt modelId="{8B8D9FA1-74BB-4EA5-B65F-49B870DCE4EB}" type="pres">
      <dgm:prSet presAssocID="{4E8D2E69-0173-4BD3-B96A-7A9C5DD12B47}" presName="iconRect" presStyleLbl="node1" presStyleIdx="1" presStyleCnt="4" custScaleX="204383" custScaleY="15265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6000" r="-46000"/>
          </a:stretch>
        </a:blipFill>
      </dgm:spPr>
    </dgm:pt>
    <dgm:pt modelId="{FE35795C-E288-448C-BF98-006011EF35C1}" type="pres">
      <dgm:prSet presAssocID="{4E8D2E69-0173-4BD3-B96A-7A9C5DD12B47}" presName="spaceRect" presStyleCnt="0"/>
      <dgm:spPr/>
    </dgm:pt>
    <dgm:pt modelId="{4258831D-960B-4D2D-A65E-513B92084C01}" type="pres">
      <dgm:prSet presAssocID="{4E8D2E69-0173-4BD3-B96A-7A9C5DD12B47}" presName="parTx" presStyleLbl="revTx" presStyleIdx="1" presStyleCnt="4">
        <dgm:presLayoutVars>
          <dgm:chMax val="0"/>
          <dgm:chPref val="0"/>
        </dgm:presLayoutVars>
      </dgm:prSet>
      <dgm:spPr/>
    </dgm:pt>
    <dgm:pt modelId="{4849AED6-7C24-47EC-B39A-6EC2169AAAEC}" type="pres">
      <dgm:prSet presAssocID="{FEF1E80E-8A9E-4B0A-817C-2A4CFDCF3FB2}" presName="sibTrans" presStyleCnt="0"/>
      <dgm:spPr/>
    </dgm:pt>
    <dgm:pt modelId="{344EF6F7-386A-468B-9D66-8046D158DFC8}" type="pres">
      <dgm:prSet presAssocID="{93A6A030-ABAB-4EFA-B539-0FDB3E07C1EF}" presName="compNode" presStyleCnt="0"/>
      <dgm:spPr/>
    </dgm:pt>
    <dgm:pt modelId="{9DD6C5DE-B838-492F-B4A8-49E4DE8C5CF5}" type="pres">
      <dgm:prSet presAssocID="{93A6A030-ABAB-4EFA-B539-0FDB3E07C1EF}" presName="bgRect" presStyleLbl="bgShp" presStyleIdx="2" presStyleCnt="4"/>
      <dgm:spPr/>
    </dgm:pt>
    <dgm:pt modelId="{3CD2D8A7-CAF8-4A2F-A324-BDF8CFA66908}" type="pres">
      <dgm:prSet presAssocID="{93A6A030-ABAB-4EFA-B539-0FDB3E07C1EF}" presName="iconRect" presStyleLbl="node1" presStyleIdx="2" presStyleCnt="4" custScaleX="197620" custScaleY="164122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>
            <a:fillRect t="-1000" b="-1000"/>
          </a:stretch>
        </a:blipFill>
      </dgm:spPr>
    </dgm:pt>
    <dgm:pt modelId="{343D945D-C209-4E7A-8D9B-BCF7127718D8}" type="pres">
      <dgm:prSet presAssocID="{93A6A030-ABAB-4EFA-B539-0FDB3E07C1EF}" presName="spaceRect" presStyleCnt="0"/>
      <dgm:spPr/>
    </dgm:pt>
    <dgm:pt modelId="{ECA97BE5-E798-4AEE-9404-4E43192F5136}" type="pres">
      <dgm:prSet presAssocID="{93A6A030-ABAB-4EFA-B539-0FDB3E07C1EF}" presName="parTx" presStyleLbl="revTx" presStyleIdx="2" presStyleCnt="4">
        <dgm:presLayoutVars>
          <dgm:chMax val="0"/>
          <dgm:chPref val="0"/>
        </dgm:presLayoutVars>
      </dgm:prSet>
      <dgm:spPr/>
    </dgm:pt>
    <dgm:pt modelId="{C890CB11-26D0-4233-A3B2-FE616B33A810}" type="pres">
      <dgm:prSet presAssocID="{BFE0749E-E343-4A6F-BD09-2810EE6B4BD7}" presName="sibTrans" presStyleCnt="0"/>
      <dgm:spPr/>
    </dgm:pt>
    <dgm:pt modelId="{25E7A08B-6A02-49D1-8C9D-FCE9C92A1AC5}" type="pres">
      <dgm:prSet presAssocID="{76D56F19-2708-49DB-8F92-D8AC45F23A9A}" presName="compNode" presStyleCnt="0"/>
      <dgm:spPr/>
    </dgm:pt>
    <dgm:pt modelId="{984F7435-4B4C-47D4-B03E-CC8917BDBDBB}" type="pres">
      <dgm:prSet presAssocID="{76D56F19-2708-49DB-8F92-D8AC45F23A9A}" presName="bgRect" presStyleLbl="bgShp" presStyleIdx="3" presStyleCnt="4"/>
      <dgm:spPr/>
    </dgm:pt>
    <dgm:pt modelId="{D3271400-E9D7-4481-8E98-7952ACC542C2}" type="pres">
      <dgm:prSet presAssocID="{76D56F19-2708-49DB-8F92-D8AC45F23A9A}" presName="iconRect" presStyleLbl="node1" presStyleIdx="3" presStyleCnt="4" custScaleX="190858" custScaleY="148329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/>
          <a:stretch>
            <a:fillRect l="-25000" r="-25000"/>
          </a:stretch>
        </a:blipFill>
      </dgm:spPr>
    </dgm:pt>
    <dgm:pt modelId="{3EB25EBA-A880-4DC7-908E-0568144BFBD1}" type="pres">
      <dgm:prSet presAssocID="{76D56F19-2708-49DB-8F92-D8AC45F23A9A}" presName="spaceRect" presStyleCnt="0"/>
      <dgm:spPr/>
    </dgm:pt>
    <dgm:pt modelId="{F2EA86B5-8AF6-40E0-BDDB-512587036C8B}" type="pres">
      <dgm:prSet presAssocID="{76D56F19-2708-49DB-8F92-D8AC45F23A9A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66D0D100-FB07-44A7-8ACC-C79CE174D2D7}" type="presOf" srcId="{D4503D04-C97E-4622-AE07-D0307CB3B4CA}" destId="{62F8266B-222B-4ACF-8613-2C8D6376E5BD}" srcOrd="0" destOrd="0" presId="urn:microsoft.com/office/officeart/2018/2/layout/IconVerticalSolidList"/>
    <dgm:cxn modelId="{9DACE70A-4FEB-433A-900C-46A1377C5716}" type="presOf" srcId="{AAC263CB-8256-4B03-92FE-1622698FB3E9}" destId="{30E9CA6C-A0F7-4BE8-9B77-EE5C9EF005B7}" srcOrd="0" destOrd="0" presId="urn:microsoft.com/office/officeart/2018/2/layout/IconVerticalSolidList"/>
    <dgm:cxn modelId="{32E90211-17E0-4DDF-9274-DD3E46D811B8}" srcId="{D4503D04-C97E-4622-AE07-D0307CB3B4CA}" destId="{76D56F19-2708-49DB-8F92-D8AC45F23A9A}" srcOrd="3" destOrd="0" parTransId="{9D5610C2-0A12-494A-AC46-8DD17C08B09F}" sibTransId="{EC8965A1-F755-4945-8AAC-DCF1F68F011E}"/>
    <dgm:cxn modelId="{AFE0042D-F8CA-4F9C-B780-65750DC87CEC}" type="presOf" srcId="{76D56F19-2708-49DB-8F92-D8AC45F23A9A}" destId="{F2EA86B5-8AF6-40E0-BDDB-512587036C8B}" srcOrd="0" destOrd="0" presId="urn:microsoft.com/office/officeart/2018/2/layout/IconVerticalSolidList"/>
    <dgm:cxn modelId="{0F866C41-EB5F-47BD-A2CD-A58671F15B67}" srcId="{D4503D04-C97E-4622-AE07-D0307CB3B4CA}" destId="{4E8D2E69-0173-4BD3-B96A-7A9C5DD12B47}" srcOrd="1" destOrd="0" parTransId="{B954BF22-E3B3-4A1C-802E-590228BE2D9C}" sibTransId="{FEF1E80E-8A9E-4B0A-817C-2A4CFDCF3FB2}"/>
    <dgm:cxn modelId="{F236B04A-0845-45D6-B99A-98DBB252074F}" type="presOf" srcId="{4E8D2E69-0173-4BD3-B96A-7A9C5DD12B47}" destId="{4258831D-960B-4D2D-A65E-513B92084C01}" srcOrd="0" destOrd="0" presId="urn:microsoft.com/office/officeart/2018/2/layout/IconVerticalSolidList"/>
    <dgm:cxn modelId="{C5E94186-9CB6-4C42-92B3-C546CC53A7B9}" srcId="{D4503D04-C97E-4622-AE07-D0307CB3B4CA}" destId="{AAC263CB-8256-4B03-92FE-1622698FB3E9}" srcOrd="0" destOrd="0" parTransId="{0BEED663-FC38-4EAD-940F-4C475D2C87DB}" sibTransId="{808B76D0-8EC7-469A-93AC-7A6017188A9D}"/>
    <dgm:cxn modelId="{F248DBAE-9D9B-462B-998C-1322E596929F}" type="presOf" srcId="{93A6A030-ABAB-4EFA-B539-0FDB3E07C1EF}" destId="{ECA97BE5-E798-4AEE-9404-4E43192F5136}" srcOrd="0" destOrd="0" presId="urn:microsoft.com/office/officeart/2018/2/layout/IconVerticalSolidList"/>
    <dgm:cxn modelId="{4B40C8DC-6B57-4F5B-8440-7241C649700B}" srcId="{D4503D04-C97E-4622-AE07-D0307CB3B4CA}" destId="{93A6A030-ABAB-4EFA-B539-0FDB3E07C1EF}" srcOrd="2" destOrd="0" parTransId="{3D674B97-6DC6-4A12-85BA-0976D3064237}" sibTransId="{BFE0749E-E343-4A6F-BD09-2810EE6B4BD7}"/>
    <dgm:cxn modelId="{8CA5002F-95FA-436B-966F-7B8BA099F8C0}" type="presParOf" srcId="{62F8266B-222B-4ACF-8613-2C8D6376E5BD}" destId="{34FD8F56-D6B7-417A-923A-010E4B5FF0CD}" srcOrd="0" destOrd="0" presId="urn:microsoft.com/office/officeart/2018/2/layout/IconVerticalSolidList"/>
    <dgm:cxn modelId="{3E84FCFB-F2E6-496C-9124-8BCCBAF7581E}" type="presParOf" srcId="{34FD8F56-D6B7-417A-923A-010E4B5FF0CD}" destId="{08450877-B8C0-4FE2-B6DB-B88F20C8574C}" srcOrd="0" destOrd="0" presId="urn:microsoft.com/office/officeart/2018/2/layout/IconVerticalSolidList"/>
    <dgm:cxn modelId="{5AAB9D67-2058-4B02-ACAE-9010504CFA8D}" type="presParOf" srcId="{34FD8F56-D6B7-417A-923A-010E4B5FF0CD}" destId="{BB7E5F84-64F2-4718-BACC-301BBCDC9D3A}" srcOrd="1" destOrd="0" presId="urn:microsoft.com/office/officeart/2018/2/layout/IconVerticalSolidList"/>
    <dgm:cxn modelId="{60640685-0CF7-48C8-A8EF-553779FD445D}" type="presParOf" srcId="{34FD8F56-D6B7-417A-923A-010E4B5FF0CD}" destId="{D7E1920B-5F09-4283-BAA8-B0012E66F14A}" srcOrd="2" destOrd="0" presId="urn:microsoft.com/office/officeart/2018/2/layout/IconVerticalSolidList"/>
    <dgm:cxn modelId="{6FE12CDB-D070-4C97-8AE1-997533C4A8AB}" type="presParOf" srcId="{34FD8F56-D6B7-417A-923A-010E4B5FF0CD}" destId="{30E9CA6C-A0F7-4BE8-9B77-EE5C9EF005B7}" srcOrd="3" destOrd="0" presId="urn:microsoft.com/office/officeart/2018/2/layout/IconVerticalSolidList"/>
    <dgm:cxn modelId="{89F45104-A3AE-4AA5-8376-E3E54E87635B}" type="presParOf" srcId="{62F8266B-222B-4ACF-8613-2C8D6376E5BD}" destId="{75497209-36D8-474C-9F50-43B26DAE367B}" srcOrd="1" destOrd="0" presId="urn:microsoft.com/office/officeart/2018/2/layout/IconVerticalSolidList"/>
    <dgm:cxn modelId="{F53E1E41-AFBD-4F42-B954-620893A507D2}" type="presParOf" srcId="{62F8266B-222B-4ACF-8613-2C8D6376E5BD}" destId="{FB1D870E-AB7C-40E3-AA7F-3EC612E6F71C}" srcOrd="2" destOrd="0" presId="urn:microsoft.com/office/officeart/2018/2/layout/IconVerticalSolidList"/>
    <dgm:cxn modelId="{ECA76847-5AC0-4769-B961-BD6FBFA2D2F3}" type="presParOf" srcId="{FB1D870E-AB7C-40E3-AA7F-3EC612E6F71C}" destId="{B9A40EDB-694E-464C-8356-AEE8787842F2}" srcOrd="0" destOrd="0" presId="urn:microsoft.com/office/officeart/2018/2/layout/IconVerticalSolidList"/>
    <dgm:cxn modelId="{E9875D05-A2CA-4949-A0EC-E659F0F81F59}" type="presParOf" srcId="{FB1D870E-AB7C-40E3-AA7F-3EC612E6F71C}" destId="{8B8D9FA1-74BB-4EA5-B65F-49B870DCE4EB}" srcOrd="1" destOrd="0" presId="urn:microsoft.com/office/officeart/2018/2/layout/IconVerticalSolidList"/>
    <dgm:cxn modelId="{F5076418-1870-49C0-A665-417CB498B6D1}" type="presParOf" srcId="{FB1D870E-AB7C-40E3-AA7F-3EC612E6F71C}" destId="{FE35795C-E288-448C-BF98-006011EF35C1}" srcOrd="2" destOrd="0" presId="urn:microsoft.com/office/officeart/2018/2/layout/IconVerticalSolidList"/>
    <dgm:cxn modelId="{8B6CAA02-B9CA-4F7C-A2C4-A376BC49C448}" type="presParOf" srcId="{FB1D870E-AB7C-40E3-AA7F-3EC612E6F71C}" destId="{4258831D-960B-4D2D-A65E-513B92084C01}" srcOrd="3" destOrd="0" presId="urn:microsoft.com/office/officeart/2018/2/layout/IconVerticalSolidList"/>
    <dgm:cxn modelId="{E0C19E8F-4424-498D-BF7E-0A0F0C17D704}" type="presParOf" srcId="{62F8266B-222B-4ACF-8613-2C8D6376E5BD}" destId="{4849AED6-7C24-47EC-B39A-6EC2169AAAEC}" srcOrd="3" destOrd="0" presId="urn:microsoft.com/office/officeart/2018/2/layout/IconVerticalSolidList"/>
    <dgm:cxn modelId="{ACAF17C3-08FB-4404-A101-25BA91958FE3}" type="presParOf" srcId="{62F8266B-222B-4ACF-8613-2C8D6376E5BD}" destId="{344EF6F7-386A-468B-9D66-8046D158DFC8}" srcOrd="4" destOrd="0" presId="urn:microsoft.com/office/officeart/2018/2/layout/IconVerticalSolidList"/>
    <dgm:cxn modelId="{AE175CB6-3E51-4A45-BD69-A7AF096E3CD2}" type="presParOf" srcId="{344EF6F7-386A-468B-9D66-8046D158DFC8}" destId="{9DD6C5DE-B838-492F-B4A8-49E4DE8C5CF5}" srcOrd="0" destOrd="0" presId="urn:microsoft.com/office/officeart/2018/2/layout/IconVerticalSolidList"/>
    <dgm:cxn modelId="{C47334AD-33FF-468C-A41A-E7D0A23484A4}" type="presParOf" srcId="{344EF6F7-386A-468B-9D66-8046D158DFC8}" destId="{3CD2D8A7-CAF8-4A2F-A324-BDF8CFA66908}" srcOrd="1" destOrd="0" presId="urn:microsoft.com/office/officeart/2018/2/layout/IconVerticalSolidList"/>
    <dgm:cxn modelId="{37DF411B-B4A0-44B4-B176-F8958F165CB2}" type="presParOf" srcId="{344EF6F7-386A-468B-9D66-8046D158DFC8}" destId="{343D945D-C209-4E7A-8D9B-BCF7127718D8}" srcOrd="2" destOrd="0" presId="urn:microsoft.com/office/officeart/2018/2/layout/IconVerticalSolidList"/>
    <dgm:cxn modelId="{43DACBA9-774B-4E88-8510-9265E34E50FA}" type="presParOf" srcId="{344EF6F7-386A-468B-9D66-8046D158DFC8}" destId="{ECA97BE5-E798-4AEE-9404-4E43192F5136}" srcOrd="3" destOrd="0" presId="urn:microsoft.com/office/officeart/2018/2/layout/IconVerticalSolidList"/>
    <dgm:cxn modelId="{0C339883-B66B-4487-B66D-1AA832FF598B}" type="presParOf" srcId="{62F8266B-222B-4ACF-8613-2C8D6376E5BD}" destId="{C890CB11-26D0-4233-A3B2-FE616B33A810}" srcOrd="5" destOrd="0" presId="urn:microsoft.com/office/officeart/2018/2/layout/IconVerticalSolidList"/>
    <dgm:cxn modelId="{0616937D-6FCD-4AA3-A503-BCBE4DCE75B1}" type="presParOf" srcId="{62F8266B-222B-4ACF-8613-2C8D6376E5BD}" destId="{25E7A08B-6A02-49D1-8C9D-FCE9C92A1AC5}" srcOrd="6" destOrd="0" presId="urn:microsoft.com/office/officeart/2018/2/layout/IconVerticalSolidList"/>
    <dgm:cxn modelId="{B186621D-A046-462B-BB0C-6236267E563B}" type="presParOf" srcId="{25E7A08B-6A02-49D1-8C9D-FCE9C92A1AC5}" destId="{984F7435-4B4C-47D4-B03E-CC8917BDBDBB}" srcOrd="0" destOrd="0" presId="urn:microsoft.com/office/officeart/2018/2/layout/IconVerticalSolidList"/>
    <dgm:cxn modelId="{F52693A5-0CDF-426A-86AB-E12EC26F0A8F}" type="presParOf" srcId="{25E7A08B-6A02-49D1-8C9D-FCE9C92A1AC5}" destId="{D3271400-E9D7-4481-8E98-7952ACC542C2}" srcOrd="1" destOrd="0" presId="urn:microsoft.com/office/officeart/2018/2/layout/IconVerticalSolidList"/>
    <dgm:cxn modelId="{A0E86A54-FEE6-445C-A5D8-E1BEB46BF402}" type="presParOf" srcId="{25E7A08B-6A02-49D1-8C9D-FCE9C92A1AC5}" destId="{3EB25EBA-A880-4DC7-908E-0568144BFBD1}" srcOrd="2" destOrd="0" presId="urn:microsoft.com/office/officeart/2018/2/layout/IconVerticalSolidList"/>
    <dgm:cxn modelId="{249C530D-BDAF-40DC-B153-C1C13BE8F861}" type="presParOf" srcId="{25E7A08B-6A02-49D1-8C9D-FCE9C92A1AC5}" destId="{F2EA86B5-8AF6-40E0-BDDB-512587036C8B}" srcOrd="3" destOrd="0" presId="urn:microsoft.com/office/officeart/2018/2/layout/IconVerticalSolidLis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B91A50-C686-4934-BF7B-05A6134A6AB8}" type="doc">
      <dgm:prSet loTypeId="urn:microsoft.com/office/officeart/2005/8/layout/equation2" loCatId="relationship" qsTypeId="urn:microsoft.com/office/officeart/2005/8/quickstyle/3d1" qsCatId="3D" csTypeId="urn:microsoft.com/office/officeart/2005/8/colors/iconchunking_colorful2" csCatId="other" phldr="1"/>
      <dgm:spPr/>
      <dgm:t>
        <a:bodyPr rtlCol="0"/>
        <a:lstStyle/>
        <a:p>
          <a:pPr rtl="0"/>
          <a:endParaRPr lang="en-US"/>
        </a:p>
      </dgm:t>
    </dgm:pt>
    <dgm:pt modelId="{0C130901-E9D4-4EAF-B424-4F88CE27500B}">
      <dgm:prSet phldrT="[Text]"/>
      <dgm:spPr/>
      <dgm:t>
        <a:bodyPr rtlCol="0"/>
        <a:lstStyle/>
        <a:p>
          <a:pPr rtl="0"/>
          <a:r>
            <a:rPr lang="en-US" noProof="1">
              <a:latin typeface="Calibri" panose="020F0502020204030204" pitchFamily="34" charset="0"/>
              <a:cs typeface="Calibri" panose="020F0502020204030204" pitchFamily="34" charset="0"/>
            </a:rPr>
            <a:t>Aqilli tashqi o’rindiqlar</a:t>
          </a:r>
          <a:endParaRPr lang="ru-RU" noProof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93FFE93-A6C0-4E50-9AE4-94E9836CCF10}" type="parTrans" cxnId="{83E578BD-C52D-4669-9624-AAD6B200213D}">
      <dgm:prSet/>
      <dgm:spPr/>
      <dgm:t>
        <a:bodyPr rtlCol="0"/>
        <a:lstStyle/>
        <a:p>
          <a:pPr rtl="0"/>
          <a:endParaRPr lang="ru-RU" noProof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B4F2771-3339-49BF-913A-037BBE81F3E9}" type="sibTrans" cxnId="{83E578BD-C52D-4669-9624-AAD6B200213D}">
      <dgm:prSet/>
      <dgm:spPr/>
      <dgm:t>
        <a:bodyPr rtlCol="0"/>
        <a:lstStyle/>
        <a:p>
          <a:pPr rtl="0"/>
          <a:endParaRPr lang="ru-RU" noProof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E4A4BA3-DA3A-4B8A-9915-6411C96BC20F}">
      <dgm:prSet phldrT="[Text]"/>
      <dgm:spPr/>
      <dgm:t>
        <a:bodyPr rtlCol="0"/>
        <a:lstStyle/>
        <a:p>
          <a:pPr rtl="0"/>
          <a:r>
            <a:rPr lang="en-US" noProof="1">
              <a:latin typeface="Calibri" panose="020F0502020204030204" pitchFamily="34" charset="0"/>
              <a:cs typeface="Calibri" panose="020F0502020204030204" pitchFamily="34" charset="0"/>
            </a:rPr>
            <a:t>Aqlli Avto bekatlar</a:t>
          </a:r>
          <a:endParaRPr lang="ru-RU" noProof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B746E25-5CCE-4074-A4CF-0F2F9BF704A8}" type="parTrans" cxnId="{CABD8092-2CAF-49E0-B89F-52170B045D76}">
      <dgm:prSet/>
      <dgm:spPr/>
      <dgm:t>
        <a:bodyPr rtlCol="0"/>
        <a:lstStyle/>
        <a:p>
          <a:pPr rtl="0"/>
          <a:endParaRPr lang="ru-RU" noProof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59D1F61-9C7C-49C0-A6E2-88726C7C8326}" type="sibTrans" cxnId="{CABD8092-2CAF-49E0-B89F-52170B045D76}">
      <dgm:prSet/>
      <dgm:spPr/>
      <dgm:t>
        <a:bodyPr rtlCol="0"/>
        <a:lstStyle/>
        <a:p>
          <a:pPr rtl="0"/>
          <a:endParaRPr lang="ru-RU" noProof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43B841A-F98C-4C81-AB84-52109901E342}">
      <dgm:prSet phldrT="[Text]"/>
      <dgm:spPr/>
      <dgm:t>
        <a:bodyPr rtlCol="0"/>
        <a:lstStyle/>
        <a:p>
          <a:pPr rtl="0"/>
          <a:r>
            <a:rPr lang="en-US" noProof="1">
              <a:latin typeface="Calibri" panose="020F0502020204030204" pitchFamily="34" charset="0"/>
              <a:cs typeface="Calibri" panose="020F0502020204030204" pitchFamily="34" charset="0"/>
            </a:rPr>
            <a:t>Quyosh panellarida ishlovchi tizim</a:t>
          </a:r>
          <a:endParaRPr lang="ru-RU" noProof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84CBC1F-71DD-48DD-9AF2-52AF262DEBBD}" type="parTrans" cxnId="{405D2B96-501D-415F-B240-24D9D7CFE4D3}">
      <dgm:prSet/>
      <dgm:spPr/>
      <dgm:t>
        <a:bodyPr rtlCol="0"/>
        <a:lstStyle/>
        <a:p>
          <a:pPr rtl="0"/>
          <a:endParaRPr lang="ru-RU" noProof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AFE7C63-AB58-4477-983E-8167878024D9}" type="sibTrans" cxnId="{405D2B96-501D-415F-B240-24D9D7CFE4D3}">
      <dgm:prSet/>
      <dgm:spPr/>
      <dgm:t>
        <a:bodyPr rtlCol="0"/>
        <a:lstStyle/>
        <a:p>
          <a:pPr rtl="0"/>
          <a:endParaRPr lang="ru-RU" noProof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49368FA-77A6-4E32-A6C0-219688BA4BA8}" type="pres">
      <dgm:prSet presAssocID="{FEB91A50-C686-4934-BF7B-05A6134A6AB8}" presName="Name0" presStyleCnt="0">
        <dgm:presLayoutVars>
          <dgm:dir/>
          <dgm:resizeHandles val="exact"/>
        </dgm:presLayoutVars>
      </dgm:prSet>
      <dgm:spPr/>
    </dgm:pt>
    <dgm:pt modelId="{F338DD27-DDEE-4499-B3DC-4D88CAAE87B5}" type="pres">
      <dgm:prSet presAssocID="{FEB91A50-C686-4934-BF7B-05A6134A6AB8}" presName="vNodes" presStyleCnt="0"/>
      <dgm:spPr/>
    </dgm:pt>
    <dgm:pt modelId="{90A41EF0-5470-4B99-97D1-2B3D6204265C}" type="pres">
      <dgm:prSet presAssocID="{0C130901-E9D4-4EAF-B424-4F88CE27500B}" presName="node" presStyleLbl="node1" presStyleIdx="0" presStyleCnt="3">
        <dgm:presLayoutVars>
          <dgm:bulletEnabled val="1"/>
        </dgm:presLayoutVars>
      </dgm:prSet>
      <dgm:spPr/>
    </dgm:pt>
    <dgm:pt modelId="{6D2EE961-12C4-4842-97DC-74DD5EFABB25}" type="pres">
      <dgm:prSet presAssocID="{1B4F2771-3339-49BF-913A-037BBE81F3E9}" presName="spacerT" presStyleCnt="0"/>
      <dgm:spPr/>
    </dgm:pt>
    <dgm:pt modelId="{96C4759D-1150-4AF2-ACC8-0673A6E17052}" type="pres">
      <dgm:prSet presAssocID="{1B4F2771-3339-49BF-913A-037BBE81F3E9}" presName="sibTrans" presStyleLbl="sibTrans2D1" presStyleIdx="0" presStyleCnt="2"/>
      <dgm:spPr/>
    </dgm:pt>
    <dgm:pt modelId="{7F368ACB-451A-4DB3-94AB-324DC7D0203D}" type="pres">
      <dgm:prSet presAssocID="{1B4F2771-3339-49BF-913A-037BBE81F3E9}" presName="spacerB" presStyleCnt="0"/>
      <dgm:spPr/>
    </dgm:pt>
    <dgm:pt modelId="{FA1F2C24-078F-436D-AB98-A948A9BA885E}" type="pres">
      <dgm:prSet presAssocID="{1E4A4BA3-DA3A-4B8A-9915-6411C96BC20F}" presName="node" presStyleLbl="node1" presStyleIdx="1" presStyleCnt="3">
        <dgm:presLayoutVars>
          <dgm:bulletEnabled val="1"/>
        </dgm:presLayoutVars>
      </dgm:prSet>
      <dgm:spPr/>
    </dgm:pt>
    <dgm:pt modelId="{9099C925-C7DB-4A61-B291-CB438C0A7F0D}" type="pres">
      <dgm:prSet presAssocID="{FEB91A50-C686-4934-BF7B-05A6134A6AB8}" presName="sibTransLast" presStyleLbl="sibTrans2D1" presStyleIdx="1" presStyleCnt="2"/>
      <dgm:spPr/>
    </dgm:pt>
    <dgm:pt modelId="{B23ED902-1DB9-402A-ABCF-893F98924155}" type="pres">
      <dgm:prSet presAssocID="{FEB91A50-C686-4934-BF7B-05A6134A6AB8}" presName="connectorText" presStyleLbl="sibTrans2D1" presStyleIdx="1" presStyleCnt="2"/>
      <dgm:spPr/>
    </dgm:pt>
    <dgm:pt modelId="{CE32A684-AD51-4BA5-A6FB-097E50C4D2D0}" type="pres">
      <dgm:prSet presAssocID="{FEB91A50-C686-4934-BF7B-05A6134A6AB8}" presName="lastNode" presStyleLbl="node1" presStyleIdx="2" presStyleCnt="3">
        <dgm:presLayoutVars>
          <dgm:bulletEnabled val="1"/>
        </dgm:presLayoutVars>
      </dgm:prSet>
      <dgm:spPr/>
    </dgm:pt>
  </dgm:ptLst>
  <dgm:cxnLst>
    <dgm:cxn modelId="{660F5409-F479-4E48-AAE1-4C51258DB762}" type="presOf" srcId="{043B841A-F98C-4C81-AB84-52109901E342}" destId="{CE32A684-AD51-4BA5-A6FB-097E50C4D2D0}" srcOrd="0" destOrd="0" presId="urn:microsoft.com/office/officeart/2005/8/layout/equation2"/>
    <dgm:cxn modelId="{B59F9914-7CE5-4E85-99D5-C6BFAFBD5845}" type="presOf" srcId="{FEB91A50-C686-4934-BF7B-05A6134A6AB8}" destId="{B49368FA-77A6-4E32-A6C0-219688BA4BA8}" srcOrd="0" destOrd="0" presId="urn:microsoft.com/office/officeart/2005/8/layout/equation2"/>
    <dgm:cxn modelId="{90591546-CF3F-46B6-AA54-5B9B869F6F2E}" type="presOf" srcId="{1B4F2771-3339-49BF-913A-037BBE81F3E9}" destId="{96C4759D-1150-4AF2-ACC8-0673A6E17052}" srcOrd="0" destOrd="0" presId="urn:microsoft.com/office/officeart/2005/8/layout/equation2"/>
    <dgm:cxn modelId="{DFC2E890-FB2C-41D9-9790-558CA20AC42A}" type="presOf" srcId="{959D1F61-9C7C-49C0-A6E2-88726C7C8326}" destId="{B23ED902-1DB9-402A-ABCF-893F98924155}" srcOrd="1" destOrd="0" presId="urn:microsoft.com/office/officeart/2005/8/layout/equation2"/>
    <dgm:cxn modelId="{CABD8092-2CAF-49E0-B89F-52170B045D76}" srcId="{FEB91A50-C686-4934-BF7B-05A6134A6AB8}" destId="{1E4A4BA3-DA3A-4B8A-9915-6411C96BC20F}" srcOrd="1" destOrd="0" parTransId="{1B746E25-5CCE-4074-A4CF-0F2F9BF704A8}" sibTransId="{959D1F61-9C7C-49C0-A6E2-88726C7C8326}"/>
    <dgm:cxn modelId="{405D2B96-501D-415F-B240-24D9D7CFE4D3}" srcId="{FEB91A50-C686-4934-BF7B-05A6134A6AB8}" destId="{043B841A-F98C-4C81-AB84-52109901E342}" srcOrd="2" destOrd="0" parTransId="{884CBC1F-71DD-48DD-9AF2-52AF262DEBBD}" sibTransId="{CAFE7C63-AB58-4477-983E-8167878024D9}"/>
    <dgm:cxn modelId="{DCB8A9A6-5535-4635-A6AE-3494E29D9C85}" type="presOf" srcId="{959D1F61-9C7C-49C0-A6E2-88726C7C8326}" destId="{9099C925-C7DB-4A61-B291-CB438C0A7F0D}" srcOrd="0" destOrd="0" presId="urn:microsoft.com/office/officeart/2005/8/layout/equation2"/>
    <dgm:cxn modelId="{83E578BD-C52D-4669-9624-AAD6B200213D}" srcId="{FEB91A50-C686-4934-BF7B-05A6134A6AB8}" destId="{0C130901-E9D4-4EAF-B424-4F88CE27500B}" srcOrd="0" destOrd="0" parTransId="{593FFE93-A6C0-4E50-9AE4-94E9836CCF10}" sibTransId="{1B4F2771-3339-49BF-913A-037BBE81F3E9}"/>
    <dgm:cxn modelId="{1F6D7DC9-1388-44C2-B573-DADDEF69F98E}" type="presOf" srcId="{0C130901-E9D4-4EAF-B424-4F88CE27500B}" destId="{90A41EF0-5470-4B99-97D1-2B3D6204265C}" srcOrd="0" destOrd="0" presId="urn:microsoft.com/office/officeart/2005/8/layout/equation2"/>
    <dgm:cxn modelId="{618E4EDF-177B-49EF-A786-8BF16D154B35}" type="presOf" srcId="{1E4A4BA3-DA3A-4B8A-9915-6411C96BC20F}" destId="{FA1F2C24-078F-436D-AB98-A948A9BA885E}" srcOrd="0" destOrd="0" presId="urn:microsoft.com/office/officeart/2005/8/layout/equation2"/>
    <dgm:cxn modelId="{C2B9E47F-6CAD-4670-AC2A-1BC1D5F5ACBA}" type="presParOf" srcId="{B49368FA-77A6-4E32-A6C0-219688BA4BA8}" destId="{F338DD27-DDEE-4499-B3DC-4D88CAAE87B5}" srcOrd="0" destOrd="0" presId="urn:microsoft.com/office/officeart/2005/8/layout/equation2"/>
    <dgm:cxn modelId="{2A7C1A37-332A-4057-9B0B-FCC81310CC31}" type="presParOf" srcId="{F338DD27-DDEE-4499-B3DC-4D88CAAE87B5}" destId="{90A41EF0-5470-4B99-97D1-2B3D6204265C}" srcOrd="0" destOrd="0" presId="urn:microsoft.com/office/officeart/2005/8/layout/equation2"/>
    <dgm:cxn modelId="{AF7E0C2B-DE29-4FBA-8BED-87D94BD1B856}" type="presParOf" srcId="{F338DD27-DDEE-4499-B3DC-4D88CAAE87B5}" destId="{6D2EE961-12C4-4842-97DC-74DD5EFABB25}" srcOrd="1" destOrd="0" presId="urn:microsoft.com/office/officeart/2005/8/layout/equation2"/>
    <dgm:cxn modelId="{426D789A-EDCE-4DD9-86A0-B0BD82C30817}" type="presParOf" srcId="{F338DD27-DDEE-4499-B3DC-4D88CAAE87B5}" destId="{96C4759D-1150-4AF2-ACC8-0673A6E17052}" srcOrd="2" destOrd="0" presId="urn:microsoft.com/office/officeart/2005/8/layout/equation2"/>
    <dgm:cxn modelId="{9E7CC358-03EE-4C18-868B-3B255CB09769}" type="presParOf" srcId="{F338DD27-DDEE-4499-B3DC-4D88CAAE87B5}" destId="{7F368ACB-451A-4DB3-94AB-324DC7D0203D}" srcOrd="3" destOrd="0" presId="urn:microsoft.com/office/officeart/2005/8/layout/equation2"/>
    <dgm:cxn modelId="{56656313-07A8-4183-B30D-5A73DFDEFC3D}" type="presParOf" srcId="{F338DD27-DDEE-4499-B3DC-4D88CAAE87B5}" destId="{FA1F2C24-078F-436D-AB98-A948A9BA885E}" srcOrd="4" destOrd="0" presId="urn:microsoft.com/office/officeart/2005/8/layout/equation2"/>
    <dgm:cxn modelId="{0623BF6B-E817-4BC8-B05B-EE9753308F5B}" type="presParOf" srcId="{B49368FA-77A6-4E32-A6C0-219688BA4BA8}" destId="{9099C925-C7DB-4A61-B291-CB438C0A7F0D}" srcOrd="1" destOrd="0" presId="urn:microsoft.com/office/officeart/2005/8/layout/equation2"/>
    <dgm:cxn modelId="{89CB2CA0-56B4-4EDB-B4A7-CF2803B3C66B}" type="presParOf" srcId="{9099C925-C7DB-4A61-B291-CB438C0A7F0D}" destId="{B23ED902-1DB9-402A-ABCF-893F98924155}" srcOrd="0" destOrd="0" presId="urn:microsoft.com/office/officeart/2005/8/layout/equation2"/>
    <dgm:cxn modelId="{57095DD8-15D3-432C-BAA5-A1AB3A63281B}" type="presParOf" srcId="{B49368FA-77A6-4E32-A6C0-219688BA4BA8}" destId="{CE32A684-AD51-4BA5-A6FB-097E50C4D2D0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450877-B8C0-4FE2-B6DB-B88F20C8574C}">
      <dsp:nvSpPr>
        <dsp:cNvPr id="0" name=""/>
        <dsp:cNvSpPr/>
      </dsp:nvSpPr>
      <dsp:spPr>
        <a:xfrm>
          <a:off x="0" y="1469"/>
          <a:ext cx="3084892" cy="74500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7E5F84-64F2-4718-BACC-301BBCDC9D3A}">
      <dsp:nvSpPr>
        <dsp:cNvPr id="0" name=""/>
        <dsp:cNvSpPr/>
      </dsp:nvSpPr>
      <dsp:spPr>
        <a:xfrm>
          <a:off x="94634" y="117477"/>
          <a:ext cx="671211" cy="51299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66000" r="-66000"/>
          </a:stretch>
        </a:blipFill>
        <a:ln w="15875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E9CA6C-A0F7-4BE8-9B77-EE5C9EF005B7}">
      <dsp:nvSpPr>
        <dsp:cNvPr id="0" name=""/>
        <dsp:cNvSpPr/>
      </dsp:nvSpPr>
      <dsp:spPr>
        <a:xfrm>
          <a:off x="860480" y="1469"/>
          <a:ext cx="2224411" cy="7450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846" tIns="78846" rIns="78846" bIns="78846" numCol="1" spcCol="1270" rtlCol="0" anchor="ctr" anchorCtr="0">
          <a:noAutofit/>
        </a:bodyPr>
        <a:lstStyle/>
        <a:p>
          <a:pPr marL="0" lvl="0" indent="0" algn="l" defTabSz="8001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noProof="1">
              <a:latin typeface="Calibri" panose="020F0502020204030204" pitchFamily="34" charset="0"/>
              <a:cs typeface="Calibri" panose="020F0502020204030204" pitchFamily="34" charset="0"/>
            </a:rPr>
            <a:t>Yangi dizayin</a:t>
          </a:r>
          <a:endParaRPr lang="ru-RU" sz="1800" kern="1200" noProof="1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60480" y="1469"/>
        <a:ext cx="2224411" cy="745005"/>
      </dsp:txXfrm>
    </dsp:sp>
    <dsp:sp modelId="{B9A40EDB-694E-464C-8356-AEE8787842F2}">
      <dsp:nvSpPr>
        <dsp:cNvPr id="0" name=""/>
        <dsp:cNvSpPr/>
      </dsp:nvSpPr>
      <dsp:spPr>
        <a:xfrm>
          <a:off x="0" y="932726"/>
          <a:ext cx="3084892" cy="745005"/>
        </a:xfrm>
        <a:prstGeom prst="roundRect">
          <a:avLst>
            <a:gd name="adj" fmla="val 10000"/>
          </a:avLst>
        </a:prstGeom>
        <a:solidFill>
          <a:schemeClr val="accent5">
            <a:hueOff val="1420348"/>
            <a:satOff val="-9402"/>
            <a:lumOff val="-163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8D9FA1-74BB-4EA5-B65F-49B870DCE4EB}">
      <dsp:nvSpPr>
        <dsp:cNvPr id="0" name=""/>
        <dsp:cNvSpPr/>
      </dsp:nvSpPr>
      <dsp:spPr>
        <a:xfrm>
          <a:off x="11507" y="992476"/>
          <a:ext cx="837465" cy="6255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6000" r="-46000"/>
          </a:stretch>
        </a:blipFill>
        <a:ln w="15875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58831D-960B-4D2D-A65E-513B92084C01}">
      <dsp:nvSpPr>
        <dsp:cNvPr id="0" name=""/>
        <dsp:cNvSpPr/>
      </dsp:nvSpPr>
      <dsp:spPr>
        <a:xfrm>
          <a:off x="860480" y="932726"/>
          <a:ext cx="2224411" cy="7450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846" tIns="78846" rIns="78846" bIns="78846" numCol="1" spcCol="1270" rtlCol="0" anchor="ctr" anchorCtr="0">
          <a:noAutofit/>
        </a:bodyPr>
        <a:lstStyle/>
        <a:p>
          <a:pPr marL="0" lvl="0" indent="0" algn="l" defTabSz="8001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noProof="1">
              <a:latin typeface="Calibri" panose="020F0502020204030204" pitchFamily="34" charset="0"/>
              <a:cs typeface="Calibri" panose="020F0502020204030204" pitchFamily="34" charset="0"/>
            </a:rPr>
            <a:t>Aqlli shahar konsepsiyasi</a:t>
          </a:r>
          <a:endParaRPr lang="ru-RU" sz="1800" kern="1200" noProof="1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60480" y="932726"/>
        <a:ext cx="2224411" cy="745005"/>
      </dsp:txXfrm>
    </dsp:sp>
    <dsp:sp modelId="{9DD6C5DE-B838-492F-B4A8-49E4DE8C5CF5}">
      <dsp:nvSpPr>
        <dsp:cNvPr id="0" name=""/>
        <dsp:cNvSpPr/>
      </dsp:nvSpPr>
      <dsp:spPr>
        <a:xfrm>
          <a:off x="0" y="1863982"/>
          <a:ext cx="3084892" cy="745005"/>
        </a:xfrm>
        <a:prstGeom prst="roundRect">
          <a:avLst>
            <a:gd name="adj" fmla="val 10000"/>
          </a:avLst>
        </a:prstGeom>
        <a:solidFill>
          <a:schemeClr val="accent5">
            <a:hueOff val="2840696"/>
            <a:satOff val="-18805"/>
            <a:lumOff val="-326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D2D8A7-CAF8-4A2F-A324-BDF8CFA66908}">
      <dsp:nvSpPr>
        <dsp:cNvPr id="0" name=""/>
        <dsp:cNvSpPr/>
      </dsp:nvSpPr>
      <dsp:spPr>
        <a:xfrm>
          <a:off x="25363" y="1900237"/>
          <a:ext cx="809753" cy="672494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>
            <a:fillRect t="-1000" b="-1000"/>
          </a:stretch>
        </a:blipFill>
        <a:ln w="15875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A97BE5-E798-4AEE-9404-4E43192F5136}">
      <dsp:nvSpPr>
        <dsp:cNvPr id="0" name=""/>
        <dsp:cNvSpPr/>
      </dsp:nvSpPr>
      <dsp:spPr>
        <a:xfrm>
          <a:off x="860480" y="1863982"/>
          <a:ext cx="2224411" cy="7450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846" tIns="78846" rIns="78846" bIns="78846" numCol="1" spcCol="1270" rtlCol="0" anchor="ctr" anchorCtr="0">
          <a:noAutofit/>
        </a:bodyPr>
        <a:lstStyle/>
        <a:p>
          <a:pPr marL="0" lvl="0" indent="0" algn="l" defTabSz="8001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noProof="1">
              <a:latin typeface="Calibri" panose="020F0502020204030204" pitchFamily="34" charset="0"/>
              <a:cs typeface="Calibri" panose="020F0502020204030204" pitchFamily="34" charset="0"/>
            </a:rPr>
            <a:t>Yashil energiya hamda energiya tejovchi</a:t>
          </a:r>
          <a:endParaRPr lang="ru-RU" sz="1800" kern="1200" noProof="1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60480" y="1863982"/>
        <a:ext cx="2224411" cy="745005"/>
      </dsp:txXfrm>
    </dsp:sp>
    <dsp:sp modelId="{984F7435-4B4C-47D4-B03E-CC8917BDBDBB}">
      <dsp:nvSpPr>
        <dsp:cNvPr id="0" name=""/>
        <dsp:cNvSpPr/>
      </dsp:nvSpPr>
      <dsp:spPr>
        <a:xfrm>
          <a:off x="0" y="2795238"/>
          <a:ext cx="3084892" cy="745005"/>
        </a:xfrm>
        <a:prstGeom prst="roundRect">
          <a:avLst>
            <a:gd name="adj" fmla="val 10000"/>
          </a:avLst>
        </a:prstGeom>
        <a:solidFill>
          <a:schemeClr val="accent5">
            <a:hueOff val="4261045"/>
            <a:satOff val="-28207"/>
            <a:lumOff val="-49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271400-E9D7-4481-8E98-7952ACC542C2}">
      <dsp:nvSpPr>
        <dsp:cNvPr id="0" name=""/>
        <dsp:cNvSpPr/>
      </dsp:nvSpPr>
      <dsp:spPr>
        <a:xfrm>
          <a:off x="39217" y="2863850"/>
          <a:ext cx="782045" cy="607782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/>
          <a:stretch>
            <a:fillRect l="-25000" r="-25000"/>
          </a:stretch>
        </a:blipFill>
        <a:ln w="15875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EA86B5-8AF6-40E0-BDDB-512587036C8B}">
      <dsp:nvSpPr>
        <dsp:cNvPr id="0" name=""/>
        <dsp:cNvSpPr/>
      </dsp:nvSpPr>
      <dsp:spPr>
        <a:xfrm>
          <a:off x="860480" y="2795238"/>
          <a:ext cx="2224411" cy="7450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846" tIns="78846" rIns="78846" bIns="78846" numCol="1" spcCol="1270" rtlCol="0" anchor="ctr" anchorCtr="0">
          <a:noAutofit/>
        </a:bodyPr>
        <a:lstStyle/>
        <a:p>
          <a:pPr marL="0" lvl="0" indent="0" algn="l" defTabSz="8001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noProof="1">
              <a:latin typeface="Calibri" panose="020F0502020204030204" pitchFamily="34" charset="0"/>
              <a:cs typeface="Calibri" panose="020F0502020204030204" pitchFamily="34" charset="0"/>
            </a:rPr>
            <a:t>Kelishilgan va hamyonbop</a:t>
          </a:r>
          <a:endParaRPr lang="ru-RU" sz="1800" kern="1200" noProof="1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60480" y="2795238"/>
        <a:ext cx="2224411" cy="7450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A41EF0-5470-4B99-97D1-2B3D6204265C}">
      <dsp:nvSpPr>
        <dsp:cNvPr id="0" name=""/>
        <dsp:cNvSpPr/>
      </dsp:nvSpPr>
      <dsp:spPr>
        <a:xfrm>
          <a:off x="1709849" y="265"/>
          <a:ext cx="1801750" cy="1801750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rtlCol="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noProof="1">
              <a:latin typeface="Calibri" panose="020F0502020204030204" pitchFamily="34" charset="0"/>
              <a:cs typeface="Calibri" panose="020F0502020204030204" pitchFamily="34" charset="0"/>
            </a:rPr>
            <a:t>Aqilli tashqi o’rindiqlar</a:t>
          </a:r>
          <a:endParaRPr lang="ru-RU" sz="2200" kern="1200" noProof="1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973709" y="264125"/>
        <a:ext cx="1274030" cy="1274030"/>
      </dsp:txXfrm>
    </dsp:sp>
    <dsp:sp modelId="{96C4759D-1150-4AF2-ACC8-0673A6E17052}">
      <dsp:nvSpPr>
        <dsp:cNvPr id="0" name=""/>
        <dsp:cNvSpPr/>
      </dsp:nvSpPr>
      <dsp:spPr>
        <a:xfrm>
          <a:off x="2088216" y="1948317"/>
          <a:ext cx="1045015" cy="1045015"/>
        </a:xfrm>
        <a:prstGeom prst="mathPlus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700" kern="1200" noProof="1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226733" y="2347931"/>
        <a:ext cx="767981" cy="245787"/>
      </dsp:txXfrm>
    </dsp:sp>
    <dsp:sp modelId="{FA1F2C24-078F-436D-AB98-A948A9BA885E}">
      <dsp:nvSpPr>
        <dsp:cNvPr id="0" name=""/>
        <dsp:cNvSpPr/>
      </dsp:nvSpPr>
      <dsp:spPr>
        <a:xfrm>
          <a:off x="1709849" y="3139635"/>
          <a:ext cx="1801750" cy="1801750"/>
        </a:xfrm>
        <a:prstGeom prst="ellipse">
          <a:avLst/>
        </a:prstGeom>
        <a:gradFill rotWithShape="0">
          <a:gsLst>
            <a:gs pos="0">
              <a:schemeClr val="accent2">
                <a:hueOff val="2394041"/>
                <a:satOff val="-7276"/>
                <a:lumOff val="-98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2">
                <a:hueOff val="2394041"/>
                <a:satOff val="-7276"/>
                <a:lumOff val="-98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rtlCol="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noProof="1">
              <a:latin typeface="Calibri" panose="020F0502020204030204" pitchFamily="34" charset="0"/>
              <a:cs typeface="Calibri" panose="020F0502020204030204" pitchFamily="34" charset="0"/>
            </a:rPr>
            <a:t>Aqlli Avto bekatlar</a:t>
          </a:r>
          <a:endParaRPr lang="ru-RU" sz="2200" kern="1200" noProof="1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973709" y="3403495"/>
        <a:ext cx="1274030" cy="1274030"/>
      </dsp:txXfrm>
    </dsp:sp>
    <dsp:sp modelId="{9099C925-C7DB-4A61-B291-CB438C0A7F0D}">
      <dsp:nvSpPr>
        <dsp:cNvPr id="0" name=""/>
        <dsp:cNvSpPr/>
      </dsp:nvSpPr>
      <dsp:spPr>
        <a:xfrm>
          <a:off x="3781862" y="2135699"/>
          <a:ext cx="572956" cy="67025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4788082"/>
                <a:satOff val="-14551"/>
                <a:lumOff val="-196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2">
                <a:hueOff val="4788082"/>
                <a:satOff val="-14551"/>
                <a:lumOff val="-196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rtlCol="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noProof="1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781862" y="2269749"/>
        <a:ext cx="401069" cy="402151"/>
      </dsp:txXfrm>
    </dsp:sp>
    <dsp:sp modelId="{CE32A684-AD51-4BA5-A6FB-097E50C4D2D0}">
      <dsp:nvSpPr>
        <dsp:cNvPr id="0" name=""/>
        <dsp:cNvSpPr/>
      </dsp:nvSpPr>
      <dsp:spPr>
        <a:xfrm>
          <a:off x="4592649" y="669075"/>
          <a:ext cx="3603500" cy="3603500"/>
        </a:xfrm>
        <a:prstGeom prst="ellipse">
          <a:avLst/>
        </a:prstGeom>
        <a:gradFill rotWithShape="0">
          <a:gsLst>
            <a:gs pos="0">
              <a:schemeClr val="accent2">
                <a:hueOff val="4788082"/>
                <a:satOff val="-14551"/>
                <a:lumOff val="-196"/>
                <a:alphaOff val="0"/>
                <a:tint val="94000"/>
                <a:satMod val="105000"/>
                <a:lumMod val="102000"/>
              </a:schemeClr>
            </a:gs>
            <a:gs pos="100000">
              <a:schemeClr val="accent2">
                <a:hueOff val="4788082"/>
                <a:satOff val="-14551"/>
                <a:lumOff val="-196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rtlCol="0" anchor="ctr" anchorCtr="0">
          <a:noAutofit/>
        </a:bodyPr>
        <a:lstStyle/>
        <a:p>
          <a:pPr marL="0" lvl="0" indent="0" algn="ctr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noProof="1">
              <a:latin typeface="Calibri" panose="020F0502020204030204" pitchFamily="34" charset="0"/>
              <a:cs typeface="Calibri" panose="020F0502020204030204" pitchFamily="34" charset="0"/>
            </a:rPr>
            <a:t>Quyosh panellarida ishlovchi tizim</a:t>
          </a:r>
          <a:endParaRPr lang="ru-RU" sz="4200" kern="1200" noProof="1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120369" y="1196795"/>
        <a:ext cx="2548060" cy="25480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Вертикальный сплошной список со значками"/>
  <dgm:desc val="Используется для отображения сверху вниз последовательности визуальных элементов, сгруппированных в фигуре, с текстом уровня 1 или уровня 1 и 2. Рекомендуется использовать значки или небольшие изображения с более длинными описаниями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32A2767-FEC0-45D8-A250-3A0CECEC10E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3D87BEA-720A-4B01-983C-6493C00177B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CC7DB1A-E2BA-4E5E-9C7D-B2327B0C0443}" type="datetime1">
              <a:rPr lang="ru-RU" smtClean="0"/>
              <a:t>25.11.2024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D7F7142-7B6D-4E82-A762-17951F13958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7AA5D6A-4E5C-4EA7-A13B-15A02BB533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88A98BC-2DB8-47A3-A77F-B9E32C2662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68433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2672927-2B79-42CE-B62E-EFCA977E6FDB}" type="datetime1">
              <a:rPr lang="ru-RU" noProof="0" smtClean="0"/>
              <a:t>25.11.2024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BB1A04-13E8-48CD-97F9-AC2568E1A8D4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5769996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9BB1A04-13E8-48CD-97F9-AC2568E1A8D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3052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9BB1A04-13E8-48CD-97F9-AC2568E1A8D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664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9BB1A04-13E8-48CD-97F9-AC2568E1A8D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422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9BB1A04-13E8-48CD-97F9-AC2568E1A8D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04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9BB1A04-13E8-48CD-97F9-AC2568E1A8D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5216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9BB1A04-13E8-48CD-97F9-AC2568E1A8D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7232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9BB1A04-13E8-48CD-97F9-AC2568E1A8D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82225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9BB1A04-13E8-48CD-97F9-AC2568E1A8D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67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9BB1A04-13E8-48CD-97F9-AC2568E1A8D4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2042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9BB1A04-13E8-48CD-97F9-AC2568E1A8D4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8268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9BB1A04-13E8-48CD-97F9-AC2568E1A8D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9068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9BB1A04-13E8-48CD-97F9-AC2568E1A8D4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7967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9BB1A04-13E8-48CD-97F9-AC2568E1A8D4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6964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9BB1A04-13E8-48CD-97F9-AC2568E1A8D4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3448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9BB1A04-13E8-48CD-97F9-AC2568E1A8D4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78219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9BB1A04-13E8-48CD-97F9-AC2568E1A8D4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5790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9BB1A04-13E8-48CD-97F9-AC2568E1A8D4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962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Рисунок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 cstate="email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Группа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rtlCol="0" anchor="b">
            <a:normAutofit/>
          </a:bodyPr>
          <a:lstStyle>
            <a:lvl1pPr algn="l">
              <a:defRPr sz="48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 rtlCol="0"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1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 rtlCol="0"/>
          <a:lstStyle/>
          <a:p>
            <a:pPr rtl="0"/>
            <a:fld id="{50964527-8570-46EC-ADD3-91E0BCCACD12}" type="datetime1">
              <a:rPr lang="ru-RU" noProof="1" dirty="0" smtClean="0"/>
              <a:t>25.11.2024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3658416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96D7E7-90F0-4B50-996F-A150B2DB00A7}" type="datetime1">
              <a:rPr lang="ru-RU" noProof="0" smtClean="0"/>
              <a:t>25.11.2024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497360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141411" y="4424362"/>
            <a:ext cx="9906000" cy="1374776"/>
          </a:xfrm>
        </p:spPr>
        <p:txBody>
          <a:bodyPr rtlCol="0"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2A46D4C-131F-48EB-8614-1758F0286911}" type="datetime1">
              <a:rPr lang="ru-RU" noProof="0" smtClean="0"/>
              <a:t>25.11.2024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22801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1141410" y="2249486"/>
            <a:ext cx="4878389" cy="3541714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172200" y="2249486"/>
            <a:ext cx="4875211" cy="3541714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C486CAF-8499-4423-B94A-2BA5D523989E}" type="datetime1">
              <a:rPr lang="ru-RU" noProof="0" smtClean="0"/>
              <a:t>25.11.2024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14335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370019" y="2249486"/>
            <a:ext cx="4649783" cy="823912"/>
          </a:xfrm>
        </p:spPr>
        <p:txBody>
          <a:bodyPr rtlCol="0"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1141410" y="3073397"/>
            <a:ext cx="4878391" cy="2717801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400808" y="2249485"/>
            <a:ext cx="4646602" cy="823912"/>
          </a:xfrm>
        </p:spPr>
        <p:txBody>
          <a:bodyPr rtlCol="0"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172200" y="3073397"/>
            <a:ext cx="4875210" cy="2717801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BFFF238-A31B-41D4-8503-DA56C692EA11}" type="datetime1">
              <a:rPr lang="ru-RU" noProof="0" smtClean="0"/>
              <a:t>25.11.2024</a:t>
            </a:fld>
            <a:endParaRPr lang="ru-RU" noProof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846593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18B9537-0CC2-47D3-B275-E046308168CE}" type="datetime1">
              <a:rPr lang="ru-RU" noProof="0" smtClean="0"/>
              <a:t>25.11.2024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87612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2E9397B-6554-47EF-89D2-18AECE510DD5}" type="datetime1">
              <a:rPr lang="ru-RU" noProof="0" smtClean="0"/>
              <a:t>25.11.2024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996950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5156200" y="592666"/>
            <a:ext cx="5891209" cy="5198534"/>
          </a:xfrm>
        </p:spPr>
        <p:txBody>
          <a:bodyPr rtlCol="0" anchor="ctr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146705" y="2249486"/>
            <a:ext cx="3856037" cy="3541714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C3EF072-8495-446E-AB04-86CB3C0C75E7}" type="datetime1">
              <a:rPr lang="ru-RU" noProof="0" smtClean="0"/>
              <a:t>25.11.2024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061360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141410" y="2249486"/>
            <a:ext cx="5934511" cy="3541714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AD06B36-2C07-4369-A37E-290E6D17366B}" type="datetime1">
              <a:rPr lang="ru-RU" noProof="0" smtClean="0"/>
              <a:t>25.11.2024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09866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ый 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rtlCol="0" anchor="b">
            <a:normAutofit/>
          </a:bodyPr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141364" y="5124020"/>
            <a:ext cx="9910859" cy="682472"/>
          </a:xfrm>
        </p:spPr>
        <p:txBody>
          <a:bodyPr rtlCol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FDD2D71-1EB5-4A29-B593-39A2293F9C4E}" type="datetime1">
              <a:rPr lang="ru-RU" noProof="0" smtClean="0"/>
              <a:t>25.11.2024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29196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rtlCol="0" anchor="ctr">
            <a:normAutofit/>
          </a:bodyPr>
          <a:lstStyle>
            <a:lvl1pPr>
              <a:defRPr sz="36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141410" y="4419599"/>
            <a:ext cx="9904459" cy="1371599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BB90DC6-85B9-43FE-9E3B-9F8B4862069D}" type="datetime1">
              <a:rPr lang="ru-RU" noProof="0" smtClean="0"/>
              <a:t>25.11.2024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172563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rtlCol="0" anchor="ctr">
            <a:normAutofit/>
          </a:bodyPr>
          <a:lstStyle>
            <a:lvl1pPr>
              <a:defRPr sz="36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2" name="Текст 3"/>
          <p:cNvSpPr>
            <a:spLocks noGrp="1"/>
          </p:cNvSpPr>
          <p:nvPr>
            <p:ph type="body" sz="half" idx="13" hasCustomPrompt="1"/>
          </p:nvPr>
        </p:nvSpPr>
        <p:spPr>
          <a:xfrm>
            <a:off x="1720644" y="3365557"/>
            <a:ext cx="8752299" cy="54896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141411" y="4309919"/>
            <a:ext cx="9906002" cy="1489496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75F05DC-9093-433F-8E08-4CF70EFE7C2E}" type="datetime1">
              <a:rPr lang="ru-RU" noProof="0" smtClean="0"/>
              <a:t>25.11.2024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60" name="Надпись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ru-RU" sz="8000" noProof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«</a:t>
            </a:r>
          </a:p>
        </p:txBody>
      </p:sp>
      <p:sp>
        <p:nvSpPr>
          <p:cNvPr id="61" name="Надпись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ru-RU" sz="8000" noProof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9022410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с имен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141364" y="4657655"/>
            <a:ext cx="9904505" cy="1140644"/>
          </a:xfrm>
        </p:spPr>
        <p:txBody>
          <a:bodyPr rtlCol="0"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F6241B2-A880-4B08-B539-55A836672325}" type="datetime1">
              <a:rPr lang="ru-RU" noProof="0" smtClean="0"/>
              <a:t>25.11.2024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7473892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141410" y="2674463"/>
            <a:ext cx="3196899" cy="685800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8" name="Текст 3"/>
          <p:cNvSpPr>
            <a:spLocks noGrp="1"/>
          </p:cNvSpPr>
          <p:nvPr>
            <p:ph type="body" sz="half" idx="15" hasCustomPrompt="1"/>
          </p:nvPr>
        </p:nvSpPr>
        <p:spPr>
          <a:xfrm>
            <a:off x="1127918" y="3360263"/>
            <a:ext cx="3208735" cy="2430936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514766" y="2677635"/>
            <a:ext cx="3184385" cy="685800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0" name="Текст 3"/>
          <p:cNvSpPr>
            <a:spLocks noGrp="1"/>
          </p:cNvSpPr>
          <p:nvPr>
            <p:ph type="body" sz="half" idx="16" hasCustomPrompt="1"/>
          </p:nvPr>
        </p:nvSpPr>
        <p:spPr>
          <a:xfrm>
            <a:off x="4504213" y="3363435"/>
            <a:ext cx="3195830" cy="2430936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1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7852442" y="2674463"/>
            <a:ext cx="3194968" cy="685800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2" name="Текст 3"/>
          <p:cNvSpPr>
            <a:spLocks noGrp="1"/>
          </p:cNvSpPr>
          <p:nvPr>
            <p:ph type="body" sz="half" idx="17" hasCustomPrompt="1"/>
          </p:nvPr>
        </p:nvSpPr>
        <p:spPr>
          <a:xfrm>
            <a:off x="7852442" y="3360263"/>
            <a:ext cx="3194968" cy="2430936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B2CEA2-5418-4CFD-90B5-BF28A8FD324C}" type="datetime1">
              <a:rPr lang="ru-RU" noProof="0" smtClean="0"/>
              <a:t>25.11.2024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02244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9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141413" y="4404596"/>
            <a:ext cx="3195240" cy="576262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0" name="Рисунок 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1" name="Текст 3"/>
          <p:cNvSpPr>
            <a:spLocks noGrp="1"/>
          </p:cNvSpPr>
          <p:nvPr>
            <p:ph type="body" sz="half" idx="18" hasCustomPrompt="1"/>
          </p:nvPr>
        </p:nvSpPr>
        <p:spPr>
          <a:xfrm>
            <a:off x="1141413" y="4980858"/>
            <a:ext cx="3195240" cy="817843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2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489053" y="4404596"/>
            <a:ext cx="3200400" cy="576262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3" name="Рисунок 2"/>
          <p:cNvSpPr>
            <a:spLocks noGrp="1" noChangeAspect="1"/>
          </p:cNvSpPr>
          <p:nvPr>
            <p:ph type="pic" idx="21" hasCustomPrompt="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4" name="Текст 3"/>
          <p:cNvSpPr>
            <a:spLocks noGrp="1"/>
          </p:cNvSpPr>
          <p:nvPr>
            <p:ph type="body" sz="half" idx="19" hasCustomPrompt="1"/>
          </p:nvPr>
        </p:nvSpPr>
        <p:spPr>
          <a:xfrm>
            <a:off x="4487593" y="4980857"/>
            <a:ext cx="3200400" cy="81034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5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7852567" y="4404595"/>
            <a:ext cx="3190741" cy="576262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6" name="Рисунок 2"/>
          <p:cNvSpPr>
            <a:spLocks noGrp="1" noChangeAspect="1"/>
          </p:cNvSpPr>
          <p:nvPr>
            <p:ph type="pic" idx="22" hasCustomPrompt="1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 rtl="0">
              <a:buNone/>
            </a:pPr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7" name="Текст 3"/>
          <p:cNvSpPr>
            <a:spLocks noGrp="1"/>
          </p:cNvSpPr>
          <p:nvPr>
            <p:ph type="body" sz="half" idx="20" hasCustomPrompt="1"/>
          </p:nvPr>
        </p:nvSpPr>
        <p:spPr>
          <a:xfrm>
            <a:off x="7852442" y="4980854"/>
            <a:ext cx="3194968" cy="810345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075D8EA-7BF2-44D2-BBE0-853F4689E26E}" type="datetime1">
              <a:rPr lang="ru-RU" noProof="0" smtClean="0"/>
              <a:t>25.11.2024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0145445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 anchor="t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5E6FB1F-F385-4B1F-8E19-80BB08A21AC7}" type="datetime1">
              <a:rPr lang="ru-RU" noProof="0" smtClean="0"/>
              <a:t>25.11.2024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906166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1141410" y="609599"/>
            <a:ext cx="7748590" cy="5181601"/>
          </a:xfrm>
        </p:spPr>
        <p:txBody>
          <a:bodyPr vert="eaVert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CAC44FE-7D55-4C9F-838A-55ABD48E8CDE}" type="datetime1">
              <a:rPr lang="ru-RU" noProof="0" smtClean="0"/>
              <a:t>25.11.2024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60474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 cstate="email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Группа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Группа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endParaRPr lang="ru-RU" noProof="1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0D60B048-34C1-4D4F-A10C-7E8FF6B67B6D}" type="datetime1">
              <a:rPr lang="ru-RU" noProof="1" dirty="0" smtClean="0"/>
              <a:t>25.11.2024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ru-RU" noProof="1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6D22F896-40B5-4ADD-8801-0D06FADFA095}" type="slidenum">
              <a:rPr lang="ru-RU" noProof="1" dirty="0" smtClean="0"/>
              <a:pPr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31918522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.jpe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5.jpeg"/><Relationship Id="rId10" Type="http://schemas.microsoft.com/office/2007/relationships/diagramDrawing" Target="../diagrams/drawing1.xml"/><Relationship Id="rId4" Type="http://schemas.openxmlformats.org/officeDocument/2006/relationships/image" Target="../media/image2.png"/><Relationship Id="rId9" Type="http://schemas.openxmlformats.org/officeDocument/2006/relationships/diagramColors" Target="../diagrams/colors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4" Type="http://schemas.openxmlformats.org/officeDocument/2006/relationships/hyperlink" Target="mailto:proverka@example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788D5DFD-FA42-4EB0-B24E-4180C0CC5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CC864817-5955-484B-9D1F-9BC8DB7398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1">
                <a:latin typeface="Calibri" panose="020F0502020204030204" pitchFamily="34" charset="0"/>
              </a:endParaRPr>
            </a:p>
          </p:txBody>
        </p:sp>
        <p:pic>
          <p:nvPicPr>
            <p:cNvPr id="12" name="Рисунок 2">
              <a:extLst>
                <a:ext uri="{FF2B5EF4-FFF2-40B4-BE49-F238E27FC236}">
                  <a16:creationId xmlns:a16="http://schemas.microsoft.com/office/drawing/2014/main" id="{280C083F-71A6-4E55-AE35-586518FE29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 cstate="email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:p14="http://schemas.microsoft.com/office/powerpoint/2010/main" xmlns:a16="http://schemas.microsoft.com/office/drawing/2014/main"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Рисунок 4" descr="Лампочка">
            <a:extLst>
              <a:ext uri="{FF2B5EF4-FFF2-40B4-BE49-F238E27FC236}">
                <a16:creationId xmlns:a16="http://schemas.microsoft.com/office/drawing/2014/main" id="{AC06F95D-BA5D-4DEE-93EF-3FE3173D13F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11" y="10"/>
            <a:ext cx="12188389" cy="6857990"/>
          </a:xfrm>
          <a:prstGeom prst="rect">
            <a:avLst/>
          </a:prstGeom>
        </p:spPr>
      </p:pic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D44056DF-7985-4692-968A-466E9E6AF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5895" y="2235200"/>
            <a:ext cx="10982062" cy="2396067"/>
            <a:chOff x="605895" y="2235200"/>
            <a:chExt cx="10982062" cy="2396067"/>
          </a:xfrm>
        </p:grpSpPr>
        <p:sp>
          <p:nvSpPr>
            <p:cNvPr id="15" name="Прямоугольник с двумя скругленными противолежащими углами 7">
              <a:extLst>
                <a:ext uri="{FF2B5EF4-FFF2-40B4-BE49-F238E27FC236}">
                  <a16:creationId xmlns:a16="http://schemas.microsoft.com/office/drawing/2014/main" id="{B414A174-532A-4602-934F-9858D1D86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82333" y="2235200"/>
              <a:ext cx="7027334" cy="2396067"/>
            </a:xfrm>
            <a:prstGeom prst="round2DiagRect">
              <a:avLst>
                <a:gd name="adj1" fmla="val 9246"/>
                <a:gd name="adj2" fmla="val 0"/>
              </a:avLst>
            </a:prstGeom>
            <a:solidFill>
              <a:schemeClr val="bg1">
                <a:alpha val="80000"/>
              </a:schemeClr>
            </a:solidFill>
            <a:ln w="19050" cap="sq">
              <a:solidFill>
                <a:schemeClr val="tx2">
                  <a:alpha val="60000"/>
                </a:schemeClr>
              </a:solidFill>
              <a:miter lim="800000"/>
            </a:ln>
            <a:effectLst>
              <a:outerShdw blurRad="889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1">
                <a:latin typeface="Calibri" panose="020F0502020204030204" pitchFamily="34" charset="0"/>
              </a:endParaRPr>
            </a:p>
          </p:txBody>
        </p:sp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940B0C0C-7F94-4725-8108-62B3B7A5AE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05895" y="2900097"/>
              <a:ext cx="10982062" cy="1211524"/>
              <a:chOff x="605895" y="2900097"/>
              <a:chExt cx="10982062" cy="1211524"/>
            </a:xfrm>
          </p:grpSpPr>
          <p:sp>
            <p:nvSpPr>
              <p:cNvPr id="17" name="Полилиния 32">
                <a:extLst>
                  <a:ext uri="{FF2B5EF4-FFF2-40B4-BE49-F238E27FC236}">
                    <a16:creationId xmlns:a16="http://schemas.microsoft.com/office/drawing/2014/main" id="{367EAC5B-1891-480A-A3AD-B9F6A88FAC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9653587" y="3379784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8" name="Полилиния 33">
                <a:extLst>
                  <a:ext uri="{FF2B5EF4-FFF2-40B4-BE49-F238E27FC236}">
                    <a16:creationId xmlns:a16="http://schemas.microsoft.com/office/drawing/2014/main" id="{E33FF633-15BA-464F-8F5B-26C56665F79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10078244" y="3310728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19" name="Полилиния 34">
                <a:extLst>
                  <a:ext uri="{FF2B5EF4-FFF2-40B4-BE49-F238E27FC236}">
                    <a16:creationId xmlns:a16="http://schemas.microsoft.com/office/drawing/2014/main" id="{0C949DF6-E66B-4DB8-AB52-30CA781B48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11146631" y="3574253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20" name="Полилиния 37">
                <a:extLst>
                  <a:ext uri="{FF2B5EF4-FFF2-40B4-BE49-F238E27FC236}">
                    <a16:creationId xmlns:a16="http://schemas.microsoft.com/office/drawing/2014/main" id="{309C2298-5EF9-4B09-8995-014F6D3BFF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10230644" y="3034502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21" name="Полилиния 35">
                <a:extLst>
                  <a:ext uri="{FF2B5EF4-FFF2-40B4-BE49-F238E27FC236}">
                    <a16:creationId xmlns:a16="http://schemas.microsoft.com/office/drawing/2014/main" id="{319B2AFC-EBFF-477C-A364-6D575BE5AA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0034587" y="256275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22" name="Полилиния 36">
                <a:extLst>
                  <a:ext uri="{FF2B5EF4-FFF2-40B4-BE49-F238E27FC236}">
                    <a16:creationId xmlns:a16="http://schemas.microsoft.com/office/drawing/2014/main" id="{CC6B7D67-F2F8-4B07-B954-EAC9135B2B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0747375" y="3232679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23" name="Полилиния 38">
                <a:extLst>
                  <a:ext uri="{FF2B5EF4-FFF2-40B4-BE49-F238E27FC236}">
                    <a16:creationId xmlns:a16="http://schemas.microsoft.com/office/drawing/2014/main" id="{7FF1659D-33DA-4F62-8567-A54020D2E28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1399044" y="3095360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24" name="Полилиния 39">
                <a:extLst>
                  <a:ext uri="{FF2B5EF4-FFF2-40B4-BE49-F238E27FC236}">
                    <a16:creationId xmlns:a16="http://schemas.microsoft.com/office/drawing/2014/main" id="{9110F572-DC3D-4AB3-B731-B73BD650576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0353675" y="2153178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25" name="Полилиния 40">
                <a:extLst>
                  <a:ext uri="{FF2B5EF4-FFF2-40B4-BE49-F238E27FC236}">
                    <a16:creationId xmlns:a16="http://schemas.microsoft.com/office/drawing/2014/main" id="{A2F7D0E9-68CE-40F9-B0E9-F915103ECF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9848850" y="330887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26" name="Прямоугольник 41">
                <a:extLst>
                  <a:ext uri="{FF2B5EF4-FFF2-40B4-BE49-F238E27FC236}">
                    <a16:creationId xmlns:a16="http://schemas.microsoft.com/office/drawing/2014/main" id="{AB69A438-1FB7-454A-A3E9-0C329643CD4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9721056" y="3284272"/>
                <a:ext cx="23813" cy="252413"/>
              </a:xfrm>
              <a:prstGeom prst="rect">
                <a:avLst/>
              </a:pr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27" name="Полилиния 32">
                <a:extLst>
                  <a:ext uri="{FF2B5EF4-FFF2-40B4-BE49-F238E27FC236}">
                    <a16:creationId xmlns:a16="http://schemas.microsoft.com/office/drawing/2014/main" id="{E64598D0-3A2C-4570-9E7C-C52C89549B4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2122751" y="3532184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28" name="Полилиния 33">
                <a:extLst>
                  <a:ext uri="{FF2B5EF4-FFF2-40B4-BE49-F238E27FC236}">
                    <a16:creationId xmlns:a16="http://schemas.microsoft.com/office/drawing/2014/main" id="{CC17CF42-8908-477B-9F36-DA1306CA01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1958445" y="3463128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29" name="Полилиния 34">
                <a:extLst>
                  <a:ext uri="{FF2B5EF4-FFF2-40B4-BE49-F238E27FC236}">
                    <a16:creationId xmlns:a16="http://schemas.microsoft.com/office/drawing/2014/main" id="{A2457851-D4A0-404C-BF3F-99AE00B9E9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858308" y="3726653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30" name="Полилиния 37">
                <a:extLst>
                  <a:ext uri="{FF2B5EF4-FFF2-40B4-BE49-F238E27FC236}">
                    <a16:creationId xmlns:a16="http://schemas.microsoft.com/office/drawing/2014/main" id="{ECC300FA-EE4A-489E-9A47-79BEBF05DCE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1658407" y="3186902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31" name="Полилиния 35">
                <a:extLst>
                  <a:ext uri="{FF2B5EF4-FFF2-40B4-BE49-F238E27FC236}">
                    <a16:creationId xmlns:a16="http://schemas.microsoft.com/office/drawing/2014/main" id="{0D1F26E2-902B-416B-A1DB-80DAF78D8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1860814" y="271515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32" name="Полилиния 36">
                <a:extLst>
                  <a:ext uri="{FF2B5EF4-FFF2-40B4-BE49-F238E27FC236}">
                    <a16:creationId xmlns:a16="http://schemas.microsoft.com/office/drawing/2014/main" id="{491346A0-BF6D-45A5-806A-2150768722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1289314" y="3385079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33" name="Полилиния 38">
                <a:extLst>
                  <a:ext uri="{FF2B5EF4-FFF2-40B4-BE49-F238E27FC236}">
                    <a16:creationId xmlns:a16="http://schemas.microsoft.com/office/drawing/2014/main" id="{A8A5AAC9-38FD-4A03-AB91-236F2AAC62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605895" y="3247760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34" name="Полилиния 39">
                <a:extLst>
                  <a:ext uri="{FF2B5EF4-FFF2-40B4-BE49-F238E27FC236}">
                    <a16:creationId xmlns:a16="http://schemas.microsoft.com/office/drawing/2014/main" id="{7AD4105C-55AA-47FF-AC5D-5BCB0B78CD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1532202" y="2305578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35" name="Полилиния 40">
                <a:extLst>
                  <a:ext uri="{FF2B5EF4-FFF2-40B4-BE49-F238E27FC236}">
                    <a16:creationId xmlns:a16="http://schemas.microsoft.com/office/drawing/2014/main" id="{1C4B42B1-B112-4057-82C3-E5AF3BC7F6D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2154501" y="346127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36" name="Прямоугольник 41">
                <a:extLst>
                  <a:ext uri="{FF2B5EF4-FFF2-40B4-BE49-F238E27FC236}">
                    <a16:creationId xmlns:a16="http://schemas.microsoft.com/office/drawing/2014/main" id="{C8B37395-3651-4E66-A62E-31529FABC8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2448983" y="3436672"/>
                <a:ext cx="23813" cy="252413"/>
              </a:xfrm>
              <a:prstGeom prst="rect">
                <a:avLst/>
              </a:pr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</p:grp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87081-16D7-4BC5-A7DB-E70117439F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7000" y="2328334"/>
            <a:ext cx="6858000" cy="1367896"/>
          </a:xfrm>
        </p:spPr>
        <p:txBody>
          <a:bodyPr rtlCol="0" anchor="ctr">
            <a:noAutofit/>
          </a:bodyPr>
          <a:lstStyle/>
          <a:p>
            <a:pPr algn="ctr" rtl="0"/>
            <a:r>
              <a:rPr lang="en-US" sz="3200" cap="none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Zamonaviy </a:t>
            </a:r>
            <a:r>
              <a:rPr lang="en-US" sz="3200" b="1" cap="none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“Aqlli avto bekat”</a:t>
            </a:r>
            <a:r>
              <a:rPr lang="en-US" sz="3200" cap="none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lar hamda tashqi </a:t>
            </a:r>
            <a:r>
              <a:rPr lang="en-US" sz="3200" b="1" cap="none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“Aqlli o’rindiq”</a:t>
            </a:r>
            <a:r>
              <a:rPr lang="en-US" sz="3200" cap="none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lar</a:t>
            </a:r>
            <a:endParaRPr lang="ru-RU" sz="3200" cap="none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841851F-203A-4F8E-AA75-478526ABA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1" y="3602038"/>
            <a:ext cx="6857999" cy="953029"/>
          </a:xfrm>
        </p:spPr>
        <p:txBody>
          <a:bodyPr rtlCol="0">
            <a:normAutofit/>
          </a:bodyPr>
          <a:lstStyle/>
          <a:p>
            <a:pPr algn="ctr" rtl="0"/>
            <a:r>
              <a:rPr lang="en-US" noProof="1"/>
              <a:t>Sam_ecobench</a:t>
            </a:r>
            <a:endParaRPr lang="ru-RU" noProof="1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6B6D540F-1E2F-416F-819F-D8216BC8F3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87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0" name="Группа 279">
            <a:extLst>
              <a:ext uri="{FF2B5EF4-FFF2-40B4-BE49-F238E27FC236}">
                <a16:creationId xmlns:a16="http://schemas.microsoft.com/office/drawing/2014/main" id="{5FE07634-A83A-4681-9C1D-BC0775F9D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281" name="Прямоугольник 280">
              <a:extLst>
                <a:ext uri="{FF2B5EF4-FFF2-40B4-BE49-F238E27FC236}">
                  <a16:creationId xmlns:a16="http://schemas.microsoft.com/office/drawing/2014/main" id="{BF62976A-266E-4650-88F2-C16130F3D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1">
                <a:latin typeface="Calibri" panose="020F0502020204030204" pitchFamily="34" charset="0"/>
              </a:endParaRPr>
            </a:p>
          </p:txBody>
        </p:sp>
        <p:pic>
          <p:nvPicPr>
            <p:cNvPr id="282" name="Рисунок 2">
              <a:extLst>
                <a:ext uri="{FF2B5EF4-FFF2-40B4-BE49-F238E27FC236}">
                  <a16:creationId xmlns:a16="http://schemas.microsoft.com/office/drawing/2014/main" id="{88D9B99B-59C2-481A-A948-F87920A7FE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:p14="http://schemas.microsoft.com/office/powerpoint/2010/main" xmlns:a16="http://schemas.microsoft.com/office/drawing/2014/main"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134327-4864-46BB-A57A-7055C9E3A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2519" y="618518"/>
            <a:ext cx="3084891" cy="1478570"/>
          </a:xfrm>
        </p:spPr>
        <p:txBody>
          <a:bodyPr rtlCol="0">
            <a:normAutofit/>
          </a:bodyPr>
          <a:lstStyle/>
          <a:p>
            <a:pPr rtl="0"/>
            <a:r>
              <a:rPr lang="en-US" sz="3200" cap="none" noProof="1"/>
              <a:t>Bizning maxsulot sizga nima bera oladi.</a:t>
            </a:r>
            <a:endParaRPr lang="ru-RU" sz="3200" cap="none" noProof="1"/>
          </a:p>
        </p:txBody>
      </p:sp>
      <p:pic>
        <p:nvPicPr>
          <p:cNvPr id="10" name="Объект 6" descr="монтажная плата">
            <a:extLst>
              <a:ext uri="{FF2B5EF4-FFF2-40B4-BE49-F238E27FC236}">
                <a16:creationId xmlns:a16="http://schemas.microsoft.com/office/drawing/2014/main" id="{38616497-6A2B-4863-A3DD-A2D0AF07489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131" r="14065"/>
          <a:stretch/>
        </p:blipFill>
        <p:spPr>
          <a:xfrm flipH="1">
            <a:off x="-5597" y="10"/>
            <a:ext cx="7558541" cy="6857990"/>
          </a:xfrm>
          <a:prstGeom prst="rect">
            <a:avLst/>
          </a:prstGeom>
        </p:spPr>
      </p:pic>
      <p:grpSp>
        <p:nvGrpSpPr>
          <p:cNvPr id="341" name="Группа 283">
            <a:extLst>
              <a:ext uri="{FF2B5EF4-FFF2-40B4-BE49-F238E27FC236}">
                <a16:creationId xmlns:a16="http://schemas.microsoft.com/office/drawing/2014/main" id="{A2E1FE48-FA7B-4262-B922-041542931D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285" name="Rectangle 284">
              <a:extLst>
                <a:ext uri="{FF2B5EF4-FFF2-40B4-BE49-F238E27FC236}">
                  <a16:creationId xmlns:a16="http://schemas.microsoft.com/office/drawing/2014/main" id="{F2E644B1-8F72-4AC4-89F1-EB3A027341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86" name="Freeform 6">
              <a:extLst>
                <a:ext uri="{FF2B5EF4-FFF2-40B4-BE49-F238E27FC236}">
                  <a16:creationId xmlns:a16="http://schemas.microsoft.com/office/drawing/2014/main" id="{1781B8E8-8A26-4FFB-BE0C-7C0C644F7C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7" name="Freeform 7">
              <a:extLst>
                <a:ext uri="{FF2B5EF4-FFF2-40B4-BE49-F238E27FC236}">
                  <a16:creationId xmlns:a16="http://schemas.microsoft.com/office/drawing/2014/main" id="{4109D997-E9DF-4429-A643-3E691E2B70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8" name="Rectangle 287">
              <a:extLst>
                <a:ext uri="{FF2B5EF4-FFF2-40B4-BE49-F238E27FC236}">
                  <a16:creationId xmlns:a16="http://schemas.microsoft.com/office/drawing/2014/main" id="{B392695A-F131-4C51-B689-3F4D5B1A2F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89" name="Freeform 9">
              <a:extLst>
                <a:ext uri="{FF2B5EF4-FFF2-40B4-BE49-F238E27FC236}">
                  <a16:creationId xmlns:a16="http://schemas.microsoft.com/office/drawing/2014/main" id="{8218EC3E-07D0-417A-B0A8-057F825EF7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0" name="Freeform 10">
              <a:extLst>
                <a:ext uri="{FF2B5EF4-FFF2-40B4-BE49-F238E27FC236}">
                  <a16:creationId xmlns:a16="http://schemas.microsoft.com/office/drawing/2014/main" id="{B036399E-7675-47B6-A645-242946879E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1" name="Freeform 11">
              <a:extLst>
                <a:ext uri="{FF2B5EF4-FFF2-40B4-BE49-F238E27FC236}">
                  <a16:creationId xmlns:a16="http://schemas.microsoft.com/office/drawing/2014/main" id="{C44A0438-B8A4-43B3-B17C-B919FCD92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2" name="Freeform 12">
              <a:extLst>
                <a:ext uri="{FF2B5EF4-FFF2-40B4-BE49-F238E27FC236}">
                  <a16:creationId xmlns:a16="http://schemas.microsoft.com/office/drawing/2014/main" id="{ABC7257F-6F64-4B81-BDA7-7C232BCBA2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3" name="Freeform 13">
              <a:extLst>
                <a:ext uri="{FF2B5EF4-FFF2-40B4-BE49-F238E27FC236}">
                  <a16:creationId xmlns:a16="http://schemas.microsoft.com/office/drawing/2014/main" id="{72DD7E92-F033-480C-A220-63CE422C3A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4" name="Freeform 14">
              <a:extLst>
                <a:ext uri="{FF2B5EF4-FFF2-40B4-BE49-F238E27FC236}">
                  <a16:creationId xmlns:a16="http://schemas.microsoft.com/office/drawing/2014/main" id="{444A9AC9-463E-45E7-A818-13F664F7C0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5" name="Freeform 15">
              <a:extLst>
                <a:ext uri="{FF2B5EF4-FFF2-40B4-BE49-F238E27FC236}">
                  <a16:creationId xmlns:a16="http://schemas.microsoft.com/office/drawing/2014/main" id="{6CCE9BBE-5DE3-4991-80CA-DFEB92867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6" name="Freeform 16">
              <a:extLst>
                <a:ext uri="{FF2B5EF4-FFF2-40B4-BE49-F238E27FC236}">
                  <a16:creationId xmlns:a16="http://schemas.microsoft.com/office/drawing/2014/main" id="{3180F6DF-A13F-491C-BF97-B206E3E7B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7" name="Freeform 17">
              <a:extLst>
                <a:ext uri="{FF2B5EF4-FFF2-40B4-BE49-F238E27FC236}">
                  <a16:creationId xmlns:a16="http://schemas.microsoft.com/office/drawing/2014/main" id="{CAD0E44C-73C8-42BB-ADA8-2BA6B3082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8" name="Freeform 18">
              <a:extLst>
                <a:ext uri="{FF2B5EF4-FFF2-40B4-BE49-F238E27FC236}">
                  <a16:creationId xmlns:a16="http://schemas.microsoft.com/office/drawing/2014/main" id="{436EC43E-A70D-4E5C-B275-35CA8E93C1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9" name="Freeform 19">
              <a:extLst>
                <a:ext uri="{FF2B5EF4-FFF2-40B4-BE49-F238E27FC236}">
                  <a16:creationId xmlns:a16="http://schemas.microsoft.com/office/drawing/2014/main" id="{ADE7E5B6-2E2A-4F56-9E90-F8613E6D1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0" name="Freeform 20">
              <a:extLst>
                <a:ext uri="{FF2B5EF4-FFF2-40B4-BE49-F238E27FC236}">
                  <a16:creationId xmlns:a16="http://schemas.microsoft.com/office/drawing/2014/main" id="{86B9E49B-AE8D-47E0-BACC-A6D0AC3AB2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1" name="Freeform 21">
              <a:extLst>
                <a:ext uri="{FF2B5EF4-FFF2-40B4-BE49-F238E27FC236}">
                  <a16:creationId xmlns:a16="http://schemas.microsoft.com/office/drawing/2014/main" id="{2EB961AF-CD61-41BA-B0B2-0741A5ED64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2" name="Freeform 22">
              <a:extLst>
                <a:ext uri="{FF2B5EF4-FFF2-40B4-BE49-F238E27FC236}">
                  <a16:creationId xmlns:a16="http://schemas.microsoft.com/office/drawing/2014/main" id="{DC42BDA1-810A-4135-B3B1-B3161D372A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3" name="Freeform 23">
              <a:extLst>
                <a:ext uri="{FF2B5EF4-FFF2-40B4-BE49-F238E27FC236}">
                  <a16:creationId xmlns:a16="http://schemas.microsoft.com/office/drawing/2014/main" id="{FA51FCA8-FCF4-4116-8CB2-5C539E37F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4" name="Freeform 24">
              <a:extLst>
                <a:ext uri="{FF2B5EF4-FFF2-40B4-BE49-F238E27FC236}">
                  <a16:creationId xmlns:a16="http://schemas.microsoft.com/office/drawing/2014/main" id="{F2850A10-CDBC-462A-8CB7-0258746834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5" name="Freeform 25">
              <a:extLst>
                <a:ext uri="{FF2B5EF4-FFF2-40B4-BE49-F238E27FC236}">
                  <a16:creationId xmlns:a16="http://schemas.microsoft.com/office/drawing/2014/main" id="{738A37B9-77C2-4464-BF1F-2AF25A0D29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6" name="Freeform 26">
              <a:extLst>
                <a:ext uri="{FF2B5EF4-FFF2-40B4-BE49-F238E27FC236}">
                  <a16:creationId xmlns:a16="http://schemas.microsoft.com/office/drawing/2014/main" id="{89026C8B-A162-4523-A51B-9F1200BC60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7" name="Freeform 27">
              <a:extLst>
                <a:ext uri="{FF2B5EF4-FFF2-40B4-BE49-F238E27FC236}">
                  <a16:creationId xmlns:a16="http://schemas.microsoft.com/office/drawing/2014/main" id="{5B76BC40-1FA2-477D-B2C2-4763577DB7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8" name="Freeform 28">
              <a:extLst>
                <a:ext uri="{FF2B5EF4-FFF2-40B4-BE49-F238E27FC236}">
                  <a16:creationId xmlns:a16="http://schemas.microsoft.com/office/drawing/2014/main" id="{6BC68EAA-2809-4AE4-80C1-2555CEF73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9" name="Freeform 29">
              <a:extLst>
                <a:ext uri="{FF2B5EF4-FFF2-40B4-BE49-F238E27FC236}">
                  <a16:creationId xmlns:a16="http://schemas.microsoft.com/office/drawing/2014/main" id="{FE709D1B-0541-4414-9E87-CF7D6918C1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0" name="Freeform 30">
              <a:extLst>
                <a:ext uri="{FF2B5EF4-FFF2-40B4-BE49-F238E27FC236}">
                  <a16:creationId xmlns:a16="http://schemas.microsoft.com/office/drawing/2014/main" id="{33BCB888-11B8-4D01-BCDA-59BBA28DCE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1" name="Freeform 31">
              <a:extLst>
                <a:ext uri="{FF2B5EF4-FFF2-40B4-BE49-F238E27FC236}">
                  <a16:creationId xmlns:a16="http://schemas.microsoft.com/office/drawing/2014/main" id="{28E5CE3E-C11A-4CF7-82BF-37D1221D4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2" name="Freeform 32">
              <a:extLst>
                <a:ext uri="{FF2B5EF4-FFF2-40B4-BE49-F238E27FC236}">
                  <a16:creationId xmlns:a16="http://schemas.microsoft.com/office/drawing/2014/main" id="{55284FC3-21FB-4FA7-B695-2D6A9CEF7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3" name="Rectangle 312">
              <a:extLst>
                <a:ext uri="{FF2B5EF4-FFF2-40B4-BE49-F238E27FC236}">
                  <a16:creationId xmlns:a16="http://schemas.microsoft.com/office/drawing/2014/main" id="{13DA6B78-00DE-4E55-9124-EFD72519BB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14" name="Freeform 34">
              <a:extLst>
                <a:ext uri="{FF2B5EF4-FFF2-40B4-BE49-F238E27FC236}">
                  <a16:creationId xmlns:a16="http://schemas.microsoft.com/office/drawing/2014/main" id="{D4602B0F-2844-48BE-9B4A-0366AC9045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5" name="Freeform 35">
              <a:extLst>
                <a:ext uri="{FF2B5EF4-FFF2-40B4-BE49-F238E27FC236}">
                  <a16:creationId xmlns:a16="http://schemas.microsoft.com/office/drawing/2014/main" id="{E31E05BB-6004-474D-9900-D990378FD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6" name="Freeform 36">
              <a:extLst>
                <a:ext uri="{FF2B5EF4-FFF2-40B4-BE49-F238E27FC236}">
                  <a16:creationId xmlns:a16="http://schemas.microsoft.com/office/drawing/2014/main" id="{00BD01ED-F65D-4601-A77D-508E960E09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7" name="Freeform 37">
              <a:extLst>
                <a:ext uri="{FF2B5EF4-FFF2-40B4-BE49-F238E27FC236}">
                  <a16:creationId xmlns:a16="http://schemas.microsoft.com/office/drawing/2014/main" id="{FD307CAE-789C-4E80-B6F1-9858A3ABA3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8" name="Freeform 38">
              <a:extLst>
                <a:ext uri="{FF2B5EF4-FFF2-40B4-BE49-F238E27FC236}">
                  <a16:creationId xmlns:a16="http://schemas.microsoft.com/office/drawing/2014/main" id="{94B97B29-709E-4E24-B2FA-EF84AA12D2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9" name="Freeform 39">
              <a:extLst>
                <a:ext uri="{FF2B5EF4-FFF2-40B4-BE49-F238E27FC236}">
                  <a16:creationId xmlns:a16="http://schemas.microsoft.com/office/drawing/2014/main" id="{C05D52B9-1FA2-4E7C-8229-B09811A90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0" name="Freeform 40">
              <a:extLst>
                <a:ext uri="{FF2B5EF4-FFF2-40B4-BE49-F238E27FC236}">
                  <a16:creationId xmlns:a16="http://schemas.microsoft.com/office/drawing/2014/main" id="{CC0A5575-2FB9-440F-B9A8-E0DDE1C37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1" name="Freeform 41">
              <a:extLst>
                <a:ext uri="{FF2B5EF4-FFF2-40B4-BE49-F238E27FC236}">
                  <a16:creationId xmlns:a16="http://schemas.microsoft.com/office/drawing/2014/main" id="{AFFCC88F-01DF-4DE1-8CD5-88631E3091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2" name="Freeform 42">
              <a:extLst>
                <a:ext uri="{FF2B5EF4-FFF2-40B4-BE49-F238E27FC236}">
                  <a16:creationId xmlns:a16="http://schemas.microsoft.com/office/drawing/2014/main" id="{33EEC40B-E2CD-4BAC-94D6-85B7071422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3" name="Freeform 43">
              <a:extLst>
                <a:ext uri="{FF2B5EF4-FFF2-40B4-BE49-F238E27FC236}">
                  <a16:creationId xmlns:a16="http://schemas.microsoft.com/office/drawing/2014/main" id="{3E0E9643-5C60-4933-BB1B-9A09057E72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4" name="Freeform 44">
              <a:extLst>
                <a:ext uri="{FF2B5EF4-FFF2-40B4-BE49-F238E27FC236}">
                  <a16:creationId xmlns:a16="http://schemas.microsoft.com/office/drawing/2014/main" id="{94F86E92-9EC7-437C-946B-31E7C1C47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5" name="Rectangle 324">
              <a:extLst>
                <a:ext uri="{FF2B5EF4-FFF2-40B4-BE49-F238E27FC236}">
                  <a16:creationId xmlns:a16="http://schemas.microsoft.com/office/drawing/2014/main" id="{BE9A51BE-C514-46B5-ABA6-7E7C878F8E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26" name="Freeform 46">
              <a:extLst>
                <a:ext uri="{FF2B5EF4-FFF2-40B4-BE49-F238E27FC236}">
                  <a16:creationId xmlns:a16="http://schemas.microsoft.com/office/drawing/2014/main" id="{8B255447-F0E9-4D96-A4B0-F9EDDE58A3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7" name="Freeform 47">
              <a:extLst>
                <a:ext uri="{FF2B5EF4-FFF2-40B4-BE49-F238E27FC236}">
                  <a16:creationId xmlns:a16="http://schemas.microsoft.com/office/drawing/2014/main" id="{AFAC5F3A-3BE7-489E-A848-498B9995F1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8" name="Freeform 48">
              <a:extLst>
                <a:ext uri="{FF2B5EF4-FFF2-40B4-BE49-F238E27FC236}">
                  <a16:creationId xmlns:a16="http://schemas.microsoft.com/office/drawing/2014/main" id="{A974E7AA-5EF3-4817-B0AE-4C1A784EE9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9" name="Freeform 49">
              <a:extLst>
                <a:ext uri="{FF2B5EF4-FFF2-40B4-BE49-F238E27FC236}">
                  <a16:creationId xmlns:a16="http://schemas.microsoft.com/office/drawing/2014/main" id="{8AA54AC1-3E87-49C0-A594-87829A2CFF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0" name="Freeform 50">
              <a:extLst>
                <a:ext uri="{FF2B5EF4-FFF2-40B4-BE49-F238E27FC236}">
                  <a16:creationId xmlns:a16="http://schemas.microsoft.com/office/drawing/2014/main" id="{CC237789-73BC-4BD9-BFE8-1325FA4B5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1" name="Freeform 51">
              <a:extLst>
                <a:ext uri="{FF2B5EF4-FFF2-40B4-BE49-F238E27FC236}">
                  <a16:creationId xmlns:a16="http://schemas.microsoft.com/office/drawing/2014/main" id="{DCF4052D-CF62-47DC-991E-49D0BA908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2" name="Freeform 52">
              <a:extLst>
                <a:ext uri="{FF2B5EF4-FFF2-40B4-BE49-F238E27FC236}">
                  <a16:creationId xmlns:a16="http://schemas.microsoft.com/office/drawing/2014/main" id="{2ABD9104-C938-44F2-8622-8407A2593B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3" name="Freeform 53">
              <a:extLst>
                <a:ext uri="{FF2B5EF4-FFF2-40B4-BE49-F238E27FC236}">
                  <a16:creationId xmlns:a16="http://schemas.microsoft.com/office/drawing/2014/main" id="{4AA18F60-3E86-4A5A-B82E-A79183ED3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4" name="Freeform 54">
              <a:extLst>
                <a:ext uri="{FF2B5EF4-FFF2-40B4-BE49-F238E27FC236}">
                  <a16:creationId xmlns:a16="http://schemas.microsoft.com/office/drawing/2014/main" id="{0F34C941-6196-4937-99E5-14AAD23F2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5" name="Freeform 55">
              <a:extLst>
                <a:ext uri="{FF2B5EF4-FFF2-40B4-BE49-F238E27FC236}">
                  <a16:creationId xmlns:a16="http://schemas.microsoft.com/office/drawing/2014/main" id="{60DB8A6C-23D7-4A88-BDCE-8FEC86A123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6" name="Freeform 56">
              <a:extLst>
                <a:ext uri="{FF2B5EF4-FFF2-40B4-BE49-F238E27FC236}">
                  <a16:creationId xmlns:a16="http://schemas.microsoft.com/office/drawing/2014/main" id="{29F5F702-AEE6-4633-BB20-7A15C3A31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7" name="Freeform 57">
              <a:extLst>
                <a:ext uri="{FF2B5EF4-FFF2-40B4-BE49-F238E27FC236}">
                  <a16:creationId xmlns:a16="http://schemas.microsoft.com/office/drawing/2014/main" id="{F30C7A45-6890-4EA5-9F6B-E2AB4D04C5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8" name="Freeform 58">
              <a:extLst>
                <a:ext uri="{FF2B5EF4-FFF2-40B4-BE49-F238E27FC236}">
                  <a16:creationId xmlns:a16="http://schemas.microsoft.com/office/drawing/2014/main" id="{F31A7373-F68A-485D-95DC-B53ACC7B5F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6="http://schemas.microsoft.com/office/drawing/2014/main"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aphicFrame>
        <p:nvGraphicFramePr>
          <p:cNvPr id="200" name="Объект 2" descr="Smart Art">
            <a:extLst>
              <a:ext uri="{FF2B5EF4-FFF2-40B4-BE49-F238E27FC236}">
                <a16:creationId xmlns:a16="http://schemas.microsoft.com/office/drawing/2014/main" id="{C7094B13-F699-4785-845B-4DB18710A2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0921118"/>
              </p:ext>
            </p:extLst>
          </p:nvPr>
        </p:nvGraphicFramePr>
        <p:xfrm>
          <a:off x="7962519" y="2249487"/>
          <a:ext cx="3084892" cy="3541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02665335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14F439-6F4E-4BCD-9A8D-B3943844C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 rtlCol="0">
            <a:normAutofit/>
          </a:bodyPr>
          <a:lstStyle/>
          <a:p>
            <a:pPr rtl="0"/>
            <a:r>
              <a:rPr lang="en-US" cap="none" noProof="1"/>
              <a:t>Bizning maxsulotlar</a:t>
            </a:r>
            <a:endParaRPr lang="ru-RU" cap="none" noProof="1"/>
          </a:p>
        </p:txBody>
      </p:sp>
      <p:graphicFrame>
        <p:nvGraphicFramePr>
          <p:cNvPr id="6" name="Объект 5" descr="Smart Art">
            <a:extLst>
              <a:ext uri="{FF2B5EF4-FFF2-40B4-BE49-F238E27FC236}">
                <a16:creationId xmlns:a16="http://schemas.microsoft.com/office/drawing/2014/main" id="{E693AFA8-6DE5-4AFA-9068-5150F8136E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3138529"/>
              </p:ext>
            </p:extLst>
          </p:nvPr>
        </p:nvGraphicFramePr>
        <p:xfrm>
          <a:off x="1141413" y="1692612"/>
          <a:ext cx="9906000" cy="49416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5320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DC9467-D86A-4D44-9E01-5796E5BDA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2387081"/>
          </a:xfrm>
        </p:spPr>
        <p:txBody>
          <a:bodyPr rtlCol="0" anchor="ctr">
            <a:noAutofit/>
          </a:bodyPr>
          <a:lstStyle/>
          <a:p>
            <a:pPr algn="ctr" rtl="0"/>
            <a:r>
              <a:rPr lang="en-US" sz="2800" cap="none" noProof="1"/>
              <a:t>Sizning e’tiboringizga “</a:t>
            </a:r>
            <a:r>
              <a:rPr lang="en-US" sz="2800" b="1" cap="none" noProof="1"/>
              <a:t>Smart tashqi o’rindiqlar</a:t>
            </a:r>
            <a:r>
              <a:rPr lang="en-US" sz="2800" cap="none" noProof="1"/>
              <a:t>” ni taqdim etamiz.</a:t>
            </a:r>
            <a:br>
              <a:rPr lang="en-US" sz="2800" cap="none" noProof="1"/>
            </a:br>
            <a:r>
              <a:rPr lang="en-US" sz="2800" cap="none" noProof="1"/>
              <a:t>mazko’r o’rindiqlarimiz shaharsozlik ta’lablariga javob berdigan uslubda yaratilgan bo’lib “</a:t>
            </a:r>
            <a:r>
              <a:rPr lang="en-US" sz="2800" b="1" cap="none" noProof="1"/>
              <a:t>Aqlli shahar</a:t>
            </a:r>
            <a:r>
              <a:rPr lang="en-US" sz="2800" cap="none" noProof="1"/>
              <a:t>” tamoili asnosida ifoda etiladi.</a:t>
            </a:r>
            <a:r>
              <a:rPr lang="ru-RU" sz="2800" noProof="1"/>
              <a:t>	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03D88BF-51AE-46F2-8081-A3C50643270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/>
          <a:stretch/>
        </p:blipFill>
        <p:spPr>
          <a:xfrm>
            <a:off x="1260763" y="159845"/>
            <a:ext cx="9074727" cy="4254506"/>
          </a:xfrm>
        </p:spPr>
      </p:pic>
    </p:spTree>
    <p:extLst>
      <p:ext uri="{BB962C8B-B14F-4D97-AF65-F5344CB8AC3E}">
        <p14:creationId xmlns:p14="http://schemas.microsoft.com/office/powerpoint/2010/main" val="3613577447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134327-4864-46BB-A57A-7055C9E3A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25" y="33919"/>
            <a:ext cx="9371325" cy="704245"/>
          </a:xfrm>
        </p:spPr>
        <p:txBody>
          <a:bodyPr rtlCol="0">
            <a:normAutofit/>
          </a:bodyPr>
          <a:lstStyle/>
          <a:p>
            <a:pPr rtl="0"/>
            <a:r>
              <a:rPr lang="en-US" sz="2800" b="1" i="1" noProof="1">
                <a:solidFill>
                  <a:srgbClr val="00B0F0"/>
                </a:solidFill>
              </a:rPr>
              <a:t>6.5 Milion so’m</a:t>
            </a:r>
            <a:endParaRPr lang="ru-RU" sz="2800" b="1" i="1" noProof="1">
              <a:solidFill>
                <a:srgbClr val="00B0F0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F4792A4-C179-42E5-91DF-86CD4CA7572A}"/>
              </a:ext>
            </a:extLst>
          </p:cNvPr>
          <p:cNvSpPr/>
          <p:nvPr/>
        </p:nvSpPr>
        <p:spPr>
          <a:xfrm>
            <a:off x="3591386" y="101305"/>
            <a:ext cx="7956377" cy="1945889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Urban V.2.0</a:t>
            </a:r>
          </a:p>
          <a:p>
            <a:pPr algn="ctr"/>
            <a:r>
              <a:rPr lang="en-US" dirty="0" err="1"/>
              <a:t>Mavjud</a:t>
            </a:r>
            <a:r>
              <a:rPr lang="en-US" dirty="0"/>
              <a:t> </a:t>
            </a:r>
            <a:r>
              <a:rPr lang="en-US" dirty="0" err="1"/>
              <a:t>funksiyalari</a:t>
            </a:r>
            <a:r>
              <a:rPr lang="en-US" dirty="0"/>
              <a:t>:</a:t>
            </a:r>
          </a:p>
          <a:p>
            <a:pPr marL="342900" indent="-342900" algn="ctr">
              <a:buAutoNum type="arabicPeriod"/>
            </a:pPr>
            <a:r>
              <a:rPr lang="en-US" dirty="0" err="1"/>
              <a:t>Quyosh</a:t>
            </a:r>
            <a:r>
              <a:rPr lang="en-US" dirty="0"/>
              <a:t> </a:t>
            </a:r>
            <a:r>
              <a:rPr lang="en-US" dirty="0" err="1"/>
              <a:t>panellari</a:t>
            </a:r>
            <a:r>
              <a:rPr lang="en-US" dirty="0"/>
              <a:t> </a:t>
            </a:r>
            <a:r>
              <a:rPr lang="en-US" dirty="0" err="1"/>
              <a:t>orqali</a:t>
            </a:r>
            <a:r>
              <a:rPr lang="en-US" dirty="0"/>
              <a:t> </a:t>
            </a:r>
            <a:r>
              <a:rPr lang="en-US" dirty="0" err="1"/>
              <a:t>avtanom</a:t>
            </a:r>
            <a:r>
              <a:rPr lang="en-US" dirty="0"/>
              <a:t> </a:t>
            </a:r>
            <a:r>
              <a:rPr lang="en-US" dirty="0" err="1"/>
              <a:t>tarzda</a:t>
            </a:r>
            <a:r>
              <a:rPr lang="en-US" dirty="0"/>
              <a:t> </a:t>
            </a:r>
            <a:r>
              <a:rPr lang="en-US" dirty="0" err="1"/>
              <a:t>energiya</a:t>
            </a:r>
            <a:r>
              <a:rPr lang="en-US" dirty="0"/>
              <a:t> </a:t>
            </a:r>
            <a:r>
              <a:rPr lang="en-US" dirty="0" err="1"/>
              <a:t>ishlab</a:t>
            </a:r>
            <a:r>
              <a:rPr lang="en-US" dirty="0"/>
              <a:t> </a:t>
            </a:r>
            <a:r>
              <a:rPr lang="en-US" dirty="0" err="1"/>
              <a:t>chiqaradi</a:t>
            </a:r>
            <a:r>
              <a:rPr lang="en-US" dirty="0"/>
              <a:t>.</a:t>
            </a:r>
          </a:p>
          <a:p>
            <a:pPr marL="342900" indent="-342900" algn="ctr">
              <a:buAutoNum type="arabicPeriod"/>
            </a:pPr>
            <a:r>
              <a:rPr lang="en-US" dirty="0"/>
              <a:t>Har </a:t>
            </a:r>
            <a:r>
              <a:rPr lang="en-US" dirty="0" err="1"/>
              <a:t>qanday</a:t>
            </a:r>
            <a:r>
              <a:rPr lang="en-US" dirty="0"/>
              <a:t> </a:t>
            </a:r>
            <a:r>
              <a:rPr lang="en-US" dirty="0" err="1"/>
              <a:t>turdagi</a:t>
            </a:r>
            <a:r>
              <a:rPr lang="en-US" dirty="0"/>
              <a:t> </a:t>
            </a:r>
            <a:r>
              <a:rPr lang="en-US" dirty="0" err="1"/>
              <a:t>gadjetlarni</a:t>
            </a:r>
            <a:r>
              <a:rPr lang="en-US" dirty="0"/>
              <a:t> </a:t>
            </a:r>
            <a:r>
              <a:rPr lang="en-US" dirty="0" err="1"/>
              <a:t>simsiz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simlik</a:t>
            </a:r>
            <a:r>
              <a:rPr lang="en-US" dirty="0"/>
              <a:t> </a:t>
            </a:r>
            <a:r>
              <a:rPr lang="en-US" dirty="0" err="1"/>
              <a:t>quvvatlash</a:t>
            </a:r>
            <a:r>
              <a:rPr lang="en-US" dirty="0"/>
              <a:t>.</a:t>
            </a:r>
          </a:p>
          <a:p>
            <a:pPr marL="342900" indent="-342900" algn="ctr">
              <a:buAutoNum type="arabicPeriod"/>
            </a:pPr>
            <a:r>
              <a:rPr lang="en-US" dirty="0" err="1"/>
              <a:t>O’ziga</a:t>
            </a:r>
            <a:r>
              <a:rPr lang="en-US" dirty="0"/>
              <a:t> </a:t>
            </a:r>
            <a:r>
              <a:rPr lang="en-US" dirty="0" err="1"/>
              <a:t>e’tiborni</a:t>
            </a:r>
            <a:r>
              <a:rPr lang="en-US" dirty="0"/>
              <a:t> </a:t>
            </a:r>
            <a:r>
              <a:rPr lang="en-US" dirty="0" err="1"/>
              <a:t>jalb</a:t>
            </a:r>
            <a:r>
              <a:rPr lang="en-US" dirty="0"/>
              <a:t> </a:t>
            </a:r>
            <a:r>
              <a:rPr lang="en-US" dirty="0" err="1"/>
              <a:t>etishi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dizayin</a:t>
            </a:r>
            <a:r>
              <a:rPr lang="en-US" dirty="0"/>
              <a:t> </a:t>
            </a:r>
            <a:r>
              <a:rPr lang="en-US" dirty="0" err="1"/>
              <a:t>ko’rinish</a:t>
            </a:r>
            <a:r>
              <a:rPr lang="en-US" dirty="0"/>
              <a:t> </a:t>
            </a:r>
            <a:r>
              <a:rPr lang="en-US" dirty="0" err="1"/>
              <a:t>berishi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led </a:t>
            </a:r>
            <a:r>
              <a:rPr lang="en-US" dirty="0" err="1"/>
              <a:t>yoritgichlar</a:t>
            </a:r>
            <a:r>
              <a:rPr lang="en-US" dirty="0"/>
              <a:t>.</a:t>
            </a:r>
          </a:p>
          <a:p>
            <a:pPr marL="342900" indent="-342900" algn="ctr">
              <a:buAutoNum type="arabicPeriod"/>
            </a:pPr>
            <a:r>
              <a:rPr lang="en-US" dirty="0" err="1"/>
              <a:t>Talabga</a:t>
            </a:r>
            <a:r>
              <a:rPr lang="en-US" dirty="0"/>
              <a:t> </a:t>
            </a:r>
            <a:r>
              <a:rPr lang="en-US" dirty="0" err="1"/>
              <a:t>ko’ra</a:t>
            </a:r>
            <a:r>
              <a:rPr lang="en-US" dirty="0"/>
              <a:t> </a:t>
            </a:r>
            <a:r>
              <a:rPr lang="en-US" dirty="0" err="1"/>
              <a:t>WiFi</a:t>
            </a:r>
            <a:r>
              <a:rPr lang="en-US" dirty="0"/>
              <a:t>,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bluetooth</a:t>
            </a:r>
            <a:r>
              <a:rPr lang="en-US" dirty="0"/>
              <a:t> </a:t>
            </a:r>
            <a:r>
              <a:rPr lang="en-US" dirty="0" err="1"/>
              <a:t>kalonkalar</a:t>
            </a:r>
            <a:r>
              <a:rPr lang="en-US" dirty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/>
              <a:t>ta’minlanishi</a:t>
            </a:r>
            <a:r>
              <a:rPr lang="en-US" dirty="0"/>
              <a:t> </a:t>
            </a:r>
            <a:r>
              <a:rPr lang="en-US" dirty="0" err="1"/>
              <a:t>mumkin</a:t>
            </a:r>
            <a:endParaRPr lang="en-US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4F8D840-8E0F-40F1-A459-AAAFFBD276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859"/>
          <a:stretch/>
        </p:blipFill>
        <p:spPr>
          <a:xfrm>
            <a:off x="3061855" y="2201030"/>
            <a:ext cx="7620000" cy="444546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2309091-B552-449E-A72F-41FB8A931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25" y="815082"/>
            <a:ext cx="2807330" cy="600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0667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134327-4864-46BB-A57A-7055C9E3A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5350" y="48633"/>
            <a:ext cx="7901420" cy="265692"/>
          </a:xfrm>
        </p:spPr>
        <p:txBody>
          <a:bodyPr rtlCol="0">
            <a:normAutofit fontScale="90000"/>
          </a:bodyPr>
          <a:lstStyle/>
          <a:p>
            <a:pPr rtl="0"/>
            <a:br>
              <a:rPr lang="en-US" sz="3300" noProof="1">
                <a:solidFill>
                  <a:srgbClr val="FFFFFF"/>
                </a:solidFill>
              </a:rPr>
            </a:br>
            <a:r>
              <a:rPr lang="en-US" sz="3300" b="1" i="1" noProof="1">
                <a:solidFill>
                  <a:srgbClr val="00B0F0"/>
                </a:solidFill>
              </a:rPr>
              <a:t>8.0 millon so’m</a:t>
            </a:r>
            <a:endParaRPr lang="ru-RU" sz="3300" b="1" i="1" noProof="1">
              <a:solidFill>
                <a:srgbClr val="00B0F0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F4792A4-C179-42E5-91DF-86CD4CA7572A}"/>
              </a:ext>
            </a:extLst>
          </p:cNvPr>
          <p:cNvSpPr/>
          <p:nvPr/>
        </p:nvSpPr>
        <p:spPr>
          <a:xfrm>
            <a:off x="171518" y="110836"/>
            <a:ext cx="8130226" cy="2060864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Urban V.2.1</a:t>
            </a:r>
          </a:p>
          <a:p>
            <a:pPr algn="ctr"/>
            <a:r>
              <a:rPr lang="en-US" dirty="0" err="1"/>
              <a:t>Mavjud</a:t>
            </a:r>
            <a:r>
              <a:rPr lang="en-US" dirty="0"/>
              <a:t> </a:t>
            </a:r>
            <a:r>
              <a:rPr lang="en-US" dirty="0" err="1"/>
              <a:t>funksiyalari</a:t>
            </a:r>
            <a:r>
              <a:rPr lang="en-US" dirty="0"/>
              <a:t>:</a:t>
            </a:r>
          </a:p>
          <a:p>
            <a:pPr marL="342900" indent="-342900" algn="ctr">
              <a:buAutoNum type="arabicPeriod"/>
            </a:pPr>
            <a:r>
              <a:rPr lang="en-US" dirty="0" err="1"/>
              <a:t>Quyosh</a:t>
            </a:r>
            <a:r>
              <a:rPr lang="en-US" dirty="0"/>
              <a:t> </a:t>
            </a:r>
            <a:r>
              <a:rPr lang="en-US" dirty="0" err="1"/>
              <a:t>panellari</a:t>
            </a:r>
            <a:r>
              <a:rPr lang="en-US" dirty="0"/>
              <a:t> </a:t>
            </a:r>
            <a:r>
              <a:rPr lang="en-US" dirty="0" err="1"/>
              <a:t>orqali</a:t>
            </a:r>
            <a:r>
              <a:rPr lang="en-US" dirty="0"/>
              <a:t> </a:t>
            </a:r>
            <a:r>
              <a:rPr lang="en-US" dirty="0" err="1"/>
              <a:t>Avtanom</a:t>
            </a:r>
            <a:r>
              <a:rPr lang="en-US" dirty="0"/>
              <a:t> </a:t>
            </a:r>
            <a:r>
              <a:rPr lang="en-US" dirty="0" err="1"/>
              <a:t>tarzda</a:t>
            </a:r>
            <a:r>
              <a:rPr lang="en-US" dirty="0"/>
              <a:t> </a:t>
            </a:r>
            <a:r>
              <a:rPr lang="en-US" dirty="0" err="1"/>
              <a:t>energiya</a:t>
            </a:r>
            <a:r>
              <a:rPr lang="en-US" dirty="0"/>
              <a:t> </a:t>
            </a:r>
            <a:r>
              <a:rPr lang="en-US" dirty="0" err="1"/>
              <a:t>ishlab</a:t>
            </a:r>
            <a:r>
              <a:rPr lang="en-US" dirty="0"/>
              <a:t> </a:t>
            </a:r>
            <a:r>
              <a:rPr lang="en-US" dirty="0" err="1"/>
              <a:t>chiqaradi</a:t>
            </a:r>
            <a:r>
              <a:rPr lang="en-US" dirty="0"/>
              <a:t>.</a:t>
            </a:r>
          </a:p>
          <a:p>
            <a:pPr marL="342900" indent="-342900" algn="ctr">
              <a:buAutoNum type="arabicPeriod"/>
            </a:pPr>
            <a:r>
              <a:rPr lang="en-US" dirty="0"/>
              <a:t>Har </a:t>
            </a:r>
            <a:r>
              <a:rPr lang="en-US" dirty="0" err="1"/>
              <a:t>qanday</a:t>
            </a:r>
            <a:r>
              <a:rPr lang="en-US" dirty="0"/>
              <a:t> </a:t>
            </a:r>
            <a:r>
              <a:rPr lang="en-US" dirty="0" err="1"/>
              <a:t>turdagi</a:t>
            </a:r>
            <a:r>
              <a:rPr lang="en-US" dirty="0"/>
              <a:t> “</a:t>
            </a:r>
            <a:r>
              <a:rPr lang="en-US" dirty="0" err="1"/>
              <a:t>Gadjetlarni</a:t>
            </a:r>
            <a:r>
              <a:rPr lang="en-US" dirty="0"/>
              <a:t> </a:t>
            </a:r>
            <a:r>
              <a:rPr lang="en-US" dirty="0" err="1"/>
              <a:t>simsiz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simlik</a:t>
            </a:r>
            <a:r>
              <a:rPr lang="en-US" dirty="0"/>
              <a:t>” </a:t>
            </a:r>
            <a:r>
              <a:rPr lang="en-US" dirty="0" err="1"/>
              <a:t>quvvatlash</a:t>
            </a:r>
            <a:r>
              <a:rPr lang="en-US" dirty="0"/>
              <a:t>.</a:t>
            </a:r>
          </a:p>
          <a:p>
            <a:pPr marL="342900" indent="-342900" algn="ctr">
              <a:buAutoNum type="arabicPeriod"/>
            </a:pPr>
            <a:r>
              <a:rPr lang="en-US" dirty="0" err="1"/>
              <a:t>O’ziga</a:t>
            </a:r>
            <a:r>
              <a:rPr lang="en-US" dirty="0"/>
              <a:t> </a:t>
            </a:r>
            <a:r>
              <a:rPr lang="en-US" dirty="0" err="1"/>
              <a:t>e’tiborni</a:t>
            </a:r>
            <a:r>
              <a:rPr lang="en-US" dirty="0"/>
              <a:t> </a:t>
            </a:r>
            <a:r>
              <a:rPr lang="en-US" dirty="0" err="1"/>
              <a:t>jalb</a:t>
            </a:r>
            <a:r>
              <a:rPr lang="en-US" dirty="0"/>
              <a:t> </a:t>
            </a:r>
            <a:r>
              <a:rPr lang="en-US" dirty="0" err="1"/>
              <a:t>etishi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dizayin</a:t>
            </a:r>
            <a:r>
              <a:rPr lang="en-US" dirty="0"/>
              <a:t> </a:t>
            </a:r>
            <a:r>
              <a:rPr lang="en-US" dirty="0" err="1"/>
              <a:t>ko’rinish</a:t>
            </a:r>
            <a:r>
              <a:rPr lang="en-US" dirty="0"/>
              <a:t> </a:t>
            </a:r>
            <a:r>
              <a:rPr lang="en-US" dirty="0" err="1"/>
              <a:t>berishi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“Led” </a:t>
            </a:r>
            <a:r>
              <a:rPr lang="en-US" dirty="0" err="1"/>
              <a:t>yoritgichlar</a:t>
            </a:r>
            <a:r>
              <a:rPr lang="en-US" dirty="0"/>
              <a:t>.</a:t>
            </a:r>
          </a:p>
          <a:p>
            <a:pPr marL="342900" indent="-342900" algn="ctr">
              <a:buAutoNum type="arabicPeriod"/>
            </a:pPr>
            <a:r>
              <a:rPr lang="en-US" dirty="0"/>
              <a:t>Yon </a:t>
            </a:r>
            <a:r>
              <a:rPr lang="en-US" dirty="0" err="1"/>
              <a:t>tarafida</a:t>
            </a:r>
            <a:r>
              <a:rPr lang="en-US" dirty="0"/>
              <a:t> reclama </a:t>
            </a:r>
            <a:r>
              <a:rPr lang="en-US" dirty="0" err="1"/>
              <a:t>jozibasini</a:t>
            </a:r>
            <a:r>
              <a:rPr lang="en-US" dirty="0"/>
              <a:t> </a:t>
            </a:r>
            <a:r>
              <a:rPr lang="en-US" dirty="0" err="1"/>
              <a:t>oshirish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“</a:t>
            </a:r>
            <a:r>
              <a:rPr lang="en-US" dirty="0" err="1"/>
              <a:t>Yonuvchi</a:t>
            </a:r>
            <a:r>
              <a:rPr lang="en-US" dirty="0"/>
              <a:t> </a:t>
            </a:r>
            <a:r>
              <a:rPr lang="en-US" dirty="0" err="1"/>
              <a:t>reklamniy</a:t>
            </a:r>
            <a:r>
              <a:rPr lang="en-US" dirty="0"/>
              <a:t> </a:t>
            </a:r>
            <a:r>
              <a:rPr lang="en-US" dirty="0" err="1"/>
              <a:t>tablo</a:t>
            </a:r>
            <a:r>
              <a:rPr lang="en-US" dirty="0"/>
              <a:t>”.</a:t>
            </a:r>
          </a:p>
          <a:p>
            <a:pPr marL="342900" indent="-342900" algn="ctr">
              <a:buAutoNum type="arabicPeriod"/>
            </a:pPr>
            <a:r>
              <a:rPr lang="en-US" dirty="0" err="1"/>
              <a:t>Talabga</a:t>
            </a:r>
            <a:r>
              <a:rPr lang="en-US" dirty="0"/>
              <a:t> </a:t>
            </a:r>
            <a:r>
              <a:rPr lang="en-US" dirty="0" err="1"/>
              <a:t>ko’ra</a:t>
            </a:r>
            <a:r>
              <a:rPr lang="en-US" dirty="0"/>
              <a:t> </a:t>
            </a:r>
            <a:r>
              <a:rPr lang="en-US" dirty="0" err="1"/>
              <a:t>WiFi</a:t>
            </a:r>
            <a:r>
              <a:rPr lang="en-US" dirty="0"/>
              <a:t>,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bluetooth</a:t>
            </a:r>
            <a:r>
              <a:rPr lang="en-US" dirty="0"/>
              <a:t> </a:t>
            </a:r>
            <a:r>
              <a:rPr lang="en-US" dirty="0" err="1"/>
              <a:t>kalonkalar</a:t>
            </a:r>
            <a:r>
              <a:rPr lang="en-US" dirty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/>
              <a:t>ta’minlanishi</a:t>
            </a:r>
            <a:r>
              <a:rPr lang="en-US" dirty="0"/>
              <a:t> </a:t>
            </a:r>
            <a:r>
              <a:rPr lang="en-US" dirty="0" err="1"/>
              <a:t>mumkin</a:t>
            </a:r>
            <a:endParaRPr lang="en-US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B6DFDD-185E-4A5D-B6CC-DDB095E7B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4359" y="713508"/>
            <a:ext cx="2818849" cy="603365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694E90B-C0A4-4A4E-B106-56AB33575D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1627" t="4080" r="39649" b="-2233"/>
          <a:stretch/>
        </p:blipFill>
        <p:spPr>
          <a:xfrm>
            <a:off x="-621711" y="2440130"/>
            <a:ext cx="4858342" cy="291768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A4A3A5C-5C5E-48A5-B958-2B62CD4D9F1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267" r="23200"/>
          <a:stretch/>
        </p:blipFill>
        <p:spPr>
          <a:xfrm>
            <a:off x="4302595" y="2296107"/>
            <a:ext cx="4623937" cy="445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40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134327-4864-46BB-A57A-7055C9E3A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4020" y="110837"/>
            <a:ext cx="9371325" cy="803564"/>
          </a:xfrm>
        </p:spPr>
        <p:txBody>
          <a:bodyPr rtlCol="0">
            <a:normAutofit fontScale="90000"/>
          </a:bodyPr>
          <a:lstStyle/>
          <a:p>
            <a:pPr rtl="0"/>
            <a:br>
              <a:rPr lang="en-US" sz="3300" noProof="1">
                <a:solidFill>
                  <a:srgbClr val="FFFFFF"/>
                </a:solidFill>
              </a:rPr>
            </a:br>
            <a:r>
              <a:rPr lang="en-US" sz="3300" b="1" i="1" noProof="1">
                <a:solidFill>
                  <a:srgbClr val="00B0F0"/>
                </a:solidFill>
              </a:rPr>
              <a:t>8.5 millon so’m</a:t>
            </a:r>
            <a:endParaRPr lang="ru-RU" sz="3300" b="1" i="1" noProof="1">
              <a:solidFill>
                <a:srgbClr val="00B0F0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F4792A4-C179-42E5-91DF-86CD4CA7572A}"/>
              </a:ext>
            </a:extLst>
          </p:cNvPr>
          <p:cNvSpPr/>
          <p:nvPr/>
        </p:nvSpPr>
        <p:spPr>
          <a:xfrm>
            <a:off x="138545" y="110836"/>
            <a:ext cx="6162243" cy="3161001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Urban V.2.2</a:t>
            </a:r>
          </a:p>
          <a:p>
            <a:pPr algn="ctr"/>
            <a:r>
              <a:rPr lang="en-US" dirty="0" err="1"/>
              <a:t>Mavjud</a:t>
            </a:r>
            <a:r>
              <a:rPr lang="en-US" dirty="0"/>
              <a:t> </a:t>
            </a:r>
            <a:r>
              <a:rPr lang="en-US" dirty="0" err="1"/>
              <a:t>funksiyalari</a:t>
            </a:r>
            <a:r>
              <a:rPr lang="en-US" dirty="0"/>
              <a:t>:</a:t>
            </a:r>
          </a:p>
          <a:p>
            <a:pPr marL="342900" indent="-342900">
              <a:buAutoNum type="arabicPeriod"/>
            </a:pPr>
            <a:r>
              <a:rPr lang="en-US" dirty="0" err="1"/>
              <a:t>Quyosh</a:t>
            </a:r>
            <a:r>
              <a:rPr lang="en-US" dirty="0"/>
              <a:t> </a:t>
            </a:r>
            <a:r>
              <a:rPr lang="en-US" dirty="0" err="1"/>
              <a:t>panellari</a:t>
            </a:r>
            <a:r>
              <a:rPr lang="en-US" dirty="0"/>
              <a:t> </a:t>
            </a:r>
            <a:r>
              <a:rPr lang="en-US" dirty="0" err="1"/>
              <a:t>orqali</a:t>
            </a:r>
            <a:r>
              <a:rPr lang="en-US" dirty="0"/>
              <a:t> </a:t>
            </a:r>
            <a:r>
              <a:rPr lang="en-US" dirty="0" err="1"/>
              <a:t>Avtanom</a:t>
            </a:r>
            <a:r>
              <a:rPr lang="en-US" dirty="0"/>
              <a:t> </a:t>
            </a:r>
            <a:r>
              <a:rPr lang="en-US" dirty="0" err="1"/>
              <a:t>tarzda</a:t>
            </a:r>
            <a:r>
              <a:rPr lang="en-US" dirty="0"/>
              <a:t> </a:t>
            </a:r>
            <a:r>
              <a:rPr lang="en-US" dirty="0" err="1"/>
              <a:t>energiya</a:t>
            </a:r>
            <a:r>
              <a:rPr lang="en-US" dirty="0"/>
              <a:t> </a:t>
            </a:r>
            <a:r>
              <a:rPr lang="en-US" dirty="0" err="1"/>
              <a:t>ishlab</a:t>
            </a:r>
            <a:r>
              <a:rPr lang="en-US" dirty="0"/>
              <a:t> </a:t>
            </a:r>
            <a:r>
              <a:rPr lang="en-US" dirty="0" err="1"/>
              <a:t>chiqaradi</a:t>
            </a:r>
            <a:r>
              <a:rPr lang="en-US" dirty="0"/>
              <a:t>.</a:t>
            </a:r>
          </a:p>
          <a:p>
            <a:pPr marL="342900" indent="-342900">
              <a:buAutoNum type="arabicPeriod"/>
            </a:pPr>
            <a:r>
              <a:rPr lang="en-US" dirty="0"/>
              <a:t>Har </a:t>
            </a:r>
            <a:r>
              <a:rPr lang="en-US" dirty="0" err="1"/>
              <a:t>qanday</a:t>
            </a:r>
            <a:r>
              <a:rPr lang="en-US" dirty="0"/>
              <a:t> </a:t>
            </a:r>
            <a:r>
              <a:rPr lang="en-US" dirty="0" err="1"/>
              <a:t>turdagi</a:t>
            </a:r>
            <a:r>
              <a:rPr lang="en-US" dirty="0"/>
              <a:t> “</a:t>
            </a:r>
            <a:r>
              <a:rPr lang="en-US" dirty="0" err="1"/>
              <a:t>Gadjetlarni</a:t>
            </a:r>
            <a:r>
              <a:rPr lang="en-US" dirty="0"/>
              <a:t> </a:t>
            </a:r>
            <a:r>
              <a:rPr lang="en-US" dirty="0" err="1"/>
              <a:t>simsiz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simlik</a:t>
            </a:r>
            <a:r>
              <a:rPr lang="en-US" dirty="0"/>
              <a:t>” </a:t>
            </a:r>
            <a:r>
              <a:rPr lang="en-US" dirty="0" err="1"/>
              <a:t>quvvatlash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 err="1"/>
              <a:t>O’ziga</a:t>
            </a:r>
            <a:r>
              <a:rPr lang="en-US" dirty="0"/>
              <a:t> </a:t>
            </a:r>
            <a:r>
              <a:rPr lang="en-US" dirty="0" err="1"/>
              <a:t>e’tiborni</a:t>
            </a:r>
            <a:r>
              <a:rPr lang="en-US" dirty="0"/>
              <a:t> </a:t>
            </a:r>
            <a:r>
              <a:rPr lang="en-US" dirty="0" err="1"/>
              <a:t>jalb</a:t>
            </a:r>
            <a:r>
              <a:rPr lang="en-US" dirty="0"/>
              <a:t> </a:t>
            </a:r>
            <a:r>
              <a:rPr lang="en-US" dirty="0" err="1"/>
              <a:t>etishi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dizayin</a:t>
            </a:r>
            <a:r>
              <a:rPr lang="en-US" dirty="0"/>
              <a:t> </a:t>
            </a:r>
            <a:r>
              <a:rPr lang="en-US" dirty="0" err="1"/>
              <a:t>ko’rinish</a:t>
            </a:r>
            <a:r>
              <a:rPr lang="en-US" dirty="0"/>
              <a:t> </a:t>
            </a:r>
            <a:r>
              <a:rPr lang="en-US" dirty="0" err="1"/>
              <a:t>berishi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“Led” </a:t>
            </a:r>
            <a:r>
              <a:rPr lang="en-US" dirty="0" err="1"/>
              <a:t>yoritgichlar</a:t>
            </a:r>
            <a:r>
              <a:rPr lang="en-US" dirty="0"/>
              <a:t>.</a:t>
            </a:r>
          </a:p>
          <a:p>
            <a:pPr marL="342900" indent="-342900">
              <a:buAutoNum type="arabicPeriod"/>
            </a:pPr>
            <a:r>
              <a:rPr lang="en-US" dirty="0"/>
              <a:t>Yon </a:t>
            </a:r>
            <a:r>
              <a:rPr lang="en-US" dirty="0" err="1"/>
              <a:t>tarafida</a:t>
            </a:r>
            <a:r>
              <a:rPr lang="en-US" dirty="0"/>
              <a:t> reclama </a:t>
            </a:r>
            <a:r>
              <a:rPr lang="en-US" dirty="0" err="1"/>
              <a:t>jozibasini</a:t>
            </a:r>
            <a:r>
              <a:rPr lang="en-US" dirty="0"/>
              <a:t> </a:t>
            </a:r>
            <a:r>
              <a:rPr lang="en-US" dirty="0" err="1"/>
              <a:t>oshirish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“</a:t>
            </a:r>
            <a:r>
              <a:rPr lang="en-US" dirty="0" err="1"/>
              <a:t>Yonuvchi</a:t>
            </a:r>
            <a:r>
              <a:rPr lang="en-US" dirty="0"/>
              <a:t> </a:t>
            </a:r>
            <a:r>
              <a:rPr lang="en-US" dirty="0" err="1"/>
              <a:t>reklamniy</a:t>
            </a:r>
            <a:r>
              <a:rPr lang="en-US" dirty="0"/>
              <a:t> </a:t>
            </a:r>
            <a:r>
              <a:rPr lang="en-US" dirty="0" err="1"/>
              <a:t>tablo</a:t>
            </a:r>
            <a:r>
              <a:rPr lang="en-US" dirty="0"/>
              <a:t>”</a:t>
            </a:r>
          </a:p>
          <a:p>
            <a:pPr marL="342900" indent="-342900">
              <a:buAutoNum type="arabicPeriod"/>
            </a:pPr>
            <a:r>
              <a:rPr lang="en-US" dirty="0" err="1"/>
              <a:t>Talabga</a:t>
            </a:r>
            <a:r>
              <a:rPr lang="en-US" dirty="0"/>
              <a:t> </a:t>
            </a:r>
            <a:r>
              <a:rPr lang="en-US" dirty="0" err="1"/>
              <a:t>ko’ra</a:t>
            </a:r>
            <a:r>
              <a:rPr lang="en-US" dirty="0"/>
              <a:t> </a:t>
            </a:r>
            <a:r>
              <a:rPr lang="en-US" dirty="0" err="1"/>
              <a:t>WiFi</a:t>
            </a:r>
            <a:r>
              <a:rPr lang="en-US" dirty="0"/>
              <a:t>,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bluetooth</a:t>
            </a:r>
            <a:r>
              <a:rPr lang="en-US" dirty="0"/>
              <a:t> </a:t>
            </a:r>
            <a:r>
              <a:rPr lang="en-US" dirty="0" err="1"/>
              <a:t>kalonkalar</a:t>
            </a:r>
            <a:r>
              <a:rPr lang="en-US" dirty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/>
              <a:t>ta’minlanishi</a:t>
            </a:r>
            <a:r>
              <a:rPr lang="en-US" dirty="0"/>
              <a:t> </a:t>
            </a:r>
            <a:r>
              <a:rPr lang="en-US" dirty="0" err="1"/>
              <a:t>mumkin</a:t>
            </a:r>
            <a:endParaRPr lang="en-US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43DF399-9CD4-4268-9934-28041AD7DC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44" y="3396095"/>
            <a:ext cx="5957456" cy="335106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F848737-260E-4543-A8BC-D07D73AAC7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837" y="2115705"/>
            <a:ext cx="5476460" cy="463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6280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134327-4864-46BB-A57A-7055C9E3A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4020" y="110836"/>
            <a:ext cx="9371325" cy="1205345"/>
          </a:xfrm>
        </p:spPr>
        <p:txBody>
          <a:bodyPr rtlCol="0">
            <a:normAutofit/>
          </a:bodyPr>
          <a:lstStyle/>
          <a:p>
            <a:pPr rtl="0"/>
            <a:r>
              <a:rPr lang="en-US" sz="3300" b="1" i="1" noProof="1">
                <a:solidFill>
                  <a:srgbClr val="00B0F0"/>
                </a:solidFill>
              </a:rPr>
              <a:t>7.3 million so’m</a:t>
            </a:r>
            <a:br>
              <a:rPr lang="en-US" sz="3300" noProof="1">
                <a:solidFill>
                  <a:srgbClr val="FFFFFF"/>
                </a:solidFill>
              </a:rPr>
            </a:br>
            <a:endParaRPr lang="ru-RU" sz="3300" noProof="1">
              <a:solidFill>
                <a:srgbClr val="FFFFFF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F4792A4-C179-42E5-91DF-86CD4CA7572A}"/>
              </a:ext>
            </a:extLst>
          </p:cNvPr>
          <p:cNvSpPr/>
          <p:nvPr/>
        </p:nvSpPr>
        <p:spPr>
          <a:xfrm>
            <a:off x="715444" y="110836"/>
            <a:ext cx="5209309" cy="3020291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Classic V.1.0</a:t>
            </a:r>
          </a:p>
          <a:p>
            <a:pPr algn="ctr"/>
            <a:r>
              <a:rPr lang="en-US" dirty="0" err="1"/>
              <a:t>Mavjud</a:t>
            </a:r>
            <a:r>
              <a:rPr lang="en-US" dirty="0"/>
              <a:t> </a:t>
            </a:r>
            <a:r>
              <a:rPr lang="en-US" dirty="0" err="1"/>
              <a:t>funksiyalari</a:t>
            </a:r>
            <a:r>
              <a:rPr lang="en-US" dirty="0"/>
              <a:t>:</a:t>
            </a:r>
          </a:p>
          <a:p>
            <a:pPr marL="342900" indent="-342900" algn="ctr">
              <a:buAutoNum type="arabicPeriod"/>
            </a:pPr>
            <a:r>
              <a:rPr lang="en-US" dirty="0" err="1"/>
              <a:t>Quyosh</a:t>
            </a:r>
            <a:r>
              <a:rPr lang="en-US" dirty="0"/>
              <a:t> </a:t>
            </a:r>
            <a:r>
              <a:rPr lang="en-US" dirty="0" err="1"/>
              <a:t>panellari</a:t>
            </a:r>
            <a:r>
              <a:rPr lang="en-US" dirty="0"/>
              <a:t> </a:t>
            </a:r>
            <a:r>
              <a:rPr lang="en-US" dirty="0" err="1"/>
              <a:t>orqali</a:t>
            </a:r>
            <a:r>
              <a:rPr lang="en-US" dirty="0"/>
              <a:t> </a:t>
            </a:r>
            <a:r>
              <a:rPr lang="en-US" dirty="0" err="1"/>
              <a:t>Avtanom</a:t>
            </a:r>
            <a:r>
              <a:rPr lang="en-US" dirty="0"/>
              <a:t> </a:t>
            </a:r>
            <a:r>
              <a:rPr lang="en-US" dirty="0" err="1"/>
              <a:t>tarzda</a:t>
            </a:r>
            <a:r>
              <a:rPr lang="en-US" dirty="0"/>
              <a:t> </a:t>
            </a:r>
            <a:r>
              <a:rPr lang="en-US" dirty="0" err="1"/>
              <a:t>energiya</a:t>
            </a:r>
            <a:r>
              <a:rPr lang="en-US" dirty="0"/>
              <a:t> </a:t>
            </a:r>
            <a:r>
              <a:rPr lang="en-US" dirty="0" err="1"/>
              <a:t>ishlab</a:t>
            </a:r>
            <a:r>
              <a:rPr lang="en-US" dirty="0"/>
              <a:t> </a:t>
            </a:r>
            <a:r>
              <a:rPr lang="en-US" dirty="0" err="1"/>
              <a:t>chiqaradi</a:t>
            </a:r>
            <a:r>
              <a:rPr lang="en-US" dirty="0"/>
              <a:t>.</a:t>
            </a:r>
          </a:p>
          <a:p>
            <a:pPr marL="342900" indent="-342900" algn="ctr">
              <a:buAutoNum type="arabicPeriod"/>
            </a:pPr>
            <a:r>
              <a:rPr lang="en-US" dirty="0"/>
              <a:t>Har </a:t>
            </a:r>
            <a:r>
              <a:rPr lang="en-US" dirty="0" err="1"/>
              <a:t>qanday</a:t>
            </a:r>
            <a:r>
              <a:rPr lang="en-US" dirty="0"/>
              <a:t> </a:t>
            </a:r>
            <a:r>
              <a:rPr lang="en-US" dirty="0" err="1"/>
              <a:t>turdagi</a:t>
            </a:r>
            <a:r>
              <a:rPr lang="en-US" dirty="0"/>
              <a:t> “</a:t>
            </a:r>
            <a:r>
              <a:rPr lang="en-US" dirty="0" err="1"/>
              <a:t>Gadjetlarni</a:t>
            </a:r>
            <a:r>
              <a:rPr lang="en-US" dirty="0"/>
              <a:t> </a:t>
            </a:r>
            <a:r>
              <a:rPr lang="en-US" dirty="0" err="1"/>
              <a:t>simsiz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simlik</a:t>
            </a:r>
            <a:r>
              <a:rPr lang="en-US" dirty="0"/>
              <a:t>” </a:t>
            </a:r>
            <a:r>
              <a:rPr lang="en-US" dirty="0" err="1"/>
              <a:t>quvvatlash</a:t>
            </a:r>
            <a:endParaRPr lang="en-US" dirty="0"/>
          </a:p>
          <a:p>
            <a:pPr marL="342900" indent="-342900" algn="ctr">
              <a:buAutoNum type="arabicPeriod"/>
            </a:pPr>
            <a:r>
              <a:rPr lang="en-US" dirty="0" err="1"/>
              <a:t>O’ziga</a:t>
            </a:r>
            <a:r>
              <a:rPr lang="en-US" dirty="0"/>
              <a:t> </a:t>
            </a:r>
            <a:r>
              <a:rPr lang="en-US" dirty="0" err="1"/>
              <a:t>e’tiborni</a:t>
            </a:r>
            <a:r>
              <a:rPr lang="en-US" dirty="0"/>
              <a:t> </a:t>
            </a:r>
            <a:r>
              <a:rPr lang="en-US" dirty="0" err="1"/>
              <a:t>jalb</a:t>
            </a:r>
            <a:r>
              <a:rPr lang="en-US" dirty="0"/>
              <a:t> </a:t>
            </a:r>
            <a:r>
              <a:rPr lang="en-US" dirty="0" err="1"/>
              <a:t>etishi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dizayin</a:t>
            </a:r>
            <a:r>
              <a:rPr lang="en-US" dirty="0"/>
              <a:t> </a:t>
            </a:r>
            <a:r>
              <a:rPr lang="en-US" dirty="0" err="1"/>
              <a:t>ko’rinish</a:t>
            </a:r>
            <a:r>
              <a:rPr lang="en-US" dirty="0"/>
              <a:t> </a:t>
            </a:r>
            <a:r>
              <a:rPr lang="en-US" dirty="0" err="1"/>
              <a:t>berishi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“Led” </a:t>
            </a:r>
            <a:r>
              <a:rPr lang="en-US" dirty="0" err="1"/>
              <a:t>yoritgichlar</a:t>
            </a:r>
            <a:r>
              <a:rPr lang="en-US" dirty="0"/>
              <a:t>.</a:t>
            </a:r>
          </a:p>
          <a:p>
            <a:pPr marL="342900" indent="-342900" algn="ctr">
              <a:buAutoNum type="arabicPeriod"/>
            </a:pPr>
            <a:r>
              <a:rPr lang="en-US" dirty="0" err="1"/>
              <a:t>Talabga</a:t>
            </a:r>
            <a:r>
              <a:rPr lang="en-US" dirty="0"/>
              <a:t> </a:t>
            </a:r>
            <a:r>
              <a:rPr lang="en-US" dirty="0" err="1"/>
              <a:t>ko’ra</a:t>
            </a:r>
            <a:r>
              <a:rPr lang="en-US" dirty="0"/>
              <a:t> </a:t>
            </a:r>
            <a:r>
              <a:rPr lang="en-US" dirty="0" err="1"/>
              <a:t>WiFi</a:t>
            </a:r>
            <a:r>
              <a:rPr lang="en-US" dirty="0"/>
              <a:t>,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bluetooth</a:t>
            </a:r>
            <a:r>
              <a:rPr lang="en-US" dirty="0"/>
              <a:t> </a:t>
            </a:r>
            <a:r>
              <a:rPr lang="en-US" dirty="0" err="1"/>
              <a:t>kalonkalar</a:t>
            </a:r>
            <a:r>
              <a:rPr lang="en-US" dirty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/>
              <a:t>ta’minlanishi</a:t>
            </a:r>
            <a:r>
              <a:rPr lang="en-US" dirty="0"/>
              <a:t> </a:t>
            </a:r>
            <a:r>
              <a:rPr lang="en-US" dirty="0" err="1"/>
              <a:t>mumkin</a:t>
            </a:r>
            <a:r>
              <a:rPr lang="en-US" dirty="0"/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AE532BA-4732-4DC9-81A0-F926647D78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199" b="24842"/>
          <a:stretch/>
        </p:blipFill>
        <p:spPr>
          <a:xfrm>
            <a:off x="6096000" y="793705"/>
            <a:ext cx="4805363" cy="606429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A525AF7-C1E0-4439-A1C6-B74871FD25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751" b="7708"/>
          <a:stretch/>
        </p:blipFill>
        <p:spPr>
          <a:xfrm>
            <a:off x="3664165" y="3314700"/>
            <a:ext cx="1981508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681122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134327-4864-46BB-A57A-7055C9E3A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4020" y="110836"/>
            <a:ext cx="9371325" cy="1205345"/>
          </a:xfrm>
        </p:spPr>
        <p:txBody>
          <a:bodyPr rtlCol="0">
            <a:normAutofit/>
          </a:bodyPr>
          <a:lstStyle/>
          <a:p>
            <a:pPr rtl="0"/>
            <a:r>
              <a:rPr lang="en-US" sz="3300" b="1" i="1" noProof="1">
                <a:solidFill>
                  <a:srgbClr val="00B0F0"/>
                </a:solidFill>
              </a:rPr>
              <a:t>13.0 million so’m</a:t>
            </a:r>
            <a:br>
              <a:rPr lang="en-US" sz="3300" noProof="1">
                <a:solidFill>
                  <a:srgbClr val="FFFFFF"/>
                </a:solidFill>
              </a:rPr>
            </a:br>
            <a:endParaRPr lang="ru-RU" sz="3300" noProof="1">
              <a:solidFill>
                <a:srgbClr val="FFFFFF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F4792A4-C179-42E5-91DF-86CD4CA7572A}"/>
              </a:ext>
            </a:extLst>
          </p:cNvPr>
          <p:cNvSpPr/>
          <p:nvPr/>
        </p:nvSpPr>
        <p:spPr>
          <a:xfrm>
            <a:off x="190500" y="110837"/>
            <a:ext cx="5734253" cy="2303752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HiTech</a:t>
            </a:r>
            <a:r>
              <a:rPr lang="en-US" dirty="0"/>
              <a:t> V.1.0</a:t>
            </a:r>
          </a:p>
          <a:p>
            <a:pPr algn="ctr"/>
            <a:r>
              <a:rPr lang="en-US" dirty="0" err="1"/>
              <a:t>Mavjud</a:t>
            </a:r>
            <a:r>
              <a:rPr lang="en-US" dirty="0"/>
              <a:t> </a:t>
            </a:r>
            <a:r>
              <a:rPr lang="en-US" dirty="0" err="1"/>
              <a:t>funksiyalari</a:t>
            </a:r>
            <a:r>
              <a:rPr lang="en-US" dirty="0"/>
              <a:t>:</a:t>
            </a:r>
          </a:p>
          <a:p>
            <a:pPr marL="342900" indent="-342900">
              <a:buAutoNum type="arabicPeriod"/>
            </a:pPr>
            <a:r>
              <a:rPr lang="en-US" dirty="0" err="1"/>
              <a:t>Quyosh</a:t>
            </a:r>
            <a:r>
              <a:rPr lang="en-US" dirty="0"/>
              <a:t> </a:t>
            </a:r>
            <a:r>
              <a:rPr lang="en-US" dirty="0" err="1"/>
              <a:t>panellari</a:t>
            </a:r>
            <a:r>
              <a:rPr lang="en-US" dirty="0"/>
              <a:t> </a:t>
            </a:r>
            <a:r>
              <a:rPr lang="en-US" dirty="0" err="1"/>
              <a:t>orqali</a:t>
            </a:r>
            <a:r>
              <a:rPr lang="en-US" dirty="0"/>
              <a:t> </a:t>
            </a:r>
            <a:r>
              <a:rPr lang="en-US" dirty="0" err="1"/>
              <a:t>Avtanom</a:t>
            </a:r>
            <a:r>
              <a:rPr lang="en-US" dirty="0"/>
              <a:t> </a:t>
            </a:r>
            <a:r>
              <a:rPr lang="en-US" dirty="0" err="1"/>
              <a:t>tarzda</a:t>
            </a:r>
            <a:r>
              <a:rPr lang="en-US" dirty="0"/>
              <a:t> </a:t>
            </a:r>
            <a:r>
              <a:rPr lang="en-US" dirty="0" err="1"/>
              <a:t>energiya</a:t>
            </a:r>
            <a:r>
              <a:rPr lang="en-US" dirty="0"/>
              <a:t> </a:t>
            </a:r>
            <a:r>
              <a:rPr lang="en-US" dirty="0" err="1"/>
              <a:t>ishlab</a:t>
            </a:r>
            <a:r>
              <a:rPr lang="en-US" dirty="0"/>
              <a:t> </a:t>
            </a:r>
            <a:r>
              <a:rPr lang="en-US" dirty="0" err="1"/>
              <a:t>chiqaradi</a:t>
            </a:r>
            <a:r>
              <a:rPr lang="en-US" dirty="0"/>
              <a:t>.</a:t>
            </a:r>
          </a:p>
          <a:p>
            <a:pPr marL="342900" indent="-342900">
              <a:buAutoNum type="arabicPeriod"/>
            </a:pPr>
            <a:r>
              <a:rPr lang="en-US" dirty="0"/>
              <a:t>Har </a:t>
            </a:r>
            <a:r>
              <a:rPr lang="en-US" dirty="0" err="1"/>
              <a:t>qanday</a:t>
            </a:r>
            <a:r>
              <a:rPr lang="en-US" dirty="0"/>
              <a:t> </a:t>
            </a:r>
            <a:r>
              <a:rPr lang="en-US" dirty="0" err="1"/>
              <a:t>turdagi</a:t>
            </a:r>
            <a:r>
              <a:rPr lang="en-US" dirty="0"/>
              <a:t> “</a:t>
            </a:r>
            <a:r>
              <a:rPr lang="en-US" dirty="0" err="1"/>
              <a:t>Gadjetlarni</a:t>
            </a:r>
            <a:r>
              <a:rPr lang="en-US" dirty="0"/>
              <a:t> </a:t>
            </a:r>
            <a:r>
              <a:rPr lang="en-US" dirty="0" err="1"/>
              <a:t>simsiz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simlik</a:t>
            </a:r>
            <a:r>
              <a:rPr lang="en-US" dirty="0"/>
              <a:t>” </a:t>
            </a:r>
            <a:r>
              <a:rPr lang="en-US" dirty="0" err="1"/>
              <a:t>quvvatlash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 err="1"/>
              <a:t>Talabga</a:t>
            </a:r>
            <a:r>
              <a:rPr lang="en-US" dirty="0"/>
              <a:t> </a:t>
            </a:r>
            <a:r>
              <a:rPr lang="en-US" dirty="0" err="1"/>
              <a:t>ko’ra</a:t>
            </a:r>
            <a:r>
              <a:rPr lang="en-US" dirty="0"/>
              <a:t> </a:t>
            </a:r>
            <a:r>
              <a:rPr lang="en-US" dirty="0" err="1"/>
              <a:t>WiFi</a:t>
            </a:r>
            <a:r>
              <a:rPr lang="en-US" dirty="0"/>
              <a:t>,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bluetooth</a:t>
            </a:r>
            <a:r>
              <a:rPr lang="en-US" dirty="0"/>
              <a:t> </a:t>
            </a:r>
            <a:r>
              <a:rPr lang="en-US" dirty="0" err="1"/>
              <a:t>kalonkalar</a:t>
            </a:r>
            <a:r>
              <a:rPr lang="en-US" dirty="0"/>
              <a:t> </a:t>
            </a:r>
            <a:r>
              <a:rPr lang="en-US" dirty="0" err="1"/>
              <a:t>bilan</a:t>
            </a:r>
            <a:r>
              <a:rPr lang="en-US" dirty="0"/>
              <a:t> </a:t>
            </a:r>
            <a:r>
              <a:rPr lang="en-US" dirty="0" err="1"/>
              <a:t>ta’minlanishi</a:t>
            </a:r>
            <a:r>
              <a:rPr lang="en-US" dirty="0"/>
              <a:t> </a:t>
            </a:r>
            <a:r>
              <a:rPr lang="en-US" dirty="0" err="1"/>
              <a:t>mumkin</a:t>
            </a:r>
            <a:r>
              <a:rPr lang="en-US" dirty="0"/>
              <a:t>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06597C-7B67-482E-93A5-64D4699645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297" t="8405" r="20429" b="3466"/>
          <a:stretch/>
        </p:blipFill>
        <p:spPr>
          <a:xfrm>
            <a:off x="6145611" y="927443"/>
            <a:ext cx="5855889" cy="356399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99F07E4-24C9-4C83-98FD-B59CE39509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746" y="2709441"/>
            <a:ext cx="5891436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997319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DC9467-D86A-4D44-9E01-5796E5BDA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0065" y="166255"/>
            <a:ext cx="9912355" cy="2387081"/>
          </a:xfrm>
        </p:spPr>
        <p:txBody>
          <a:bodyPr rtlCol="0" anchor="ctr">
            <a:noAutofit/>
          </a:bodyPr>
          <a:lstStyle/>
          <a:p>
            <a:pPr algn="ctr" rtl="0"/>
            <a:r>
              <a:rPr lang="en-US" sz="2800" noProof="1"/>
              <a:t>“</a:t>
            </a:r>
            <a:r>
              <a:rPr lang="en-US" sz="2800" b="1" noProof="1"/>
              <a:t>Aqilli Avto bekatlar</a:t>
            </a:r>
            <a:r>
              <a:rPr lang="en-US" sz="2800" noProof="1"/>
              <a:t>”</a:t>
            </a:r>
            <a:br>
              <a:rPr lang="en-US" sz="2800" noProof="1"/>
            </a:br>
            <a:r>
              <a:rPr lang="en-US" sz="2800" cap="none" noProof="1"/>
              <a:t>Bugungi kunda qayta tiklanuvchi energiya manbalar kelajak energiyasi va har bir qayta tiklnuvchi energiya manabai bu kelajakka investesiya hisoblanadi.</a:t>
            </a:r>
            <a:endParaRPr lang="ru-RU" sz="2800" noProof="1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03D88BF-51AE-46F2-8081-A3C50643270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/>
          <a:stretch/>
        </p:blipFill>
        <p:spPr>
          <a:xfrm>
            <a:off x="1131837" y="2216727"/>
            <a:ext cx="9600097" cy="4342542"/>
          </a:xfrm>
        </p:spPr>
      </p:pic>
    </p:spTree>
    <p:extLst>
      <p:ext uri="{BB962C8B-B14F-4D97-AF65-F5344CB8AC3E}">
        <p14:creationId xmlns:p14="http://schemas.microsoft.com/office/powerpoint/2010/main" val="246063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134327-4864-46BB-A57A-7055C9E3A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4020" y="110836"/>
            <a:ext cx="9371325" cy="741081"/>
          </a:xfrm>
        </p:spPr>
        <p:txBody>
          <a:bodyPr rtlCol="0">
            <a:normAutofit fontScale="90000"/>
          </a:bodyPr>
          <a:lstStyle/>
          <a:p>
            <a:pPr rtl="0"/>
            <a:r>
              <a:rPr lang="en-US" sz="3300" b="1" i="1" noProof="1">
                <a:solidFill>
                  <a:srgbClr val="00B0F0"/>
                </a:solidFill>
              </a:rPr>
              <a:t>25.0 million so’m</a:t>
            </a:r>
            <a:br>
              <a:rPr lang="en-US" sz="3300" noProof="1">
                <a:solidFill>
                  <a:srgbClr val="FFFFFF"/>
                </a:solidFill>
              </a:rPr>
            </a:br>
            <a:endParaRPr lang="ru-RU" sz="3300" noProof="1">
              <a:solidFill>
                <a:srgbClr val="FFFFFF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F4792A4-C179-42E5-91DF-86CD4CA7572A}"/>
              </a:ext>
            </a:extLst>
          </p:cNvPr>
          <p:cNvSpPr/>
          <p:nvPr/>
        </p:nvSpPr>
        <p:spPr>
          <a:xfrm>
            <a:off x="152222" y="110836"/>
            <a:ext cx="2970730" cy="5589877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u="sng" dirty="0"/>
              <a:t>Modern V.1.0</a:t>
            </a:r>
          </a:p>
          <a:p>
            <a:pPr algn="ctr"/>
            <a:r>
              <a:rPr lang="en-US" dirty="0" err="1"/>
              <a:t>Mavjud</a:t>
            </a:r>
            <a:r>
              <a:rPr lang="en-US" dirty="0"/>
              <a:t> </a:t>
            </a:r>
            <a:r>
              <a:rPr lang="en-US" dirty="0" err="1"/>
              <a:t>funksiyalari</a:t>
            </a:r>
            <a:r>
              <a:rPr lang="en-US" dirty="0"/>
              <a:t>:</a:t>
            </a:r>
          </a:p>
          <a:p>
            <a:pPr marL="342900" indent="-342900" algn="ctr">
              <a:buAutoNum type="arabicPeriod"/>
            </a:pPr>
            <a:r>
              <a:rPr lang="en-US" dirty="0" err="1"/>
              <a:t>Quyosh</a:t>
            </a:r>
            <a:r>
              <a:rPr lang="en-US" dirty="0"/>
              <a:t> </a:t>
            </a:r>
            <a:r>
              <a:rPr lang="en-US" dirty="0" err="1"/>
              <a:t>panellari</a:t>
            </a:r>
            <a:r>
              <a:rPr lang="en-US" dirty="0"/>
              <a:t> </a:t>
            </a:r>
            <a:r>
              <a:rPr lang="en-US" dirty="0" err="1"/>
              <a:t>orqali</a:t>
            </a:r>
            <a:r>
              <a:rPr lang="en-US" dirty="0"/>
              <a:t> </a:t>
            </a:r>
            <a:r>
              <a:rPr lang="en-US" dirty="0" err="1"/>
              <a:t>Avtanom</a:t>
            </a:r>
            <a:r>
              <a:rPr lang="en-US" dirty="0"/>
              <a:t> </a:t>
            </a:r>
            <a:r>
              <a:rPr lang="en-US" dirty="0" err="1"/>
              <a:t>tarzda</a:t>
            </a:r>
            <a:r>
              <a:rPr lang="en-US" dirty="0"/>
              <a:t> </a:t>
            </a:r>
            <a:r>
              <a:rPr lang="en-US" dirty="0" err="1"/>
              <a:t>energiya</a:t>
            </a:r>
            <a:r>
              <a:rPr lang="en-US" dirty="0"/>
              <a:t> </a:t>
            </a:r>
            <a:r>
              <a:rPr lang="en-US" dirty="0" err="1"/>
              <a:t>ishlab</a:t>
            </a:r>
            <a:r>
              <a:rPr lang="en-US" dirty="0"/>
              <a:t> </a:t>
            </a:r>
            <a:r>
              <a:rPr lang="en-US" dirty="0" err="1"/>
              <a:t>chiqaradi</a:t>
            </a:r>
            <a:r>
              <a:rPr lang="en-US" dirty="0"/>
              <a:t>.</a:t>
            </a:r>
          </a:p>
          <a:p>
            <a:pPr marL="342900" indent="-342900" algn="ctr">
              <a:buAutoNum type="arabicPeriod"/>
            </a:pPr>
            <a:r>
              <a:rPr lang="en-US" dirty="0"/>
              <a:t>Har </a:t>
            </a:r>
            <a:r>
              <a:rPr lang="en-US" dirty="0" err="1"/>
              <a:t>qanday</a:t>
            </a:r>
            <a:r>
              <a:rPr lang="en-US" dirty="0"/>
              <a:t> </a:t>
            </a:r>
            <a:r>
              <a:rPr lang="en-US" dirty="0" err="1"/>
              <a:t>turdagi</a:t>
            </a:r>
            <a:r>
              <a:rPr lang="en-US" dirty="0"/>
              <a:t> “</a:t>
            </a:r>
            <a:r>
              <a:rPr lang="en-US" dirty="0" err="1"/>
              <a:t>Gadjetlarni</a:t>
            </a:r>
            <a:r>
              <a:rPr lang="en-US" dirty="0"/>
              <a:t> </a:t>
            </a:r>
            <a:r>
              <a:rPr lang="en-US" dirty="0" err="1"/>
              <a:t>simsiz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simlik</a:t>
            </a:r>
            <a:r>
              <a:rPr lang="en-US" dirty="0"/>
              <a:t>” </a:t>
            </a:r>
            <a:r>
              <a:rPr lang="en-US" dirty="0" err="1"/>
              <a:t>quvvatlash</a:t>
            </a:r>
            <a:endParaRPr lang="en-US" dirty="0"/>
          </a:p>
          <a:p>
            <a:pPr marL="342900" indent="-342900" algn="ctr">
              <a:buAutoNum type="arabicPeriod"/>
            </a:pPr>
            <a:r>
              <a:rPr lang="en-US" dirty="0" err="1"/>
              <a:t>O’ziga</a:t>
            </a:r>
            <a:r>
              <a:rPr lang="en-US" dirty="0"/>
              <a:t> </a:t>
            </a:r>
            <a:r>
              <a:rPr lang="en-US" dirty="0" err="1"/>
              <a:t>e’tiborni</a:t>
            </a:r>
            <a:r>
              <a:rPr lang="en-US" dirty="0"/>
              <a:t> </a:t>
            </a:r>
            <a:r>
              <a:rPr lang="en-US" dirty="0" err="1"/>
              <a:t>jalb</a:t>
            </a:r>
            <a:r>
              <a:rPr lang="en-US" dirty="0"/>
              <a:t> </a:t>
            </a:r>
            <a:r>
              <a:rPr lang="en-US" dirty="0" err="1"/>
              <a:t>etishi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dizayin</a:t>
            </a:r>
            <a:r>
              <a:rPr lang="en-US" dirty="0"/>
              <a:t> </a:t>
            </a:r>
            <a:r>
              <a:rPr lang="en-US" dirty="0" err="1"/>
              <a:t>ko’rinish</a:t>
            </a:r>
            <a:r>
              <a:rPr lang="en-US" dirty="0"/>
              <a:t> </a:t>
            </a:r>
            <a:r>
              <a:rPr lang="en-US" dirty="0" err="1"/>
              <a:t>berishi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“Led” </a:t>
            </a:r>
            <a:r>
              <a:rPr lang="en-US" dirty="0" err="1"/>
              <a:t>yoritgichlar</a:t>
            </a:r>
            <a:r>
              <a:rPr lang="en-US" dirty="0"/>
              <a:t>.</a:t>
            </a:r>
          </a:p>
          <a:p>
            <a:pPr marL="342900" indent="-342900" algn="ctr">
              <a:buAutoNum type="arabicPeriod"/>
            </a:pPr>
            <a:r>
              <a:rPr lang="en-US" dirty="0" err="1"/>
              <a:t>Talabga</a:t>
            </a:r>
            <a:r>
              <a:rPr lang="en-US" dirty="0"/>
              <a:t> </a:t>
            </a:r>
            <a:r>
              <a:rPr lang="en-US" dirty="0" err="1"/>
              <a:t>ko’ra</a:t>
            </a:r>
            <a:r>
              <a:rPr lang="en-US" dirty="0"/>
              <a:t> </a:t>
            </a:r>
            <a:r>
              <a:rPr lang="en-US" dirty="0" err="1"/>
              <a:t>WiFi</a:t>
            </a:r>
            <a:r>
              <a:rPr lang="en-US" dirty="0"/>
              <a:t>, </a:t>
            </a:r>
            <a:r>
              <a:rPr lang="en-US" dirty="0" err="1"/>
              <a:t>Ko’zatuv</a:t>
            </a:r>
            <a:r>
              <a:rPr lang="en-US" dirty="0"/>
              <a:t> </a:t>
            </a:r>
            <a:r>
              <a:rPr lang="en-US" dirty="0" err="1"/>
              <a:t>kamerasi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Favfqulotda</a:t>
            </a:r>
            <a:r>
              <a:rPr lang="en-US" dirty="0"/>
              <a:t> </a:t>
            </a:r>
            <a:r>
              <a:rPr lang="en-US" dirty="0" err="1"/>
              <a:t>tugmalar</a:t>
            </a:r>
            <a:r>
              <a:rPr lang="en-US" dirty="0"/>
              <a:t> </a:t>
            </a:r>
            <a:r>
              <a:rPr lang="en-US" dirty="0" err="1"/>
              <a:t>o’rnatish</a:t>
            </a:r>
            <a:r>
              <a:rPr lang="en-US" dirty="0"/>
              <a:t> </a:t>
            </a:r>
            <a:r>
              <a:rPr lang="en-US" dirty="0" err="1"/>
              <a:t>mumkin</a:t>
            </a:r>
            <a:r>
              <a:rPr lang="en-US" dirty="0"/>
              <a:t>.</a:t>
            </a:r>
          </a:p>
          <a:p>
            <a:pPr algn="ctr"/>
            <a:r>
              <a:rPr lang="en-US" dirty="0" err="1"/>
              <a:t>Parametirlari</a:t>
            </a:r>
            <a:r>
              <a:rPr lang="en-US" dirty="0"/>
              <a:t>: </a:t>
            </a:r>
          </a:p>
          <a:p>
            <a:pPr algn="ctr"/>
            <a:r>
              <a:rPr lang="en-US" dirty="0" err="1"/>
              <a:t>Balandligi</a:t>
            </a:r>
            <a:r>
              <a:rPr lang="en-US" dirty="0"/>
              <a:t> 2.2 </a:t>
            </a:r>
            <a:r>
              <a:rPr lang="en-US" dirty="0" err="1"/>
              <a:t>metr</a:t>
            </a:r>
            <a:r>
              <a:rPr lang="en-US" dirty="0"/>
              <a:t>.</a:t>
            </a:r>
          </a:p>
          <a:p>
            <a:pPr algn="ctr"/>
            <a:r>
              <a:rPr lang="en-US" dirty="0"/>
              <a:t>Yon  </a:t>
            </a:r>
            <a:r>
              <a:rPr lang="en-US" dirty="0" err="1"/>
              <a:t>uzunligi</a:t>
            </a:r>
            <a:r>
              <a:rPr lang="en-US" dirty="0"/>
              <a:t> 3.5 </a:t>
            </a:r>
            <a:r>
              <a:rPr lang="en-US" dirty="0" err="1"/>
              <a:t>metr</a:t>
            </a:r>
            <a:r>
              <a:rPr lang="en-US" dirty="0"/>
              <a:t>.</a:t>
            </a:r>
          </a:p>
          <a:p>
            <a:pPr algn="ctr"/>
            <a:r>
              <a:rPr lang="en-US" dirty="0"/>
              <a:t>Buy </a:t>
            </a:r>
            <a:r>
              <a:rPr lang="en-US" dirty="0" err="1"/>
              <a:t>uzunligi</a:t>
            </a:r>
            <a:r>
              <a:rPr lang="en-US" dirty="0"/>
              <a:t> 1.5 </a:t>
            </a:r>
            <a:r>
              <a:rPr lang="en-US" dirty="0" err="1"/>
              <a:t>metr</a:t>
            </a:r>
            <a:endParaRPr lang="en-US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3494835-6B66-4D6E-B9AC-CD175307D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4229" y="634278"/>
            <a:ext cx="8465414" cy="5308044"/>
          </a:xfrm>
          <a:prstGeom prst="rect">
            <a:avLst/>
          </a:prstGeom>
        </p:spPr>
      </p:pic>
      <p:sp>
        <p:nvSpPr>
          <p:cNvPr id="11" name="Стрелка: влево-вправо 10">
            <a:extLst>
              <a:ext uri="{FF2B5EF4-FFF2-40B4-BE49-F238E27FC236}">
                <a16:creationId xmlns:a16="http://schemas.microsoft.com/office/drawing/2014/main" id="{5C6798A8-DC3C-40C9-A3A7-E80A7EB0FFFB}"/>
              </a:ext>
            </a:extLst>
          </p:cNvPr>
          <p:cNvSpPr/>
          <p:nvPr/>
        </p:nvSpPr>
        <p:spPr>
          <a:xfrm rot="665431">
            <a:off x="4976349" y="4663162"/>
            <a:ext cx="3014662" cy="46169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верх-вниз 11">
            <a:extLst>
              <a:ext uri="{FF2B5EF4-FFF2-40B4-BE49-F238E27FC236}">
                <a16:creationId xmlns:a16="http://schemas.microsoft.com/office/drawing/2014/main" id="{23D49E97-8DE5-46BC-9373-5186D045EBD9}"/>
              </a:ext>
            </a:extLst>
          </p:cNvPr>
          <p:cNvSpPr/>
          <p:nvPr/>
        </p:nvSpPr>
        <p:spPr>
          <a:xfrm>
            <a:off x="9058102" y="2316176"/>
            <a:ext cx="557213" cy="254057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лево-вправо 12">
            <a:extLst>
              <a:ext uri="{FF2B5EF4-FFF2-40B4-BE49-F238E27FC236}">
                <a16:creationId xmlns:a16="http://schemas.microsoft.com/office/drawing/2014/main" id="{A4179575-3301-4FA2-A0C2-2360064EE476}"/>
              </a:ext>
            </a:extLst>
          </p:cNvPr>
          <p:cNvSpPr/>
          <p:nvPr/>
        </p:nvSpPr>
        <p:spPr>
          <a:xfrm rot="1055296">
            <a:off x="7900863" y="1103017"/>
            <a:ext cx="1296619" cy="36640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5DBDEBC2-C150-4496-9693-2FB8F8AF2BEA}"/>
              </a:ext>
            </a:extLst>
          </p:cNvPr>
          <p:cNvSpPr/>
          <p:nvPr/>
        </p:nvSpPr>
        <p:spPr>
          <a:xfrm rot="572874">
            <a:off x="5663237" y="4618394"/>
            <a:ext cx="1513240" cy="48660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3.5 </a:t>
            </a:r>
            <a:r>
              <a:rPr lang="en-US" dirty="0" err="1">
                <a:solidFill>
                  <a:srgbClr val="FF0000"/>
                </a:solidFill>
              </a:rPr>
              <a:t>metr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A0140C3A-32B0-4761-9B0B-B9AF38254917}"/>
              </a:ext>
            </a:extLst>
          </p:cNvPr>
          <p:cNvSpPr/>
          <p:nvPr/>
        </p:nvSpPr>
        <p:spPr>
          <a:xfrm rot="866743">
            <a:off x="8058830" y="1126178"/>
            <a:ext cx="998507" cy="2088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1.5 </a:t>
            </a:r>
            <a:r>
              <a:rPr lang="en-US" dirty="0" err="1">
                <a:solidFill>
                  <a:srgbClr val="FF0000"/>
                </a:solidFill>
              </a:rPr>
              <a:t>metr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51D420B1-915F-4FC0-BE5A-EC97F858250A}"/>
              </a:ext>
            </a:extLst>
          </p:cNvPr>
          <p:cNvSpPr/>
          <p:nvPr/>
        </p:nvSpPr>
        <p:spPr>
          <a:xfrm rot="16200000">
            <a:off x="8837454" y="3557454"/>
            <a:ext cx="998507" cy="580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2.2 </a:t>
            </a:r>
            <a:r>
              <a:rPr lang="en-US" dirty="0" err="1">
                <a:solidFill>
                  <a:srgbClr val="FF0000"/>
                </a:solidFill>
              </a:rPr>
              <a:t>metr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8C0AEBC8-9E16-4468-9290-AFC3F73E23EE}"/>
              </a:ext>
            </a:extLst>
          </p:cNvPr>
          <p:cNvSpPr/>
          <p:nvPr/>
        </p:nvSpPr>
        <p:spPr>
          <a:xfrm>
            <a:off x="272551" y="5942321"/>
            <a:ext cx="2850401" cy="80484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Har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qushumcha</a:t>
            </a:r>
            <a:r>
              <a:rPr lang="en-US" dirty="0"/>
              <a:t> 1 </a:t>
            </a:r>
            <a:r>
              <a:rPr lang="en-US" dirty="0" err="1"/>
              <a:t>metr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3 - 7 million </a:t>
            </a:r>
            <a:r>
              <a:rPr lang="en-US" dirty="0" err="1"/>
              <a:t>narx</a:t>
            </a:r>
            <a:r>
              <a:rPr lang="en-US" dirty="0"/>
              <a:t> </a:t>
            </a:r>
            <a:r>
              <a:rPr lang="en-US" dirty="0" err="1"/>
              <a:t>qo’shiladi</a:t>
            </a:r>
            <a:endParaRPr lang="ru-RU" dirty="0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588403B7-8BDF-489D-820A-163663928852}"/>
              </a:ext>
            </a:extLst>
          </p:cNvPr>
          <p:cNvSpPr/>
          <p:nvPr/>
        </p:nvSpPr>
        <p:spPr>
          <a:xfrm>
            <a:off x="3861242" y="6056115"/>
            <a:ext cx="6690224" cy="69400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u="sng" dirty="0" err="1">
                <a:solidFill>
                  <a:srgbClr val="FF0000"/>
                </a:solidFill>
              </a:rPr>
              <a:t>Bunda</a:t>
            </a:r>
            <a:r>
              <a:rPr lang="en-US" sz="2400" u="sng" dirty="0">
                <a:solidFill>
                  <a:srgbClr val="FF0000"/>
                </a:solidFill>
              </a:rPr>
              <a:t> yon </a:t>
            </a:r>
            <a:r>
              <a:rPr lang="en-US" sz="2400" u="sng" dirty="0" err="1">
                <a:solidFill>
                  <a:srgbClr val="FF0000"/>
                </a:solidFill>
              </a:rPr>
              <a:t>atrof</a:t>
            </a:r>
            <a:r>
              <a:rPr lang="en-US" sz="2400" u="sng" dirty="0">
                <a:solidFill>
                  <a:srgbClr val="FF0000"/>
                </a:solidFill>
              </a:rPr>
              <a:t> </a:t>
            </a:r>
            <a:r>
              <a:rPr lang="en-US" sz="2400" u="sng" dirty="0" err="1">
                <a:solidFill>
                  <a:srgbClr val="FF0000"/>
                </a:solidFill>
              </a:rPr>
              <a:t>o’rama</a:t>
            </a:r>
            <a:r>
              <a:rPr lang="en-US" sz="2400" u="sng" dirty="0">
                <a:solidFill>
                  <a:srgbClr val="FF0000"/>
                </a:solidFill>
              </a:rPr>
              <a:t> </a:t>
            </a:r>
            <a:r>
              <a:rPr lang="en-US" sz="2400" u="sng" dirty="0" err="1">
                <a:solidFill>
                  <a:srgbClr val="FF0000"/>
                </a:solidFill>
              </a:rPr>
              <a:t>materiali</a:t>
            </a:r>
            <a:r>
              <a:rPr lang="en-US" sz="2400" u="sng" dirty="0">
                <a:solidFill>
                  <a:srgbClr val="FF0000"/>
                </a:solidFill>
              </a:rPr>
              <a:t> </a:t>
            </a:r>
            <a:r>
              <a:rPr lang="en-US" sz="2400" u="sng" dirty="0" err="1">
                <a:solidFill>
                  <a:srgbClr val="FF0000"/>
                </a:solidFill>
              </a:rPr>
              <a:t>inobatga</a:t>
            </a:r>
            <a:r>
              <a:rPr lang="en-US" sz="2400" u="sng" dirty="0">
                <a:solidFill>
                  <a:srgbClr val="FF0000"/>
                </a:solidFill>
              </a:rPr>
              <a:t> </a:t>
            </a:r>
            <a:r>
              <a:rPr lang="en-US" sz="2400" u="sng" dirty="0" err="1">
                <a:solidFill>
                  <a:srgbClr val="FF0000"/>
                </a:solidFill>
              </a:rPr>
              <a:t>olinadi</a:t>
            </a:r>
            <a:r>
              <a:rPr lang="en-US" sz="2400" u="sng" dirty="0">
                <a:solidFill>
                  <a:srgbClr val="FF0000"/>
                </a:solidFill>
              </a:rPr>
              <a:t>.</a:t>
            </a:r>
            <a:endParaRPr lang="ru-RU" sz="2400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19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134327-4864-46BB-A57A-7055C9E3A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4020" y="110836"/>
            <a:ext cx="9371325" cy="741081"/>
          </a:xfrm>
        </p:spPr>
        <p:txBody>
          <a:bodyPr rtlCol="0">
            <a:normAutofit fontScale="90000"/>
          </a:bodyPr>
          <a:lstStyle/>
          <a:p>
            <a:pPr rtl="0"/>
            <a:r>
              <a:rPr lang="en-US" sz="3300" b="1" i="1" noProof="1">
                <a:solidFill>
                  <a:srgbClr val="00B0F0"/>
                </a:solidFill>
              </a:rPr>
              <a:t>22.2 million so’m</a:t>
            </a:r>
            <a:br>
              <a:rPr lang="en-US" sz="3300" noProof="1">
                <a:solidFill>
                  <a:srgbClr val="FFFFFF"/>
                </a:solidFill>
              </a:rPr>
            </a:br>
            <a:endParaRPr lang="ru-RU" sz="3300" noProof="1">
              <a:solidFill>
                <a:srgbClr val="FFFFFF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F4792A4-C179-42E5-91DF-86CD4CA7572A}"/>
              </a:ext>
            </a:extLst>
          </p:cNvPr>
          <p:cNvSpPr/>
          <p:nvPr/>
        </p:nvSpPr>
        <p:spPr>
          <a:xfrm>
            <a:off x="152222" y="110836"/>
            <a:ext cx="2970730" cy="5589877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u="sng" dirty="0"/>
              <a:t>Simple V.1.0</a:t>
            </a:r>
          </a:p>
          <a:p>
            <a:pPr algn="ctr"/>
            <a:r>
              <a:rPr lang="en-US" dirty="0" err="1"/>
              <a:t>Mavjud</a:t>
            </a:r>
            <a:r>
              <a:rPr lang="en-US" dirty="0"/>
              <a:t> </a:t>
            </a:r>
            <a:r>
              <a:rPr lang="en-US" dirty="0" err="1"/>
              <a:t>funksiyalari</a:t>
            </a:r>
            <a:r>
              <a:rPr lang="en-US" dirty="0"/>
              <a:t>:</a:t>
            </a:r>
          </a:p>
          <a:p>
            <a:pPr marL="342900" indent="-342900" algn="ctr">
              <a:buAutoNum type="arabicPeriod"/>
            </a:pPr>
            <a:r>
              <a:rPr lang="en-US" dirty="0" err="1"/>
              <a:t>Quyosh</a:t>
            </a:r>
            <a:r>
              <a:rPr lang="en-US" dirty="0"/>
              <a:t> </a:t>
            </a:r>
            <a:r>
              <a:rPr lang="en-US" dirty="0" err="1"/>
              <a:t>panellari</a:t>
            </a:r>
            <a:r>
              <a:rPr lang="en-US" dirty="0"/>
              <a:t> </a:t>
            </a:r>
            <a:r>
              <a:rPr lang="en-US" dirty="0" err="1"/>
              <a:t>orqali</a:t>
            </a:r>
            <a:r>
              <a:rPr lang="en-US" dirty="0"/>
              <a:t> </a:t>
            </a:r>
            <a:r>
              <a:rPr lang="en-US" dirty="0" err="1"/>
              <a:t>Avtanom</a:t>
            </a:r>
            <a:r>
              <a:rPr lang="en-US" dirty="0"/>
              <a:t> </a:t>
            </a:r>
            <a:r>
              <a:rPr lang="en-US" dirty="0" err="1"/>
              <a:t>tarzda</a:t>
            </a:r>
            <a:r>
              <a:rPr lang="en-US" dirty="0"/>
              <a:t> </a:t>
            </a:r>
            <a:r>
              <a:rPr lang="en-US" dirty="0" err="1"/>
              <a:t>energiya</a:t>
            </a:r>
            <a:r>
              <a:rPr lang="en-US" dirty="0"/>
              <a:t> </a:t>
            </a:r>
            <a:r>
              <a:rPr lang="en-US" dirty="0" err="1"/>
              <a:t>ishlab</a:t>
            </a:r>
            <a:r>
              <a:rPr lang="en-US" dirty="0"/>
              <a:t> </a:t>
            </a:r>
            <a:r>
              <a:rPr lang="en-US" dirty="0" err="1"/>
              <a:t>chiqaradi</a:t>
            </a:r>
            <a:r>
              <a:rPr lang="en-US" dirty="0"/>
              <a:t>.</a:t>
            </a:r>
          </a:p>
          <a:p>
            <a:pPr marL="342900" indent="-342900" algn="ctr">
              <a:buAutoNum type="arabicPeriod"/>
            </a:pPr>
            <a:r>
              <a:rPr lang="en-US" dirty="0"/>
              <a:t>Har </a:t>
            </a:r>
            <a:r>
              <a:rPr lang="en-US" dirty="0" err="1"/>
              <a:t>qanday</a:t>
            </a:r>
            <a:r>
              <a:rPr lang="en-US" dirty="0"/>
              <a:t> </a:t>
            </a:r>
            <a:r>
              <a:rPr lang="en-US" dirty="0" err="1"/>
              <a:t>turdagi</a:t>
            </a:r>
            <a:r>
              <a:rPr lang="en-US" dirty="0"/>
              <a:t> “</a:t>
            </a:r>
            <a:r>
              <a:rPr lang="en-US" dirty="0" err="1"/>
              <a:t>Gadjetlarni</a:t>
            </a:r>
            <a:r>
              <a:rPr lang="en-US" dirty="0"/>
              <a:t> </a:t>
            </a:r>
            <a:r>
              <a:rPr lang="en-US" dirty="0" err="1"/>
              <a:t>simsiz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simlik</a:t>
            </a:r>
            <a:r>
              <a:rPr lang="en-US" dirty="0"/>
              <a:t>” </a:t>
            </a:r>
            <a:r>
              <a:rPr lang="en-US" dirty="0" err="1"/>
              <a:t>quvvatlash</a:t>
            </a:r>
            <a:endParaRPr lang="en-US" dirty="0"/>
          </a:p>
          <a:p>
            <a:pPr marL="342900" indent="-342900" algn="ctr">
              <a:buAutoNum type="arabicPeriod"/>
            </a:pPr>
            <a:r>
              <a:rPr lang="en-US" dirty="0" err="1"/>
              <a:t>O’ziga</a:t>
            </a:r>
            <a:r>
              <a:rPr lang="en-US" dirty="0"/>
              <a:t> </a:t>
            </a:r>
            <a:r>
              <a:rPr lang="en-US" dirty="0" err="1"/>
              <a:t>e’tiborni</a:t>
            </a:r>
            <a:r>
              <a:rPr lang="en-US" dirty="0"/>
              <a:t> </a:t>
            </a:r>
            <a:r>
              <a:rPr lang="en-US" dirty="0" err="1"/>
              <a:t>jalb</a:t>
            </a:r>
            <a:r>
              <a:rPr lang="en-US" dirty="0"/>
              <a:t> </a:t>
            </a:r>
            <a:r>
              <a:rPr lang="en-US" dirty="0" err="1"/>
              <a:t>etishi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dizayin</a:t>
            </a:r>
            <a:r>
              <a:rPr lang="en-US" dirty="0"/>
              <a:t> </a:t>
            </a:r>
            <a:r>
              <a:rPr lang="en-US" dirty="0" err="1"/>
              <a:t>ko’rinish</a:t>
            </a:r>
            <a:r>
              <a:rPr lang="en-US" dirty="0"/>
              <a:t> </a:t>
            </a:r>
            <a:r>
              <a:rPr lang="en-US" dirty="0" err="1"/>
              <a:t>berishi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“Led” </a:t>
            </a:r>
            <a:r>
              <a:rPr lang="en-US" dirty="0" err="1"/>
              <a:t>yoritgichlar</a:t>
            </a:r>
            <a:r>
              <a:rPr lang="en-US" dirty="0"/>
              <a:t>.</a:t>
            </a:r>
          </a:p>
          <a:p>
            <a:pPr marL="342900" indent="-342900" algn="ctr">
              <a:buAutoNum type="arabicPeriod"/>
            </a:pPr>
            <a:r>
              <a:rPr lang="en-US" dirty="0" err="1"/>
              <a:t>Talabga</a:t>
            </a:r>
            <a:r>
              <a:rPr lang="en-US" dirty="0"/>
              <a:t> </a:t>
            </a:r>
            <a:r>
              <a:rPr lang="en-US" dirty="0" err="1"/>
              <a:t>ko’ra</a:t>
            </a:r>
            <a:r>
              <a:rPr lang="en-US" dirty="0"/>
              <a:t> </a:t>
            </a:r>
            <a:r>
              <a:rPr lang="en-US" dirty="0" err="1"/>
              <a:t>WiFi</a:t>
            </a:r>
            <a:r>
              <a:rPr lang="en-US" dirty="0"/>
              <a:t>, </a:t>
            </a:r>
            <a:r>
              <a:rPr lang="en-US" dirty="0" err="1"/>
              <a:t>Ko’zatuv</a:t>
            </a:r>
            <a:r>
              <a:rPr lang="en-US" dirty="0"/>
              <a:t> </a:t>
            </a:r>
            <a:r>
              <a:rPr lang="en-US" dirty="0" err="1"/>
              <a:t>kamerasi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Favfqulotda</a:t>
            </a:r>
            <a:r>
              <a:rPr lang="en-US" dirty="0"/>
              <a:t> </a:t>
            </a:r>
            <a:r>
              <a:rPr lang="en-US" dirty="0" err="1"/>
              <a:t>tugmalar</a:t>
            </a:r>
            <a:r>
              <a:rPr lang="en-US" dirty="0"/>
              <a:t> </a:t>
            </a:r>
            <a:r>
              <a:rPr lang="en-US" dirty="0" err="1"/>
              <a:t>o’rnatish</a:t>
            </a:r>
            <a:r>
              <a:rPr lang="en-US" dirty="0"/>
              <a:t> </a:t>
            </a:r>
            <a:r>
              <a:rPr lang="en-US" dirty="0" err="1"/>
              <a:t>mumkin</a:t>
            </a:r>
            <a:r>
              <a:rPr lang="en-US" dirty="0"/>
              <a:t>.</a:t>
            </a:r>
          </a:p>
          <a:p>
            <a:pPr algn="ctr"/>
            <a:r>
              <a:rPr lang="en-US" dirty="0" err="1"/>
              <a:t>Parametirlari</a:t>
            </a:r>
            <a:r>
              <a:rPr lang="en-US" dirty="0"/>
              <a:t>: </a:t>
            </a:r>
          </a:p>
          <a:p>
            <a:pPr algn="ctr"/>
            <a:r>
              <a:rPr lang="en-US" dirty="0" err="1"/>
              <a:t>Balandligi</a:t>
            </a:r>
            <a:r>
              <a:rPr lang="en-US" dirty="0"/>
              <a:t> 2.2 </a:t>
            </a:r>
            <a:r>
              <a:rPr lang="en-US" dirty="0" err="1"/>
              <a:t>metr</a:t>
            </a:r>
            <a:r>
              <a:rPr lang="en-US" dirty="0"/>
              <a:t>.</a:t>
            </a:r>
          </a:p>
          <a:p>
            <a:pPr algn="ctr"/>
            <a:r>
              <a:rPr lang="en-US" dirty="0"/>
              <a:t>Yon  </a:t>
            </a:r>
            <a:r>
              <a:rPr lang="en-US" dirty="0" err="1"/>
              <a:t>uzunligi</a:t>
            </a:r>
            <a:r>
              <a:rPr lang="en-US" dirty="0"/>
              <a:t> 3.5 </a:t>
            </a:r>
            <a:r>
              <a:rPr lang="en-US" dirty="0" err="1"/>
              <a:t>metr</a:t>
            </a:r>
            <a:r>
              <a:rPr lang="en-US" dirty="0"/>
              <a:t>.</a:t>
            </a:r>
          </a:p>
          <a:p>
            <a:pPr algn="ctr"/>
            <a:r>
              <a:rPr lang="en-US" dirty="0"/>
              <a:t>Buy </a:t>
            </a:r>
            <a:r>
              <a:rPr lang="en-US" dirty="0" err="1"/>
              <a:t>uzunligi</a:t>
            </a:r>
            <a:r>
              <a:rPr lang="en-US" dirty="0"/>
              <a:t> 1.5 </a:t>
            </a:r>
            <a:r>
              <a:rPr lang="en-US" dirty="0" err="1"/>
              <a:t>metr</a:t>
            </a:r>
            <a:endParaRPr lang="en-US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3494835-6B66-4D6E-B9AC-CD175307D7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327425" y="464457"/>
            <a:ext cx="6585831" cy="5369412"/>
          </a:xfrm>
          <a:prstGeom prst="rect">
            <a:avLst/>
          </a:prstGeom>
        </p:spPr>
      </p:pic>
      <p:sp>
        <p:nvSpPr>
          <p:cNvPr id="11" name="Стрелка: влево-вправо 10">
            <a:extLst>
              <a:ext uri="{FF2B5EF4-FFF2-40B4-BE49-F238E27FC236}">
                <a16:creationId xmlns:a16="http://schemas.microsoft.com/office/drawing/2014/main" id="{5C6798A8-DC3C-40C9-A3A7-E80A7EB0FFFB}"/>
              </a:ext>
            </a:extLst>
          </p:cNvPr>
          <p:cNvSpPr/>
          <p:nvPr/>
        </p:nvSpPr>
        <p:spPr>
          <a:xfrm rot="1394352">
            <a:off x="3916093" y="4427232"/>
            <a:ext cx="3014662" cy="38576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верх-вниз 11">
            <a:extLst>
              <a:ext uri="{FF2B5EF4-FFF2-40B4-BE49-F238E27FC236}">
                <a16:creationId xmlns:a16="http://schemas.microsoft.com/office/drawing/2014/main" id="{23D49E97-8DE5-46BC-9373-5186D045EBD9}"/>
              </a:ext>
            </a:extLst>
          </p:cNvPr>
          <p:cNvSpPr/>
          <p:nvPr/>
        </p:nvSpPr>
        <p:spPr>
          <a:xfrm>
            <a:off x="10320640" y="2187494"/>
            <a:ext cx="557213" cy="254057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лево-вправо 12">
            <a:extLst>
              <a:ext uri="{FF2B5EF4-FFF2-40B4-BE49-F238E27FC236}">
                <a16:creationId xmlns:a16="http://schemas.microsoft.com/office/drawing/2014/main" id="{A4179575-3301-4FA2-A0C2-2360064EE476}"/>
              </a:ext>
            </a:extLst>
          </p:cNvPr>
          <p:cNvSpPr/>
          <p:nvPr/>
        </p:nvSpPr>
        <p:spPr>
          <a:xfrm rot="20866563">
            <a:off x="7104656" y="807971"/>
            <a:ext cx="2269320" cy="53238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5DBDEBC2-C150-4496-9693-2FB8F8AF2BEA}"/>
              </a:ext>
            </a:extLst>
          </p:cNvPr>
          <p:cNvSpPr/>
          <p:nvPr/>
        </p:nvSpPr>
        <p:spPr>
          <a:xfrm rot="1476026">
            <a:off x="4550151" y="4297294"/>
            <a:ext cx="1513240" cy="48660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3.5 </a:t>
            </a:r>
            <a:r>
              <a:rPr lang="en-US" dirty="0" err="1">
                <a:solidFill>
                  <a:srgbClr val="FF0000"/>
                </a:solidFill>
              </a:rPr>
              <a:t>metr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A0140C3A-32B0-4761-9B0B-B9AF38254917}"/>
              </a:ext>
            </a:extLst>
          </p:cNvPr>
          <p:cNvSpPr/>
          <p:nvPr/>
        </p:nvSpPr>
        <p:spPr>
          <a:xfrm rot="20851160">
            <a:off x="7740061" y="934505"/>
            <a:ext cx="998507" cy="2088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1.5 </a:t>
            </a:r>
            <a:r>
              <a:rPr lang="en-US" dirty="0" err="1">
                <a:solidFill>
                  <a:srgbClr val="FF0000"/>
                </a:solidFill>
              </a:rPr>
              <a:t>metr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51D420B1-915F-4FC0-BE5A-EC97F858250A}"/>
              </a:ext>
            </a:extLst>
          </p:cNvPr>
          <p:cNvSpPr/>
          <p:nvPr/>
        </p:nvSpPr>
        <p:spPr>
          <a:xfrm rot="16200000">
            <a:off x="10052212" y="3368110"/>
            <a:ext cx="998507" cy="580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2.2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metr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8C0AEBC8-9E16-4468-9290-AFC3F73E23EE}"/>
              </a:ext>
            </a:extLst>
          </p:cNvPr>
          <p:cNvSpPr/>
          <p:nvPr/>
        </p:nvSpPr>
        <p:spPr>
          <a:xfrm>
            <a:off x="272551" y="5942321"/>
            <a:ext cx="2850401" cy="80484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Har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qushumcha</a:t>
            </a:r>
            <a:r>
              <a:rPr lang="en-US" dirty="0"/>
              <a:t> 1 </a:t>
            </a:r>
            <a:r>
              <a:rPr lang="en-US" dirty="0" err="1"/>
              <a:t>metr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3 - 7 million </a:t>
            </a:r>
            <a:r>
              <a:rPr lang="en-US" dirty="0" err="1"/>
              <a:t>narx</a:t>
            </a:r>
            <a:r>
              <a:rPr lang="en-US" dirty="0"/>
              <a:t> </a:t>
            </a:r>
            <a:r>
              <a:rPr lang="en-US" dirty="0" err="1"/>
              <a:t>qo’shiladi</a:t>
            </a:r>
            <a:endParaRPr lang="ru-RU" dirty="0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588403B7-8BDF-489D-820A-163663928852}"/>
              </a:ext>
            </a:extLst>
          </p:cNvPr>
          <p:cNvSpPr/>
          <p:nvPr/>
        </p:nvSpPr>
        <p:spPr>
          <a:xfrm>
            <a:off x="3861242" y="6056115"/>
            <a:ext cx="6690224" cy="69400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u="sng" dirty="0" err="1">
                <a:solidFill>
                  <a:srgbClr val="FF0000"/>
                </a:solidFill>
              </a:rPr>
              <a:t>Bunda</a:t>
            </a:r>
            <a:r>
              <a:rPr lang="en-US" sz="2400" u="sng" dirty="0">
                <a:solidFill>
                  <a:srgbClr val="FF0000"/>
                </a:solidFill>
              </a:rPr>
              <a:t> yon </a:t>
            </a:r>
            <a:r>
              <a:rPr lang="en-US" sz="2400" u="sng" dirty="0" err="1">
                <a:solidFill>
                  <a:srgbClr val="FF0000"/>
                </a:solidFill>
              </a:rPr>
              <a:t>atrof</a:t>
            </a:r>
            <a:r>
              <a:rPr lang="en-US" sz="2400" u="sng" dirty="0">
                <a:solidFill>
                  <a:srgbClr val="FF0000"/>
                </a:solidFill>
              </a:rPr>
              <a:t> </a:t>
            </a:r>
            <a:r>
              <a:rPr lang="en-US" sz="2400" u="sng" dirty="0" err="1">
                <a:solidFill>
                  <a:srgbClr val="FF0000"/>
                </a:solidFill>
              </a:rPr>
              <a:t>o’rama</a:t>
            </a:r>
            <a:r>
              <a:rPr lang="en-US" sz="2400" u="sng" dirty="0">
                <a:solidFill>
                  <a:srgbClr val="FF0000"/>
                </a:solidFill>
              </a:rPr>
              <a:t> </a:t>
            </a:r>
            <a:r>
              <a:rPr lang="en-US" sz="2400" u="sng" dirty="0" err="1">
                <a:solidFill>
                  <a:srgbClr val="FF0000"/>
                </a:solidFill>
              </a:rPr>
              <a:t>materiali</a:t>
            </a:r>
            <a:r>
              <a:rPr lang="en-US" sz="2400" u="sng" dirty="0">
                <a:solidFill>
                  <a:srgbClr val="FF0000"/>
                </a:solidFill>
              </a:rPr>
              <a:t> </a:t>
            </a:r>
            <a:r>
              <a:rPr lang="en-US" sz="2400" u="sng" dirty="0" err="1">
                <a:solidFill>
                  <a:srgbClr val="FF0000"/>
                </a:solidFill>
              </a:rPr>
              <a:t>inobatga</a:t>
            </a:r>
            <a:r>
              <a:rPr lang="en-US" sz="2400" u="sng" dirty="0">
                <a:solidFill>
                  <a:srgbClr val="FF0000"/>
                </a:solidFill>
              </a:rPr>
              <a:t> </a:t>
            </a:r>
            <a:r>
              <a:rPr lang="en-US" sz="2400" u="sng" dirty="0" err="1">
                <a:solidFill>
                  <a:srgbClr val="FF0000"/>
                </a:solidFill>
              </a:rPr>
              <a:t>olinadi</a:t>
            </a:r>
            <a:r>
              <a:rPr lang="en-US" sz="2400" u="sng" dirty="0">
                <a:solidFill>
                  <a:srgbClr val="FF0000"/>
                </a:solidFill>
              </a:rPr>
              <a:t>.</a:t>
            </a:r>
            <a:endParaRPr lang="ru-RU" sz="2400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17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134327-4864-46BB-A57A-7055C9E3A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4020" y="110836"/>
            <a:ext cx="9371325" cy="741081"/>
          </a:xfrm>
        </p:spPr>
        <p:txBody>
          <a:bodyPr rtlCol="0">
            <a:normAutofit fontScale="90000"/>
          </a:bodyPr>
          <a:lstStyle/>
          <a:p>
            <a:pPr rtl="0"/>
            <a:r>
              <a:rPr lang="en-US" sz="3300" b="1" i="1" noProof="1">
                <a:solidFill>
                  <a:srgbClr val="00B0F0"/>
                </a:solidFill>
              </a:rPr>
              <a:t>65.0 million so’m</a:t>
            </a:r>
            <a:br>
              <a:rPr lang="en-US" sz="3300" noProof="1">
                <a:solidFill>
                  <a:srgbClr val="FFFFFF"/>
                </a:solidFill>
              </a:rPr>
            </a:br>
            <a:endParaRPr lang="ru-RU" sz="3300" noProof="1">
              <a:solidFill>
                <a:srgbClr val="FFFFFF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F4792A4-C179-42E5-91DF-86CD4CA7572A}"/>
              </a:ext>
            </a:extLst>
          </p:cNvPr>
          <p:cNvSpPr/>
          <p:nvPr/>
        </p:nvSpPr>
        <p:spPr>
          <a:xfrm>
            <a:off x="152222" y="110836"/>
            <a:ext cx="2970730" cy="5589877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u="sng" dirty="0"/>
              <a:t>Modern V.2.0</a:t>
            </a:r>
          </a:p>
          <a:p>
            <a:pPr algn="ctr"/>
            <a:r>
              <a:rPr lang="en-US" dirty="0" err="1"/>
              <a:t>Mavjud</a:t>
            </a:r>
            <a:r>
              <a:rPr lang="en-US" dirty="0"/>
              <a:t> </a:t>
            </a:r>
            <a:r>
              <a:rPr lang="en-US" dirty="0" err="1"/>
              <a:t>funksiyalari</a:t>
            </a:r>
            <a:r>
              <a:rPr lang="en-US" dirty="0"/>
              <a:t>:</a:t>
            </a:r>
          </a:p>
          <a:p>
            <a:pPr marL="342900" indent="-342900" algn="ctr">
              <a:buAutoNum type="arabicPeriod"/>
            </a:pPr>
            <a:r>
              <a:rPr lang="en-US" dirty="0" err="1"/>
              <a:t>Quyosh</a:t>
            </a:r>
            <a:r>
              <a:rPr lang="en-US" dirty="0"/>
              <a:t> </a:t>
            </a:r>
            <a:r>
              <a:rPr lang="en-US" dirty="0" err="1"/>
              <a:t>panellari</a:t>
            </a:r>
            <a:r>
              <a:rPr lang="en-US" dirty="0"/>
              <a:t> </a:t>
            </a:r>
            <a:r>
              <a:rPr lang="en-US" dirty="0" err="1"/>
              <a:t>orqali</a:t>
            </a:r>
            <a:r>
              <a:rPr lang="en-US" dirty="0"/>
              <a:t> </a:t>
            </a:r>
            <a:r>
              <a:rPr lang="en-US" dirty="0" err="1"/>
              <a:t>Avtanom</a:t>
            </a:r>
            <a:r>
              <a:rPr lang="en-US" dirty="0"/>
              <a:t> </a:t>
            </a:r>
            <a:r>
              <a:rPr lang="en-US" dirty="0" err="1"/>
              <a:t>tarzda</a:t>
            </a:r>
            <a:r>
              <a:rPr lang="en-US" dirty="0"/>
              <a:t> </a:t>
            </a:r>
            <a:r>
              <a:rPr lang="en-US" dirty="0" err="1"/>
              <a:t>energiya</a:t>
            </a:r>
            <a:r>
              <a:rPr lang="en-US" dirty="0"/>
              <a:t> </a:t>
            </a:r>
            <a:r>
              <a:rPr lang="en-US" dirty="0" err="1"/>
              <a:t>ishlab</a:t>
            </a:r>
            <a:r>
              <a:rPr lang="en-US" dirty="0"/>
              <a:t> </a:t>
            </a:r>
            <a:r>
              <a:rPr lang="en-US" dirty="0" err="1"/>
              <a:t>chiqaradi</a:t>
            </a:r>
            <a:r>
              <a:rPr lang="en-US" dirty="0"/>
              <a:t>.</a:t>
            </a:r>
          </a:p>
          <a:p>
            <a:pPr marL="342900" indent="-342900" algn="ctr">
              <a:buAutoNum type="arabicPeriod"/>
            </a:pPr>
            <a:r>
              <a:rPr lang="en-US" dirty="0"/>
              <a:t>Har </a:t>
            </a:r>
            <a:r>
              <a:rPr lang="en-US" dirty="0" err="1"/>
              <a:t>qanday</a:t>
            </a:r>
            <a:r>
              <a:rPr lang="en-US" dirty="0"/>
              <a:t> </a:t>
            </a:r>
            <a:r>
              <a:rPr lang="en-US" dirty="0" err="1"/>
              <a:t>turdagi</a:t>
            </a:r>
            <a:r>
              <a:rPr lang="en-US" dirty="0"/>
              <a:t> “</a:t>
            </a:r>
            <a:r>
              <a:rPr lang="en-US" dirty="0" err="1"/>
              <a:t>Gadjetlarni</a:t>
            </a:r>
            <a:r>
              <a:rPr lang="en-US" dirty="0"/>
              <a:t> </a:t>
            </a:r>
            <a:r>
              <a:rPr lang="en-US" dirty="0" err="1"/>
              <a:t>simsiz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simlik</a:t>
            </a:r>
            <a:r>
              <a:rPr lang="en-US" dirty="0"/>
              <a:t>” </a:t>
            </a:r>
            <a:r>
              <a:rPr lang="en-US" dirty="0" err="1"/>
              <a:t>quvvatlash</a:t>
            </a:r>
            <a:endParaRPr lang="en-US" dirty="0"/>
          </a:p>
          <a:p>
            <a:pPr marL="342900" indent="-342900" algn="ctr">
              <a:buAutoNum type="arabicPeriod"/>
            </a:pPr>
            <a:r>
              <a:rPr lang="en-US" dirty="0" err="1"/>
              <a:t>O’ziga</a:t>
            </a:r>
            <a:r>
              <a:rPr lang="en-US" dirty="0"/>
              <a:t> </a:t>
            </a:r>
            <a:r>
              <a:rPr lang="en-US" dirty="0" err="1"/>
              <a:t>e’tiborni</a:t>
            </a:r>
            <a:r>
              <a:rPr lang="en-US" dirty="0"/>
              <a:t> </a:t>
            </a:r>
            <a:r>
              <a:rPr lang="en-US" dirty="0" err="1"/>
              <a:t>jalb</a:t>
            </a:r>
            <a:r>
              <a:rPr lang="en-US" dirty="0"/>
              <a:t> </a:t>
            </a:r>
            <a:r>
              <a:rPr lang="en-US" dirty="0" err="1"/>
              <a:t>etishi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dizayin</a:t>
            </a:r>
            <a:r>
              <a:rPr lang="en-US" dirty="0"/>
              <a:t> </a:t>
            </a:r>
            <a:r>
              <a:rPr lang="en-US" dirty="0" err="1"/>
              <a:t>ko’rinish</a:t>
            </a:r>
            <a:r>
              <a:rPr lang="en-US" dirty="0"/>
              <a:t> </a:t>
            </a:r>
            <a:r>
              <a:rPr lang="en-US" dirty="0" err="1"/>
              <a:t>berishi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“Led” </a:t>
            </a:r>
            <a:r>
              <a:rPr lang="en-US" dirty="0" err="1"/>
              <a:t>yoritgichlar</a:t>
            </a:r>
            <a:r>
              <a:rPr lang="en-US" dirty="0"/>
              <a:t>.</a:t>
            </a:r>
          </a:p>
          <a:p>
            <a:pPr marL="342900" indent="-342900" algn="ctr">
              <a:buAutoNum type="arabicPeriod"/>
            </a:pPr>
            <a:r>
              <a:rPr lang="en-US" dirty="0" err="1"/>
              <a:t>Talabga</a:t>
            </a:r>
            <a:r>
              <a:rPr lang="en-US" dirty="0"/>
              <a:t> </a:t>
            </a:r>
            <a:r>
              <a:rPr lang="en-US" dirty="0" err="1"/>
              <a:t>ko’ra</a:t>
            </a:r>
            <a:r>
              <a:rPr lang="en-US" dirty="0"/>
              <a:t> </a:t>
            </a:r>
            <a:r>
              <a:rPr lang="en-US" dirty="0" err="1"/>
              <a:t>WiFi</a:t>
            </a:r>
            <a:r>
              <a:rPr lang="en-US" dirty="0"/>
              <a:t>, </a:t>
            </a:r>
            <a:r>
              <a:rPr lang="en-US" dirty="0" err="1"/>
              <a:t>Ko’zatuv</a:t>
            </a:r>
            <a:r>
              <a:rPr lang="en-US" dirty="0"/>
              <a:t> </a:t>
            </a:r>
            <a:r>
              <a:rPr lang="en-US" dirty="0" err="1"/>
              <a:t>kamerasi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Favfqulotda</a:t>
            </a:r>
            <a:r>
              <a:rPr lang="en-US" dirty="0"/>
              <a:t> </a:t>
            </a:r>
            <a:r>
              <a:rPr lang="en-US" dirty="0" err="1"/>
              <a:t>tugmalar</a:t>
            </a:r>
            <a:r>
              <a:rPr lang="en-US" dirty="0"/>
              <a:t> </a:t>
            </a:r>
            <a:r>
              <a:rPr lang="en-US" dirty="0" err="1"/>
              <a:t>o’rnatish</a:t>
            </a:r>
            <a:r>
              <a:rPr lang="en-US" dirty="0"/>
              <a:t> </a:t>
            </a:r>
            <a:r>
              <a:rPr lang="en-US" dirty="0" err="1"/>
              <a:t>mumkin</a:t>
            </a:r>
            <a:r>
              <a:rPr lang="en-US" dirty="0"/>
              <a:t>.</a:t>
            </a:r>
          </a:p>
          <a:p>
            <a:pPr algn="ctr"/>
            <a:r>
              <a:rPr lang="en-US" dirty="0" err="1"/>
              <a:t>Parametirlari</a:t>
            </a:r>
            <a:r>
              <a:rPr lang="en-US" dirty="0"/>
              <a:t>: </a:t>
            </a:r>
          </a:p>
          <a:p>
            <a:pPr algn="ctr"/>
            <a:r>
              <a:rPr lang="en-US" dirty="0" err="1"/>
              <a:t>Balandligi</a:t>
            </a:r>
            <a:r>
              <a:rPr lang="en-US" dirty="0"/>
              <a:t> 2.2 </a:t>
            </a:r>
            <a:r>
              <a:rPr lang="en-US" dirty="0" err="1"/>
              <a:t>metr</a:t>
            </a:r>
            <a:r>
              <a:rPr lang="en-US" dirty="0"/>
              <a:t>.</a:t>
            </a:r>
          </a:p>
          <a:p>
            <a:pPr algn="ctr"/>
            <a:r>
              <a:rPr lang="en-US" dirty="0"/>
              <a:t>Yon  </a:t>
            </a:r>
            <a:r>
              <a:rPr lang="en-US" dirty="0" err="1"/>
              <a:t>uzunligi</a:t>
            </a:r>
            <a:r>
              <a:rPr lang="en-US" dirty="0"/>
              <a:t> 3.5 </a:t>
            </a:r>
            <a:r>
              <a:rPr lang="en-US" dirty="0" err="1"/>
              <a:t>metr</a:t>
            </a:r>
            <a:r>
              <a:rPr lang="en-US" dirty="0"/>
              <a:t>.</a:t>
            </a:r>
          </a:p>
          <a:p>
            <a:pPr algn="ctr"/>
            <a:r>
              <a:rPr lang="en-US" dirty="0"/>
              <a:t>Buy </a:t>
            </a:r>
            <a:r>
              <a:rPr lang="en-US" dirty="0" err="1"/>
              <a:t>uzunligi</a:t>
            </a:r>
            <a:r>
              <a:rPr lang="en-US" dirty="0"/>
              <a:t> 1.5 </a:t>
            </a:r>
            <a:r>
              <a:rPr lang="en-US" dirty="0" err="1"/>
              <a:t>metr</a:t>
            </a:r>
            <a:endParaRPr lang="en-US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3494835-6B66-4D6E-B9AC-CD175307D7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224229" y="861548"/>
            <a:ext cx="8465414" cy="4853504"/>
          </a:xfrm>
          <a:prstGeom prst="rect">
            <a:avLst/>
          </a:prstGeom>
        </p:spPr>
      </p:pic>
      <p:sp>
        <p:nvSpPr>
          <p:cNvPr id="11" name="Стрелка: влево-вправо 10">
            <a:extLst>
              <a:ext uri="{FF2B5EF4-FFF2-40B4-BE49-F238E27FC236}">
                <a16:creationId xmlns:a16="http://schemas.microsoft.com/office/drawing/2014/main" id="{5C6798A8-DC3C-40C9-A3A7-E80A7EB0FFFB}"/>
              </a:ext>
            </a:extLst>
          </p:cNvPr>
          <p:cNvSpPr/>
          <p:nvPr/>
        </p:nvSpPr>
        <p:spPr>
          <a:xfrm>
            <a:off x="5204238" y="4668817"/>
            <a:ext cx="3014662" cy="38576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верх-вниз 11">
            <a:extLst>
              <a:ext uri="{FF2B5EF4-FFF2-40B4-BE49-F238E27FC236}">
                <a16:creationId xmlns:a16="http://schemas.microsoft.com/office/drawing/2014/main" id="{23D49E97-8DE5-46BC-9373-5186D045EBD9}"/>
              </a:ext>
            </a:extLst>
          </p:cNvPr>
          <p:cNvSpPr/>
          <p:nvPr/>
        </p:nvSpPr>
        <p:spPr>
          <a:xfrm>
            <a:off x="9231445" y="2231735"/>
            <a:ext cx="557213" cy="254057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лево-вправо 12">
            <a:extLst>
              <a:ext uri="{FF2B5EF4-FFF2-40B4-BE49-F238E27FC236}">
                <a16:creationId xmlns:a16="http://schemas.microsoft.com/office/drawing/2014/main" id="{A4179575-3301-4FA2-A0C2-2360064EE476}"/>
              </a:ext>
            </a:extLst>
          </p:cNvPr>
          <p:cNvSpPr/>
          <p:nvPr/>
        </p:nvSpPr>
        <p:spPr>
          <a:xfrm rot="1055296">
            <a:off x="8073616" y="1732480"/>
            <a:ext cx="1296619" cy="36640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5DBDEBC2-C150-4496-9693-2FB8F8AF2BEA}"/>
              </a:ext>
            </a:extLst>
          </p:cNvPr>
          <p:cNvSpPr/>
          <p:nvPr/>
        </p:nvSpPr>
        <p:spPr>
          <a:xfrm>
            <a:off x="5663236" y="4618394"/>
            <a:ext cx="1869677" cy="48660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3.5 </a:t>
            </a:r>
            <a:r>
              <a:rPr lang="en-US" dirty="0" err="1">
                <a:solidFill>
                  <a:srgbClr val="FF0000"/>
                </a:solidFill>
              </a:rPr>
              <a:t>metr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A0140C3A-32B0-4761-9B0B-B9AF38254917}"/>
              </a:ext>
            </a:extLst>
          </p:cNvPr>
          <p:cNvSpPr/>
          <p:nvPr/>
        </p:nvSpPr>
        <p:spPr>
          <a:xfrm rot="866743">
            <a:off x="8222671" y="1755590"/>
            <a:ext cx="998507" cy="2088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1.5 </a:t>
            </a:r>
            <a:r>
              <a:rPr lang="en-US" dirty="0" err="1"/>
              <a:t>metr</a:t>
            </a:r>
            <a:endParaRPr lang="ru-RU" dirty="0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51D420B1-915F-4FC0-BE5A-EC97F858250A}"/>
              </a:ext>
            </a:extLst>
          </p:cNvPr>
          <p:cNvSpPr/>
          <p:nvPr/>
        </p:nvSpPr>
        <p:spPr>
          <a:xfrm rot="16200000">
            <a:off x="9010797" y="3473013"/>
            <a:ext cx="998507" cy="580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2.2 </a:t>
            </a:r>
            <a:r>
              <a:rPr lang="en-US" dirty="0" err="1"/>
              <a:t>metr</a:t>
            </a:r>
            <a:endParaRPr lang="ru-RU" dirty="0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8C0AEBC8-9E16-4468-9290-AFC3F73E23EE}"/>
              </a:ext>
            </a:extLst>
          </p:cNvPr>
          <p:cNvSpPr/>
          <p:nvPr/>
        </p:nvSpPr>
        <p:spPr>
          <a:xfrm>
            <a:off x="272551" y="5942321"/>
            <a:ext cx="2850401" cy="80484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Har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qushumcha</a:t>
            </a:r>
            <a:r>
              <a:rPr lang="en-US" dirty="0"/>
              <a:t> 1 </a:t>
            </a:r>
            <a:r>
              <a:rPr lang="en-US" dirty="0" err="1"/>
              <a:t>metr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3 - 7 million </a:t>
            </a:r>
            <a:r>
              <a:rPr lang="en-US" dirty="0" err="1"/>
              <a:t>narx</a:t>
            </a:r>
            <a:r>
              <a:rPr lang="en-US" dirty="0"/>
              <a:t> </a:t>
            </a:r>
            <a:r>
              <a:rPr lang="en-US" dirty="0" err="1"/>
              <a:t>qo’shiladi</a:t>
            </a:r>
            <a:endParaRPr lang="ru-RU" dirty="0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588403B7-8BDF-489D-820A-163663928852}"/>
              </a:ext>
            </a:extLst>
          </p:cNvPr>
          <p:cNvSpPr/>
          <p:nvPr/>
        </p:nvSpPr>
        <p:spPr>
          <a:xfrm>
            <a:off x="3861242" y="6056115"/>
            <a:ext cx="6690224" cy="69400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u="sng" dirty="0" err="1">
                <a:solidFill>
                  <a:srgbClr val="FF0000"/>
                </a:solidFill>
              </a:rPr>
              <a:t>Bunda</a:t>
            </a:r>
            <a:r>
              <a:rPr lang="en-US" sz="2400" u="sng" dirty="0">
                <a:solidFill>
                  <a:srgbClr val="FF0000"/>
                </a:solidFill>
              </a:rPr>
              <a:t> yon </a:t>
            </a:r>
            <a:r>
              <a:rPr lang="en-US" sz="2400" u="sng" dirty="0" err="1">
                <a:solidFill>
                  <a:srgbClr val="FF0000"/>
                </a:solidFill>
              </a:rPr>
              <a:t>atrof</a:t>
            </a:r>
            <a:r>
              <a:rPr lang="en-US" sz="2400" u="sng" dirty="0">
                <a:solidFill>
                  <a:srgbClr val="FF0000"/>
                </a:solidFill>
              </a:rPr>
              <a:t> </a:t>
            </a:r>
            <a:r>
              <a:rPr lang="en-US" sz="2400" u="sng" dirty="0" err="1">
                <a:solidFill>
                  <a:srgbClr val="FF0000"/>
                </a:solidFill>
              </a:rPr>
              <a:t>o’rama</a:t>
            </a:r>
            <a:r>
              <a:rPr lang="en-US" sz="2400" u="sng" dirty="0">
                <a:solidFill>
                  <a:srgbClr val="FF0000"/>
                </a:solidFill>
              </a:rPr>
              <a:t> </a:t>
            </a:r>
            <a:r>
              <a:rPr lang="en-US" sz="2400" u="sng" dirty="0" err="1">
                <a:solidFill>
                  <a:srgbClr val="FF0000"/>
                </a:solidFill>
              </a:rPr>
              <a:t>materiali</a:t>
            </a:r>
            <a:r>
              <a:rPr lang="en-US" sz="2400" u="sng" dirty="0">
                <a:solidFill>
                  <a:srgbClr val="FF0000"/>
                </a:solidFill>
              </a:rPr>
              <a:t> </a:t>
            </a:r>
            <a:r>
              <a:rPr lang="en-US" sz="2400" u="sng" dirty="0" err="1">
                <a:solidFill>
                  <a:srgbClr val="FF0000"/>
                </a:solidFill>
              </a:rPr>
              <a:t>inobatga</a:t>
            </a:r>
            <a:r>
              <a:rPr lang="en-US" sz="2400" u="sng" dirty="0">
                <a:solidFill>
                  <a:srgbClr val="FF0000"/>
                </a:solidFill>
              </a:rPr>
              <a:t> </a:t>
            </a:r>
            <a:r>
              <a:rPr lang="en-US" sz="2400" u="sng" dirty="0" err="1">
                <a:solidFill>
                  <a:srgbClr val="FF0000"/>
                </a:solidFill>
              </a:rPr>
              <a:t>olinadi</a:t>
            </a:r>
            <a:r>
              <a:rPr lang="en-US" sz="2400" u="sng" dirty="0">
                <a:solidFill>
                  <a:srgbClr val="FF0000"/>
                </a:solidFill>
              </a:rPr>
              <a:t>.</a:t>
            </a:r>
            <a:endParaRPr lang="ru-RU" sz="2400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63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134327-4864-46BB-A57A-7055C9E3A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4020" y="110836"/>
            <a:ext cx="9371325" cy="741081"/>
          </a:xfrm>
        </p:spPr>
        <p:txBody>
          <a:bodyPr rtlCol="0">
            <a:normAutofit fontScale="90000"/>
          </a:bodyPr>
          <a:lstStyle/>
          <a:p>
            <a:pPr rtl="0"/>
            <a:r>
              <a:rPr lang="en-US" sz="3300" b="1" i="1" noProof="1">
                <a:solidFill>
                  <a:srgbClr val="00B0F0"/>
                </a:solidFill>
              </a:rPr>
              <a:t>29.0 million so’m</a:t>
            </a:r>
            <a:br>
              <a:rPr lang="en-US" sz="3300" noProof="1">
                <a:solidFill>
                  <a:srgbClr val="FFFFFF"/>
                </a:solidFill>
              </a:rPr>
            </a:br>
            <a:endParaRPr lang="ru-RU" sz="3300" noProof="1">
              <a:solidFill>
                <a:srgbClr val="FFFFFF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F4792A4-C179-42E5-91DF-86CD4CA7572A}"/>
              </a:ext>
            </a:extLst>
          </p:cNvPr>
          <p:cNvSpPr/>
          <p:nvPr/>
        </p:nvSpPr>
        <p:spPr>
          <a:xfrm>
            <a:off x="152222" y="110836"/>
            <a:ext cx="2970730" cy="5589877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u="sng" dirty="0"/>
              <a:t>Solara V.1.0</a:t>
            </a:r>
          </a:p>
          <a:p>
            <a:pPr algn="ctr"/>
            <a:r>
              <a:rPr lang="en-US" dirty="0" err="1"/>
              <a:t>Mavjud</a:t>
            </a:r>
            <a:r>
              <a:rPr lang="en-US" dirty="0"/>
              <a:t> </a:t>
            </a:r>
            <a:r>
              <a:rPr lang="en-US" dirty="0" err="1"/>
              <a:t>funksiyalari</a:t>
            </a:r>
            <a:r>
              <a:rPr lang="en-US" dirty="0"/>
              <a:t>:</a:t>
            </a:r>
          </a:p>
          <a:p>
            <a:pPr marL="342900" indent="-342900" algn="ctr">
              <a:buAutoNum type="arabicPeriod"/>
            </a:pPr>
            <a:r>
              <a:rPr lang="en-US" dirty="0" err="1"/>
              <a:t>Quyosh</a:t>
            </a:r>
            <a:r>
              <a:rPr lang="en-US" dirty="0"/>
              <a:t> </a:t>
            </a:r>
            <a:r>
              <a:rPr lang="en-US" dirty="0" err="1"/>
              <a:t>panellari</a:t>
            </a:r>
            <a:r>
              <a:rPr lang="en-US" dirty="0"/>
              <a:t> </a:t>
            </a:r>
            <a:r>
              <a:rPr lang="en-US" dirty="0" err="1"/>
              <a:t>orqali</a:t>
            </a:r>
            <a:r>
              <a:rPr lang="en-US" dirty="0"/>
              <a:t> </a:t>
            </a:r>
            <a:r>
              <a:rPr lang="en-US" dirty="0" err="1"/>
              <a:t>Avtanom</a:t>
            </a:r>
            <a:r>
              <a:rPr lang="en-US" dirty="0"/>
              <a:t> </a:t>
            </a:r>
            <a:r>
              <a:rPr lang="en-US" dirty="0" err="1"/>
              <a:t>tarzda</a:t>
            </a:r>
            <a:r>
              <a:rPr lang="en-US" dirty="0"/>
              <a:t> </a:t>
            </a:r>
            <a:r>
              <a:rPr lang="en-US" dirty="0" err="1"/>
              <a:t>energiya</a:t>
            </a:r>
            <a:r>
              <a:rPr lang="en-US" dirty="0"/>
              <a:t> </a:t>
            </a:r>
            <a:r>
              <a:rPr lang="en-US" dirty="0" err="1"/>
              <a:t>ishlab</a:t>
            </a:r>
            <a:r>
              <a:rPr lang="en-US" dirty="0"/>
              <a:t> </a:t>
            </a:r>
            <a:r>
              <a:rPr lang="en-US" dirty="0" err="1"/>
              <a:t>chiqaradi</a:t>
            </a:r>
            <a:r>
              <a:rPr lang="en-US" dirty="0"/>
              <a:t>.</a:t>
            </a:r>
          </a:p>
          <a:p>
            <a:pPr marL="342900" indent="-342900" algn="ctr">
              <a:buAutoNum type="arabicPeriod"/>
            </a:pPr>
            <a:r>
              <a:rPr lang="en-US" dirty="0"/>
              <a:t>Har </a:t>
            </a:r>
            <a:r>
              <a:rPr lang="en-US" dirty="0" err="1"/>
              <a:t>qanday</a:t>
            </a:r>
            <a:r>
              <a:rPr lang="en-US" dirty="0"/>
              <a:t> </a:t>
            </a:r>
            <a:r>
              <a:rPr lang="en-US" dirty="0" err="1"/>
              <a:t>turdagi</a:t>
            </a:r>
            <a:r>
              <a:rPr lang="en-US" dirty="0"/>
              <a:t> “</a:t>
            </a:r>
            <a:r>
              <a:rPr lang="en-US" dirty="0" err="1"/>
              <a:t>Gadjetlarni</a:t>
            </a:r>
            <a:r>
              <a:rPr lang="en-US" dirty="0"/>
              <a:t> </a:t>
            </a:r>
            <a:r>
              <a:rPr lang="en-US" dirty="0" err="1"/>
              <a:t>simsiz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simlik</a:t>
            </a:r>
            <a:r>
              <a:rPr lang="en-US" dirty="0"/>
              <a:t>” </a:t>
            </a:r>
            <a:r>
              <a:rPr lang="en-US" dirty="0" err="1"/>
              <a:t>quvvatlash</a:t>
            </a:r>
            <a:endParaRPr lang="en-US" dirty="0"/>
          </a:p>
          <a:p>
            <a:pPr marL="342900" indent="-342900" algn="ctr">
              <a:buAutoNum type="arabicPeriod"/>
            </a:pPr>
            <a:r>
              <a:rPr lang="en-US" dirty="0" err="1"/>
              <a:t>O’ziga</a:t>
            </a:r>
            <a:r>
              <a:rPr lang="en-US" dirty="0"/>
              <a:t> </a:t>
            </a:r>
            <a:r>
              <a:rPr lang="en-US" dirty="0" err="1"/>
              <a:t>e’tiborni</a:t>
            </a:r>
            <a:r>
              <a:rPr lang="en-US" dirty="0"/>
              <a:t> </a:t>
            </a:r>
            <a:r>
              <a:rPr lang="en-US" dirty="0" err="1"/>
              <a:t>jalb</a:t>
            </a:r>
            <a:r>
              <a:rPr lang="en-US" dirty="0"/>
              <a:t> </a:t>
            </a:r>
            <a:r>
              <a:rPr lang="en-US" dirty="0" err="1"/>
              <a:t>etishi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dizayin</a:t>
            </a:r>
            <a:r>
              <a:rPr lang="en-US" dirty="0"/>
              <a:t> </a:t>
            </a:r>
            <a:r>
              <a:rPr lang="en-US" dirty="0" err="1"/>
              <a:t>ko’rinish</a:t>
            </a:r>
            <a:r>
              <a:rPr lang="en-US" dirty="0"/>
              <a:t> </a:t>
            </a:r>
            <a:r>
              <a:rPr lang="en-US" dirty="0" err="1"/>
              <a:t>berishi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“Led” </a:t>
            </a:r>
            <a:r>
              <a:rPr lang="en-US" dirty="0" err="1"/>
              <a:t>yoritgichlar</a:t>
            </a:r>
            <a:r>
              <a:rPr lang="en-US" dirty="0"/>
              <a:t>.</a:t>
            </a:r>
          </a:p>
          <a:p>
            <a:pPr marL="342900" indent="-342900" algn="ctr">
              <a:buAutoNum type="arabicPeriod"/>
            </a:pPr>
            <a:r>
              <a:rPr lang="en-US" dirty="0" err="1"/>
              <a:t>Talabga</a:t>
            </a:r>
            <a:r>
              <a:rPr lang="en-US" dirty="0"/>
              <a:t> </a:t>
            </a:r>
            <a:r>
              <a:rPr lang="en-US" dirty="0" err="1"/>
              <a:t>ko’ra</a:t>
            </a:r>
            <a:r>
              <a:rPr lang="en-US" dirty="0"/>
              <a:t> </a:t>
            </a:r>
            <a:r>
              <a:rPr lang="en-US" dirty="0" err="1"/>
              <a:t>WiFi</a:t>
            </a:r>
            <a:r>
              <a:rPr lang="en-US" dirty="0"/>
              <a:t>, </a:t>
            </a:r>
            <a:r>
              <a:rPr lang="en-US" dirty="0" err="1"/>
              <a:t>Ko’zatuv</a:t>
            </a:r>
            <a:r>
              <a:rPr lang="en-US" dirty="0"/>
              <a:t> </a:t>
            </a:r>
            <a:r>
              <a:rPr lang="en-US" dirty="0" err="1"/>
              <a:t>kamerasi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Favfqulotda</a:t>
            </a:r>
            <a:r>
              <a:rPr lang="en-US" dirty="0"/>
              <a:t> </a:t>
            </a:r>
            <a:r>
              <a:rPr lang="en-US" dirty="0" err="1"/>
              <a:t>tugmalar</a:t>
            </a:r>
            <a:r>
              <a:rPr lang="en-US" dirty="0"/>
              <a:t> </a:t>
            </a:r>
            <a:r>
              <a:rPr lang="en-US" dirty="0" err="1"/>
              <a:t>o’rnatish</a:t>
            </a:r>
            <a:r>
              <a:rPr lang="en-US" dirty="0"/>
              <a:t> </a:t>
            </a:r>
            <a:r>
              <a:rPr lang="en-US" dirty="0" err="1"/>
              <a:t>mumkin</a:t>
            </a:r>
            <a:r>
              <a:rPr lang="en-US" dirty="0"/>
              <a:t>.</a:t>
            </a:r>
          </a:p>
          <a:p>
            <a:pPr algn="ctr"/>
            <a:r>
              <a:rPr lang="en-US" dirty="0" err="1"/>
              <a:t>Parametirlari</a:t>
            </a:r>
            <a:r>
              <a:rPr lang="en-US" dirty="0"/>
              <a:t>: </a:t>
            </a:r>
          </a:p>
          <a:p>
            <a:pPr algn="ctr"/>
            <a:r>
              <a:rPr lang="en-US" dirty="0" err="1"/>
              <a:t>Balandligi</a:t>
            </a:r>
            <a:r>
              <a:rPr lang="en-US" dirty="0"/>
              <a:t> 2.2 </a:t>
            </a:r>
            <a:r>
              <a:rPr lang="en-US" dirty="0" err="1"/>
              <a:t>metr</a:t>
            </a:r>
            <a:r>
              <a:rPr lang="en-US" dirty="0"/>
              <a:t>.</a:t>
            </a:r>
          </a:p>
          <a:p>
            <a:pPr algn="ctr"/>
            <a:r>
              <a:rPr lang="en-US" dirty="0"/>
              <a:t>Yon  </a:t>
            </a:r>
            <a:r>
              <a:rPr lang="en-US" dirty="0" err="1"/>
              <a:t>uzunligi</a:t>
            </a:r>
            <a:r>
              <a:rPr lang="en-US" dirty="0"/>
              <a:t> 3.5 </a:t>
            </a:r>
            <a:r>
              <a:rPr lang="en-US" dirty="0" err="1"/>
              <a:t>metr</a:t>
            </a:r>
            <a:r>
              <a:rPr lang="en-US" dirty="0"/>
              <a:t>.</a:t>
            </a:r>
          </a:p>
          <a:p>
            <a:pPr algn="ctr"/>
            <a:r>
              <a:rPr lang="en-US" dirty="0"/>
              <a:t>Buy </a:t>
            </a:r>
            <a:r>
              <a:rPr lang="en-US" dirty="0" err="1"/>
              <a:t>uzunligi</a:t>
            </a:r>
            <a:r>
              <a:rPr lang="en-US" dirty="0"/>
              <a:t> 1.5 </a:t>
            </a:r>
            <a:r>
              <a:rPr lang="en-US" dirty="0" err="1"/>
              <a:t>metr</a:t>
            </a:r>
            <a:endParaRPr lang="en-US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3494835-6B66-4D6E-B9AC-CD175307D7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285451" y="582063"/>
            <a:ext cx="6228264" cy="5118649"/>
          </a:xfrm>
          <a:prstGeom prst="rect">
            <a:avLst/>
          </a:prstGeom>
        </p:spPr>
      </p:pic>
      <p:sp>
        <p:nvSpPr>
          <p:cNvPr id="11" name="Стрелка: влево-вправо 10">
            <a:extLst>
              <a:ext uri="{FF2B5EF4-FFF2-40B4-BE49-F238E27FC236}">
                <a16:creationId xmlns:a16="http://schemas.microsoft.com/office/drawing/2014/main" id="{5C6798A8-DC3C-40C9-A3A7-E80A7EB0FFFB}"/>
              </a:ext>
            </a:extLst>
          </p:cNvPr>
          <p:cNvSpPr/>
          <p:nvPr/>
        </p:nvSpPr>
        <p:spPr>
          <a:xfrm rot="665431">
            <a:off x="4588668" y="4372065"/>
            <a:ext cx="3014662" cy="38576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верх-вниз 11">
            <a:extLst>
              <a:ext uri="{FF2B5EF4-FFF2-40B4-BE49-F238E27FC236}">
                <a16:creationId xmlns:a16="http://schemas.microsoft.com/office/drawing/2014/main" id="{23D49E97-8DE5-46BC-9373-5186D045EBD9}"/>
              </a:ext>
            </a:extLst>
          </p:cNvPr>
          <p:cNvSpPr/>
          <p:nvPr/>
        </p:nvSpPr>
        <p:spPr>
          <a:xfrm>
            <a:off x="9029089" y="2389806"/>
            <a:ext cx="557213" cy="254057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лево-вправо 12">
            <a:extLst>
              <a:ext uri="{FF2B5EF4-FFF2-40B4-BE49-F238E27FC236}">
                <a16:creationId xmlns:a16="http://schemas.microsoft.com/office/drawing/2014/main" id="{A4179575-3301-4FA2-A0C2-2360064EE476}"/>
              </a:ext>
            </a:extLst>
          </p:cNvPr>
          <p:cNvSpPr/>
          <p:nvPr/>
        </p:nvSpPr>
        <p:spPr>
          <a:xfrm rot="19643649">
            <a:off x="3421593" y="902537"/>
            <a:ext cx="1296619" cy="36640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5DBDEBC2-C150-4496-9693-2FB8F8AF2BEA}"/>
              </a:ext>
            </a:extLst>
          </p:cNvPr>
          <p:cNvSpPr/>
          <p:nvPr/>
        </p:nvSpPr>
        <p:spPr>
          <a:xfrm rot="572874">
            <a:off x="5339379" y="4321642"/>
            <a:ext cx="1513240" cy="48660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3.5 </a:t>
            </a:r>
            <a:r>
              <a:rPr lang="en-US" dirty="0" err="1">
                <a:solidFill>
                  <a:srgbClr val="FF0000"/>
                </a:solidFill>
              </a:rPr>
              <a:t>metr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A0140C3A-32B0-4761-9B0B-B9AF38254917}"/>
              </a:ext>
            </a:extLst>
          </p:cNvPr>
          <p:cNvSpPr/>
          <p:nvPr/>
        </p:nvSpPr>
        <p:spPr>
          <a:xfrm rot="19695555">
            <a:off x="3595554" y="882393"/>
            <a:ext cx="998507" cy="3064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1.5 </a:t>
            </a:r>
            <a:r>
              <a:rPr lang="en-US" dirty="0" err="1">
                <a:solidFill>
                  <a:srgbClr val="FF0000"/>
                </a:solidFill>
              </a:rPr>
              <a:t>metr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51D420B1-915F-4FC0-BE5A-EC97F858250A}"/>
              </a:ext>
            </a:extLst>
          </p:cNvPr>
          <p:cNvSpPr/>
          <p:nvPr/>
        </p:nvSpPr>
        <p:spPr>
          <a:xfrm rot="16200000">
            <a:off x="8808443" y="3557454"/>
            <a:ext cx="998507" cy="580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2.2 </a:t>
            </a:r>
            <a:r>
              <a:rPr lang="en-US" dirty="0" err="1">
                <a:solidFill>
                  <a:srgbClr val="FF0000"/>
                </a:solidFill>
              </a:rPr>
              <a:t>metr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8C0AEBC8-9E16-4468-9290-AFC3F73E23EE}"/>
              </a:ext>
            </a:extLst>
          </p:cNvPr>
          <p:cNvSpPr/>
          <p:nvPr/>
        </p:nvSpPr>
        <p:spPr>
          <a:xfrm>
            <a:off x="272551" y="5942321"/>
            <a:ext cx="2850401" cy="80484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Har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qushumcha</a:t>
            </a:r>
            <a:r>
              <a:rPr lang="en-US" dirty="0"/>
              <a:t> 1 </a:t>
            </a:r>
            <a:r>
              <a:rPr lang="en-US" dirty="0" err="1"/>
              <a:t>metr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3 - 7 million </a:t>
            </a:r>
            <a:r>
              <a:rPr lang="en-US" dirty="0" err="1"/>
              <a:t>narx</a:t>
            </a:r>
            <a:r>
              <a:rPr lang="en-US" dirty="0"/>
              <a:t> </a:t>
            </a:r>
            <a:r>
              <a:rPr lang="en-US" dirty="0" err="1"/>
              <a:t>qo’shiladi</a:t>
            </a:r>
            <a:endParaRPr lang="ru-RU" dirty="0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588403B7-8BDF-489D-820A-163663928852}"/>
              </a:ext>
            </a:extLst>
          </p:cNvPr>
          <p:cNvSpPr/>
          <p:nvPr/>
        </p:nvSpPr>
        <p:spPr>
          <a:xfrm>
            <a:off x="3861242" y="6056115"/>
            <a:ext cx="6690224" cy="69400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u="sng" dirty="0" err="1">
                <a:solidFill>
                  <a:srgbClr val="FF0000"/>
                </a:solidFill>
              </a:rPr>
              <a:t>Bunda</a:t>
            </a:r>
            <a:r>
              <a:rPr lang="en-US" sz="2400" u="sng" dirty="0">
                <a:solidFill>
                  <a:srgbClr val="FF0000"/>
                </a:solidFill>
              </a:rPr>
              <a:t> yon </a:t>
            </a:r>
            <a:r>
              <a:rPr lang="en-US" sz="2400" u="sng" dirty="0" err="1">
                <a:solidFill>
                  <a:srgbClr val="FF0000"/>
                </a:solidFill>
              </a:rPr>
              <a:t>atrof</a:t>
            </a:r>
            <a:r>
              <a:rPr lang="en-US" sz="2400" u="sng" dirty="0">
                <a:solidFill>
                  <a:srgbClr val="FF0000"/>
                </a:solidFill>
              </a:rPr>
              <a:t> </a:t>
            </a:r>
            <a:r>
              <a:rPr lang="en-US" sz="2400" u="sng" dirty="0" err="1">
                <a:solidFill>
                  <a:srgbClr val="FF0000"/>
                </a:solidFill>
              </a:rPr>
              <a:t>o’rama</a:t>
            </a:r>
            <a:r>
              <a:rPr lang="en-US" sz="2400" u="sng" dirty="0">
                <a:solidFill>
                  <a:srgbClr val="FF0000"/>
                </a:solidFill>
              </a:rPr>
              <a:t> </a:t>
            </a:r>
            <a:r>
              <a:rPr lang="en-US" sz="2400" u="sng" dirty="0" err="1">
                <a:solidFill>
                  <a:srgbClr val="FF0000"/>
                </a:solidFill>
              </a:rPr>
              <a:t>materiali</a:t>
            </a:r>
            <a:r>
              <a:rPr lang="en-US" sz="2400" u="sng" dirty="0">
                <a:solidFill>
                  <a:srgbClr val="FF0000"/>
                </a:solidFill>
              </a:rPr>
              <a:t> </a:t>
            </a:r>
            <a:r>
              <a:rPr lang="en-US" sz="2400" u="sng" dirty="0" err="1">
                <a:solidFill>
                  <a:srgbClr val="FF0000"/>
                </a:solidFill>
              </a:rPr>
              <a:t>inobatga</a:t>
            </a:r>
            <a:r>
              <a:rPr lang="en-US" sz="2400" u="sng" dirty="0">
                <a:solidFill>
                  <a:srgbClr val="FF0000"/>
                </a:solidFill>
              </a:rPr>
              <a:t> </a:t>
            </a:r>
            <a:r>
              <a:rPr lang="en-US" sz="2400" u="sng" dirty="0" err="1">
                <a:solidFill>
                  <a:srgbClr val="FF0000"/>
                </a:solidFill>
              </a:rPr>
              <a:t>olinadi</a:t>
            </a:r>
            <a:r>
              <a:rPr lang="en-US" sz="2400" u="sng" dirty="0">
                <a:solidFill>
                  <a:srgbClr val="FF0000"/>
                </a:solidFill>
              </a:rPr>
              <a:t>.</a:t>
            </a:r>
            <a:endParaRPr lang="ru-RU" sz="2400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90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134327-4864-46BB-A57A-7055C9E3A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4020" y="110836"/>
            <a:ext cx="9371325" cy="741081"/>
          </a:xfrm>
        </p:spPr>
        <p:txBody>
          <a:bodyPr rtlCol="0">
            <a:normAutofit fontScale="90000"/>
          </a:bodyPr>
          <a:lstStyle/>
          <a:p>
            <a:pPr rtl="0"/>
            <a:r>
              <a:rPr lang="en-US" sz="3300" b="1" i="1" noProof="1">
                <a:solidFill>
                  <a:srgbClr val="00B0F0"/>
                </a:solidFill>
              </a:rPr>
              <a:t>25.0 million so’m</a:t>
            </a:r>
            <a:br>
              <a:rPr lang="en-US" sz="3300" noProof="1">
                <a:solidFill>
                  <a:srgbClr val="FFFFFF"/>
                </a:solidFill>
              </a:rPr>
            </a:br>
            <a:endParaRPr lang="ru-RU" sz="3300" noProof="1">
              <a:solidFill>
                <a:srgbClr val="FFFFFF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F4792A4-C179-42E5-91DF-86CD4CA7572A}"/>
              </a:ext>
            </a:extLst>
          </p:cNvPr>
          <p:cNvSpPr/>
          <p:nvPr/>
        </p:nvSpPr>
        <p:spPr>
          <a:xfrm>
            <a:off x="152222" y="110836"/>
            <a:ext cx="2970730" cy="5589877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u="sng" dirty="0"/>
              <a:t>Simple V.2.0</a:t>
            </a:r>
          </a:p>
          <a:p>
            <a:pPr algn="ctr"/>
            <a:r>
              <a:rPr lang="en-US" dirty="0" err="1"/>
              <a:t>Mavjud</a:t>
            </a:r>
            <a:r>
              <a:rPr lang="en-US" dirty="0"/>
              <a:t> </a:t>
            </a:r>
            <a:r>
              <a:rPr lang="en-US" dirty="0" err="1"/>
              <a:t>funksiyalari</a:t>
            </a:r>
            <a:r>
              <a:rPr lang="en-US" dirty="0"/>
              <a:t>:</a:t>
            </a:r>
          </a:p>
          <a:p>
            <a:pPr marL="342900" indent="-342900" algn="ctr">
              <a:buAutoNum type="arabicPeriod"/>
            </a:pPr>
            <a:r>
              <a:rPr lang="en-US" dirty="0" err="1"/>
              <a:t>Quyosh</a:t>
            </a:r>
            <a:r>
              <a:rPr lang="en-US" dirty="0"/>
              <a:t> </a:t>
            </a:r>
            <a:r>
              <a:rPr lang="en-US" dirty="0" err="1"/>
              <a:t>panellari</a:t>
            </a:r>
            <a:r>
              <a:rPr lang="en-US" dirty="0"/>
              <a:t> </a:t>
            </a:r>
            <a:r>
              <a:rPr lang="en-US" dirty="0" err="1"/>
              <a:t>orqali</a:t>
            </a:r>
            <a:r>
              <a:rPr lang="en-US" dirty="0"/>
              <a:t> </a:t>
            </a:r>
            <a:r>
              <a:rPr lang="en-US" dirty="0" err="1"/>
              <a:t>Avtanom</a:t>
            </a:r>
            <a:r>
              <a:rPr lang="en-US" dirty="0"/>
              <a:t> </a:t>
            </a:r>
            <a:r>
              <a:rPr lang="en-US" dirty="0" err="1"/>
              <a:t>tarzda</a:t>
            </a:r>
            <a:r>
              <a:rPr lang="en-US" dirty="0"/>
              <a:t> </a:t>
            </a:r>
            <a:r>
              <a:rPr lang="en-US" dirty="0" err="1"/>
              <a:t>energiya</a:t>
            </a:r>
            <a:r>
              <a:rPr lang="en-US" dirty="0"/>
              <a:t> </a:t>
            </a:r>
            <a:r>
              <a:rPr lang="en-US" dirty="0" err="1"/>
              <a:t>ishlab</a:t>
            </a:r>
            <a:r>
              <a:rPr lang="en-US" dirty="0"/>
              <a:t> </a:t>
            </a:r>
            <a:r>
              <a:rPr lang="en-US" dirty="0" err="1"/>
              <a:t>chiqaradi</a:t>
            </a:r>
            <a:r>
              <a:rPr lang="en-US" dirty="0"/>
              <a:t>.</a:t>
            </a:r>
          </a:p>
          <a:p>
            <a:pPr marL="342900" indent="-342900" algn="ctr">
              <a:buAutoNum type="arabicPeriod"/>
            </a:pPr>
            <a:r>
              <a:rPr lang="en-US" dirty="0"/>
              <a:t>Har </a:t>
            </a:r>
            <a:r>
              <a:rPr lang="en-US" dirty="0" err="1"/>
              <a:t>qanday</a:t>
            </a:r>
            <a:r>
              <a:rPr lang="en-US" dirty="0"/>
              <a:t> </a:t>
            </a:r>
            <a:r>
              <a:rPr lang="en-US" dirty="0" err="1"/>
              <a:t>turdagi</a:t>
            </a:r>
            <a:r>
              <a:rPr lang="en-US" dirty="0"/>
              <a:t> “</a:t>
            </a:r>
            <a:r>
              <a:rPr lang="en-US" dirty="0" err="1"/>
              <a:t>Gadjetlarni</a:t>
            </a:r>
            <a:r>
              <a:rPr lang="en-US" dirty="0"/>
              <a:t> </a:t>
            </a:r>
            <a:r>
              <a:rPr lang="en-US" dirty="0" err="1"/>
              <a:t>simsiz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simlik</a:t>
            </a:r>
            <a:r>
              <a:rPr lang="en-US" dirty="0"/>
              <a:t>” </a:t>
            </a:r>
            <a:r>
              <a:rPr lang="en-US" dirty="0" err="1"/>
              <a:t>quvvatlash</a:t>
            </a:r>
            <a:endParaRPr lang="en-US" dirty="0"/>
          </a:p>
          <a:p>
            <a:pPr marL="342900" indent="-342900" algn="ctr">
              <a:buAutoNum type="arabicPeriod"/>
            </a:pPr>
            <a:r>
              <a:rPr lang="en-US" dirty="0" err="1"/>
              <a:t>O’ziga</a:t>
            </a:r>
            <a:r>
              <a:rPr lang="en-US" dirty="0"/>
              <a:t> </a:t>
            </a:r>
            <a:r>
              <a:rPr lang="en-US" dirty="0" err="1"/>
              <a:t>e’tiborni</a:t>
            </a:r>
            <a:r>
              <a:rPr lang="en-US" dirty="0"/>
              <a:t> </a:t>
            </a:r>
            <a:r>
              <a:rPr lang="en-US" dirty="0" err="1"/>
              <a:t>jalb</a:t>
            </a:r>
            <a:r>
              <a:rPr lang="en-US" dirty="0"/>
              <a:t> </a:t>
            </a:r>
            <a:r>
              <a:rPr lang="en-US" dirty="0" err="1"/>
              <a:t>etishi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dizayin</a:t>
            </a:r>
            <a:r>
              <a:rPr lang="en-US" dirty="0"/>
              <a:t> </a:t>
            </a:r>
            <a:r>
              <a:rPr lang="en-US" dirty="0" err="1"/>
              <a:t>ko’rinish</a:t>
            </a:r>
            <a:r>
              <a:rPr lang="en-US" dirty="0"/>
              <a:t> </a:t>
            </a:r>
            <a:r>
              <a:rPr lang="en-US" dirty="0" err="1"/>
              <a:t>berishi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“Led” </a:t>
            </a:r>
            <a:r>
              <a:rPr lang="en-US" dirty="0" err="1"/>
              <a:t>yoritgichlar</a:t>
            </a:r>
            <a:r>
              <a:rPr lang="en-US" dirty="0"/>
              <a:t>.</a:t>
            </a:r>
          </a:p>
          <a:p>
            <a:pPr marL="342900" indent="-342900" algn="ctr">
              <a:buAutoNum type="arabicPeriod"/>
            </a:pPr>
            <a:r>
              <a:rPr lang="en-US" dirty="0" err="1"/>
              <a:t>Talabga</a:t>
            </a:r>
            <a:r>
              <a:rPr lang="en-US" dirty="0"/>
              <a:t> </a:t>
            </a:r>
            <a:r>
              <a:rPr lang="en-US" dirty="0" err="1"/>
              <a:t>ko’ra</a:t>
            </a:r>
            <a:r>
              <a:rPr lang="en-US" dirty="0"/>
              <a:t> </a:t>
            </a:r>
            <a:r>
              <a:rPr lang="en-US" dirty="0" err="1"/>
              <a:t>WiFi</a:t>
            </a:r>
            <a:r>
              <a:rPr lang="en-US" dirty="0"/>
              <a:t>,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bluetooth</a:t>
            </a:r>
            <a:r>
              <a:rPr lang="en-US" dirty="0"/>
              <a:t> </a:t>
            </a:r>
            <a:r>
              <a:rPr lang="en-US" dirty="0" err="1"/>
              <a:t>kalonkalar</a:t>
            </a:r>
            <a:r>
              <a:rPr lang="en-US" dirty="0"/>
              <a:t>.</a:t>
            </a:r>
          </a:p>
          <a:p>
            <a:pPr algn="ctr"/>
            <a:r>
              <a:rPr lang="en-US" dirty="0" err="1"/>
              <a:t>Parametirlari</a:t>
            </a:r>
            <a:r>
              <a:rPr lang="en-US" dirty="0"/>
              <a:t>: </a:t>
            </a:r>
          </a:p>
          <a:p>
            <a:pPr algn="ctr"/>
            <a:r>
              <a:rPr lang="en-US" dirty="0" err="1"/>
              <a:t>Balandligi</a:t>
            </a:r>
            <a:r>
              <a:rPr lang="en-US" dirty="0"/>
              <a:t> 2.2 </a:t>
            </a:r>
            <a:r>
              <a:rPr lang="en-US" dirty="0" err="1"/>
              <a:t>metr</a:t>
            </a:r>
            <a:r>
              <a:rPr lang="en-US" dirty="0"/>
              <a:t>.</a:t>
            </a:r>
          </a:p>
          <a:p>
            <a:pPr algn="ctr"/>
            <a:r>
              <a:rPr lang="en-US" dirty="0"/>
              <a:t>Yon  </a:t>
            </a:r>
            <a:r>
              <a:rPr lang="en-US" dirty="0" err="1"/>
              <a:t>uzunligi</a:t>
            </a:r>
            <a:r>
              <a:rPr lang="en-US" dirty="0"/>
              <a:t> 3.5 </a:t>
            </a:r>
            <a:r>
              <a:rPr lang="en-US" dirty="0" err="1"/>
              <a:t>metr</a:t>
            </a:r>
            <a:r>
              <a:rPr lang="en-US" dirty="0"/>
              <a:t>.</a:t>
            </a:r>
          </a:p>
          <a:p>
            <a:pPr algn="ctr"/>
            <a:r>
              <a:rPr lang="en-US" dirty="0"/>
              <a:t>Buy </a:t>
            </a:r>
            <a:r>
              <a:rPr lang="en-US" dirty="0" err="1"/>
              <a:t>uzunligi</a:t>
            </a:r>
            <a:r>
              <a:rPr lang="en-US" dirty="0"/>
              <a:t> 1.5 </a:t>
            </a:r>
            <a:r>
              <a:rPr lang="en-US" dirty="0" err="1"/>
              <a:t>metr</a:t>
            </a:r>
            <a:endParaRPr lang="en-US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3494835-6B66-4D6E-B9AC-CD175307D7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221929" y="552630"/>
            <a:ext cx="6085767" cy="5118649"/>
          </a:xfrm>
          <a:prstGeom prst="rect">
            <a:avLst/>
          </a:prstGeom>
        </p:spPr>
      </p:pic>
      <p:sp>
        <p:nvSpPr>
          <p:cNvPr id="11" name="Стрелка: влево-вправо 10">
            <a:extLst>
              <a:ext uri="{FF2B5EF4-FFF2-40B4-BE49-F238E27FC236}">
                <a16:creationId xmlns:a16="http://schemas.microsoft.com/office/drawing/2014/main" id="{5C6798A8-DC3C-40C9-A3A7-E80A7EB0FFFB}"/>
              </a:ext>
            </a:extLst>
          </p:cNvPr>
          <p:cNvSpPr/>
          <p:nvPr/>
        </p:nvSpPr>
        <p:spPr>
          <a:xfrm rot="198482">
            <a:off x="4338296" y="5122666"/>
            <a:ext cx="3014662" cy="38576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верх-вниз 11">
            <a:extLst>
              <a:ext uri="{FF2B5EF4-FFF2-40B4-BE49-F238E27FC236}">
                <a16:creationId xmlns:a16="http://schemas.microsoft.com/office/drawing/2014/main" id="{23D49E97-8DE5-46BC-9373-5186D045EBD9}"/>
              </a:ext>
            </a:extLst>
          </p:cNvPr>
          <p:cNvSpPr/>
          <p:nvPr/>
        </p:nvSpPr>
        <p:spPr>
          <a:xfrm>
            <a:off x="9392903" y="1187829"/>
            <a:ext cx="443763" cy="4109405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лево-вправо 12">
            <a:extLst>
              <a:ext uri="{FF2B5EF4-FFF2-40B4-BE49-F238E27FC236}">
                <a16:creationId xmlns:a16="http://schemas.microsoft.com/office/drawing/2014/main" id="{A4179575-3301-4FA2-A0C2-2360064EE476}"/>
              </a:ext>
            </a:extLst>
          </p:cNvPr>
          <p:cNvSpPr/>
          <p:nvPr/>
        </p:nvSpPr>
        <p:spPr>
          <a:xfrm rot="1748840">
            <a:off x="7802105" y="741696"/>
            <a:ext cx="1296619" cy="36640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5DBDEBC2-C150-4496-9693-2FB8F8AF2BEA}"/>
              </a:ext>
            </a:extLst>
          </p:cNvPr>
          <p:cNvSpPr/>
          <p:nvPr/>
        </p:nvSpPr>
        <p:spPr>
          <a:xfrm rot="378974">
            <a:off x="4903173" y="5197595"/>
            <a:ext cx="1513240" cy="2749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3.5 </a:t>
            </a:r>
            <a:r>
              <a:rPr lang="en-US" dirty="0" err="1">
                <a:solidFill>
                  <a:srgbClr val="FF0000"/>
                </a:solidFill>
              </a:rPr>
              <a:t>metr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A0140C3A-32B0-4761-9B0B-B9AF38254917}"/>
              </a:ext>
            </a:extLst>
          </p:cNvPr>
          <p:cNvSpPr/>
          <p:nvPr/>
        </p:nvSpPr>
        <p:spPr>
          <a:xfrm rot="1639543">
            <a:off x="7951161" y="761444"/>
            <a:ext cx="998507" cy="2088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1.5 </a:t>
            </a:r>
            <a:r>
              <a:rPr lang="en-US" dirty="0" err="1">
                <a:solidFill>
                  <a:srgbClr val="FF0000"/>
                </a:solidFill>
              </a:rPr>
              <a:t>metr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51D420B1-915F-4FC0-BE5A-EC97F858250A}"/>
              </a:ext>
            </a:extLst>
          </p:cNvPr>
          <p:cNvSpPr/>
          <p:nvPr/>
        </p:nvSpPr>
        <p:spPr>
          <a:xfrm rot="16200000">
            <a:off x="9107342" y="3289738"/>
            <a:ext cx="998507" cy="580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2.2 </a:t>
            </a:r>
            <a:r>
              <a:rPr lang="en-US" dirty="0" err="1">
                <a:solidFill>
                  <a:srgbClr val="FF0000"/>
                </a:solidFill>
              </a:rPr>
              <a:t>metr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8C0AEBC8-9E16-4468-9290-AFC3F73E23EE}"/>
              </a:ext>
            </a:extLst>
          </p:cNvPr>
          <p:cNvSpPr/>
          <p:nvPr/>
        </p:nvSpPr>
        <p:spPr>
          <a:xfrm>
            <a:off x="272551" y="5942321"/>
            <a:ext cx="2850401" cy="80484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Har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qushumcha</a:t>
            </a:r>
            <a:r>
              <a:rPr lang="en-US" dirty="0"/>
              <a:t> 1 </a:t>
            </a:r>
            <a:r>
              <a:rPr lang="en-US" dirty="0" err="1"/>
              <a:t>metr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3 - 7 million </a:t>
            </a:r>
            <a:r>
              <a:rPr lang="en-US" dirty="0" err="1"/>
              <a:t>narx</a:t>
            </a:r>
            <a:r>
              <a:rPr lang="en-US" dirty="0"/>
              <a:t> </a:t>
            </a:r>
            <a:r>
              <a:rPr lang="en-US" dirty="0" err="1"/>
              <a:t>qo’shiladi</a:t>
            </a:r>
            <a:endParaRPr lang="ru-RU" dirty="0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588403B7-8BDF-489D-820A-163663928852}"/>
              </a:ext>
            </a:extLst>
          </p:cNvPr>
          <p:cNvSpPr/>
          <p:nvPr/>
        </p:nvSpPr>
        <p:spPr>
          <a:xfrm>
            <a:off x="3861242" y="6056115"/>
            <a:ext cx="6690224" cy="69400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u="sng" dirty="0" err="1">
                <a:solidFill>
                  <a:srgbClr val="FF0000"/>
                </a:solidFill>
              </a:rPr>
              <a:t>Bunda</a:t>
            </a:r>
            <a:r>
              <a:rPr lang="en-US" sz="2400" u="sng" dirty="0">
                <a:solidFill>
                  <a:srgbClr val="FF0000"/>
                </a:solidFill>
              </a:rPr>
              <a:t> yon </a:t>
            </a:r>
            <a:r>
              <a:rPr lang="en-US" sz="2400" u="sng" dirty="0" err="1">
                <a:solidFill>
                  <a:srgbClr val="FF0000"/>
                </a:solidFill>
              </a:rPr>
              <a:t>atrof</a:t>
            </a:r>
            <a:r>
              <a:rPr lang="en-US" sz="2400" u="sng" dirty="0">
                <a:solidFill>
                  <a:srgbClr val="FF0000"/>
                </a:solidFill>
              </a:rPr>
              <a:t> </a:t>
            </a:r>
            <a:r>
              <a:rPr lang="en-US" sz="2400" u="sng" dirty="0" err="1">
                <a:solidFill>
                  <a:srgbClr val="FF0000"/>
                </a:solidFill>
              </a:rPr>
              <a:t>o’rama</a:t>
            </a:r>
            <a:r>
              <a:rPr lang="en-US" sz="2400" u="sng" dirty="0">
                <a:solidFill>
                  <a:srgbClr val="FF0000"/>
                </a:solidFill>
              </a:rPr>
              <a:t> </a:t>
            </a:r>
            <a:r>
              <a:rPr lang="en-US" sz="2400" u="sng" dirty="0" err="1">
                <a:solidFill>
                  <a:srgbClr val="FF0000"/>
                </a:solidFill>
              </a:rPr>
              <a:t>materiali</a:t>
            </a:r>
            <a:r>
              <a:rPr lang="en-US" sz="2400" u="sng" dirty="0">
                <a:solidFill>
                  <a:srgbClr val="FF0000"/>
                </a:solidFill>
              </a:rPr>
              <a:t> </a:t>
            </a:r>
            <a:r>
              <a:rPr lang="en-US" sz="2400" u="sng" dirty="0" err="1">
                <a:solidFill>
                  <a:srgbClr val="FF0000"/>
                </a:solidFill>
              </a:rPr>
              <a:t>inobatga</a:t>
            </a:r>
            <a:r>
              <a:rPr lang="en-US" sz="2400" u="sng" dirty="0">
                <a:solidFill>
                  <a:srgbClr val="FF0000"/>
                </a:solidFill>
              </a:rPr>
              <a:t> </a:t>
            </a:r>
            <a:r>
              <a:rPr lang="en-US" sz="2400" u="sng" dirty="0" err="1">
                <a:solidFill>
                  <a:srgbClr val="FF0000"/>
                </a:solidFill>
              </a:rPr>
              <a:t>olinadi</a:t>
            </a:r>
            <a:r>
              <a:rPr lang="en-US" sz="2400" u="sng" dirty="0">
                <a:solidFill>
                  <a:srgbClr val="FF0000"/>
                </a:solidFill>
              </a:rPr>
              <a:t>.</a:t>
            </a:r>
            <a:endParaRPr lang="ru-RU" sz="2400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6677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134327-4864-46BB-A57A-7055C9E3A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4020" y="110836"/>
            <a:ext cx="9371325" cy="741081"/>
          </a:xfrm>
        </p:spPr>
        <p:txBody>
          <a:bodyPr rtlCol="0">
            <a:normAutofit fontScale="90000"/>
          </a:bodyPr>
          <a:lstStyle/>
          <a:p>
            <a:pPr rtl="0"/>
            <a:r>
              <a:rPr lang="en-US" sz="3300" b="1" i="1" noProof="1">
                <a:solidFill>
                  <a:srgbClr val="00B0F0"/>
                </a:solidFill>
              </a:rPr>
              <a:t>110.0 million so’m</a:t>
            </a:r>
            <a:br>
              <a:rPr lang="en-US" sz="3300" noProof="1">
                <a:solidFill>
                  <a:srgbClr val="FFFFFF"/>
                </a:solidFill>
              </a:rPr>
            </a:br>
            <a:endParaRPr lang="ru-RU" sz="3300" noProof="1">
              <a:solidFill>
                <a:srgbClr val="FFFFFF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F4792A4-C179-42E5-91DF-86CD4CA7572A}"/>
              </a:ext>
            </a:extLst>
          </p:cNvPr>
          <p:cNvSpPr/>
          <p:nvPr/>
        </p:nvSpPr>
        <p:spPr>
          <a:xfrm>
            <a:off x="36065" y="110835"/>
            <a:ext cx="3122952" cy="5589877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u="sng" dirty="0" err="1"/>
              <a:t>HiTech</a:t>
            </a:r>
            <a:r>
              <a:rPr lang="en-US" b="1" u="sng" dirty="0"/>
              <a:t> white V.1.0</a:t>
            </a:r>
          </a:p>
          <a:p>
            <a:pPr algn="ctr"/>
            <a:r>
              <a:rPr lang="en-US" dirty="0" err="1"/>
              <a:t>Mavjud</a:t>
            </a:r>
            <a:r>
              <a:rPr lang="en-US" dirty="0"/>
              <a:t> </a:t>
            </a:r>
            <a:r>
              <a:rPr lang="en-US" dirty="0" err="1"/>
              <a:t>funksiyalari</a:t>
            </a:r>
            <a:r>
              <a:rPr lang="en-US" dirty="0"/>
              <a:t>:</a:t>
            </a:r>
          </a:p>
          <a:p>
            <a:pPr marL="342900" indent="-342900" algn="ctr">
              <a:buAutoNum type="arabicPeriod"/>
            </a:pPr>
            <a:r>
              <a:rPr lang="en-US" dirty="0" err="1"/>
              <a:t>Quyosh</a:t>
            </a:r>
            <a:r>
              <a:rPr lang="en-US" dirty="0"/>
              <a:t> </a:t>
            </a:r>
            <a:r>
              <a:rPr lang="en-US" dirty="0" err="1"/>
              <a:t>panellari</a:t>
            </a:r>
            <a:r>
              <a:rPr lang="en-US" dirty="0"/>
              <a:t> </a:t>
            </a:r>
            <a:r>
              <a:rPr lang="en-US" dirty="0" err="1"/>
              <a:t>orqali</a:t>
            </a:r>
            <a:r>
              <a:rPr lang="en-US" dirty="0"/>
              <a:t> </a:t>
            </a:r>
            <a:r>
              <a:rPr lang="en-US" dirty="0" err="1"/>
              <a:t>Avtanom</a:t>
            </a:r>
            <a:r>
              <a:rPr lang="en-US" dirty="0"/>
              <a:t> </a:t>
            </a:r>
            <a:r>
              <a:rPr lang="en-US" dirty="0" err="1"/>
              <a:t>tarzda</a:t>
            </a:r>
            <a:r>
              <a:rPr lang="en-US" dirty="0"/>
              <a:t> </a:t>
            </a:r>
            <a:r>
              <a:rPr lang="en-US" dirty="0" err="1"/>
              <a:t>energiya</a:t>
            </a:r>
            <a:r>
              <a:rPr lang="en-US" dirty="0"/>
              <a:t> </a:t>
            </a:r>
            <a:r>
              <a:rPr lang="en-US" dirty="0" err="1"/>
              <a:t>ishlab</a:t>
            </a:r>
            <a:r>
              <a:rPr lang="en-US" dirty="0"/>
              <a:t> </a:t>
            </a:r>
            <a:r>
              <a:rPr lang="en-US" dirty="0" err="1"/>
              <a:t>chiqaradi</a:t>
            </a:r>
            <a:r>
              <a:rPr lang="en-US" dirty="0"/>
              <a:t>.</a:t>
            </a:r>
          </a:p>
          <a:p>
            <a:pPr marL="342900" indent="-342900" algn="ctr">
              <a:buAutoNum type="arabicPeriod"/>
            </a:pPr>
            <a:r>
              <a:rPr lang="en-US" dirty="0"/>
              <a:t>Har </a:t>
            </a:r>
            <a:r>
              <a:rPr lang="en-US" dirty="0" err="1"/>
              <a:t>qanday</a:t>
            </a:r>
            <a:r>
              <a:rPr lang="en-US" dirty="0"/>
              <a:t> </a:t>
            </a:r>
            <a:r>
              <a:rPr lang="en-US" dirty="0" err="1"/>
              <a:t>turdagi</a:t>
            </a:r>
            <a:r>
              <a:rPr lang="en-US" dirty="0"/>
              <a:t> “</a:t>
            </a:r>
            <a:r>
              <a:rPr lang="en-US" dirty="0" err="1"/>
              <a:t>Gadjetlarni</a:t>
            </a:r>
            <a:r>
              <a:rPr lang="en-US" dirty="0"/>
              <a:t> </a:t>
            </a:r>
            <a:r>
              <a:rPr lang="en-US" dirty="0" err="1"/>
              <a:t>simsiz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simlik</a:t>
            </a:r>
            <a:r>
              <a:rPr lang="en-US" dirty="0"/>
              <a:t>” </a:t>
            </a:r>
            <a:r>
              <a:rPr lang="en-US" dirty="0" err="1"/>
              <a:t>quvvatlash</a:t>
            </a:r>
            <a:endParaRPr lang="en-US" dirty="0"/>
          </a:p>
          <a:p>
            <a:pPr marL="342900" indent="-342900" algn="ctr">
              <a:buAutoNum type="arabicPeriod"/>
            </a:pPr>
            <a:r>
              <a:rPr lang="en-US" dirty="0" err="1"/>
              <a:t>O’ziga</a:t>
            </a:r>
            <a:r>
              <a:rPr lang="en-US" dirty="0"/>
              <a:t> </a:t>
            </a:r>
            <a:r>
              <a:rPr lang="en-US" dirty="0" err="1"/>
              <a:t>e’tiborni</a:t>
            </a:r>
            <a:r>
              <a:rPr lang="en-US" dirty="0"/>
              <a:t> </a:t>
            </a:r>
            <a:r>
              <a:rPr lang="en-US" dirty="0" err="1"/>
              <a:t>jalb</a:t>
            </a:r>
            <a:r>
              <a:rPr lang="en-US" dirty="0"/>
              <a:t> </a:t>
            </a:r>
            <a:r>
              <a:rPr lang="en-US" dirty="0" err="1"/>
              <a:t>etishi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dizayin</a:t>
            </a:r>
            <a:r>
              <a:rPr lang="en-US" dirty="0"/>
              <a:t> </a:t>
            </a:r>
            <a:r>
              <a:rPr lang="en-US" dirty="0" err="1"/>
              <a:t>ko’rinish</a:t>
            </a:r>
            <a:r>
              <a:rPr lang="en-US" dirty="0"/>
              <a:t> </a:t>
            </a:r>
            <a:r>
              <a:rPr lang="en-US" dirty="0" err="1"/>
              <a:t>berishi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“Led” </a:t>
            </a:r>
            <a:r>
              <a:rPr lang="en-US" dirty="0" err="1"/>
              <a:t>yoritgichlar</a:t>
            </a:r>
            <a:r>
              <a:rPr lang="en-US" dirty="0"/>
              <a:t>.</a:t>
            </a:r>
          </a:p>
          <a:p>
            <a:pPr marL="342900" indent="-342900" algn="ctr">
              <a:buAutoNum type="arabicPeriod"/>
            </a:pPr>
            <a:r>
              <a:rPr lang="en-US" dirty="0" err="1"/>
              <a:t>Ijtimoiy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reclama </a:t>
            </a:r>
            <a:r>
              <a:rPr lang="en-US" dirty="0" err="1"/>
              <a:t>roliklari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43 </a:t>
            </a:r>
            <a:r>
              <a:rPr lang="en-US" dirty="0" err="1"/>
              <a:t>dyumli</a:t>
            </a:r>
            <a:r>
              <a:rPr lang="en-US" dirty="0"/>
              <a:t> monitor</a:t>
            </a:r>
          </a:p>
          <a:p>
            <a:pPr marL="342900" indent="-342900" algn="ctr">
              <a:buAutoNum type="arabicPeriod"/>
            </a:pPr>
            <a:r>
              <a:rPr lang="en-US" dirty="0" err="1"/>
              <a:t>Talabga</a:t>
            </a:r>
            <a:r>
              <a:rPr lang="en-US" dirty="0"/>
              <a:t> </a:t>
            </a:r>
            <a:r>
              <a:rPr lang="en-US" dirty="0" err="1"/>
              <a:t>ko’ra</a:t>
            </a:r>
            <a:r>
              <a:rPr lang="en-US" dirty="0"/>
              <a:t> </a:t>
            </a:r>
            <a:r>
              <a:rPr lang="en-US" dirty="0" err="1"/>
              <a:t>WiFi</a:t>
            </a:r>
            <a:r>
              <a:rPr lang="en-US" dirty="0"/>
              <a:t>,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bluetooth</a:t>
            </a:r>
            <a:r>
              <a:rPr lang="en-US" dirty="0"/>
              <a:t> </a:t>
            </a:r>
            <a:r>
              <a:rPr lang="en-US" dirty="0" err="1"/>
              <a:t>kalonkalar</a:t>
            </a:r>
            <a:r>
              <a:rPr lang="en-US" dirty="0"/>
              <a:t>.</a:t>
            </a:r>
          </a:p>
          <a:p>
            <a:pPr algn="ctr"/>
            <a:r>
              <a:rPr lang="en-US" dirty="0" err="1"/>
              <a:t>Parametirlari</a:t>
            </a:r>
            <a:r>
              <a:rPr lang="en-US" dirty="0"/>
              <a:t>: </a:t>
            </a:r>
          </a:p>
          <a:p>
            <a:pPr algn="ctr"/>
            <a:r>
              <a:rPr lang="en-US" b="1" dirty="0" err="1"/>
              <a:t>Balandligi</a:t>
            </a:r>
            <a:r>
              <a:rPr lang="en-US" b="1" dirty="0"/>
              <a:t> 2.2 </a:t>
            </a:r>
            <a:r>
              <a:rPr lang="en-US" b="1" dirty="0" err="1"/>
              <a:t>metr</a:t>
            </a:r>
            <a:r>
              <a:rPr lang="en-US" b="1" dirty="0"/>
              <a:t>.</a:t>
            </a:r>
          </a:p>
          <a:p>
            <a:pPr algn="ctr"/>
            <a:r>
              <a:rPr lang="en-US" b="1" dirty="0"/>
              <a:t>Yon  </a:t>
            </a:r>
            <a:r>
              <a:rPr lang="en-US" b="1" dirty="0" err="1"/>
              <a:t>uzunligi</a:t>
            </a:r>
            <a:r>
              <a:rPr lang="en-US" b="1" dirty="0"/>
              <a:t> 6 </a:t>
            </a:r>
            <a:r>
              <a:rPr lang="en-US" b="1" dirty="0" err="1"/>
              <a:t>metr</a:t>
            </a:r>
            <a:r>
              <a:rPr lang="en-US" b="1" dirty="0"/>
              <a:t>.</a:t>
            </a:r>
          </a:p>
          <a:p>
            <a:pPr algn="ctr"/>
            <a:r>
              <a:rPr lang="en-US" b="1" dirty="0"/>
              <a:t>Buy </a:t>
            </a:r>
            <a:r>
              <a:rPr lang="en-US" b="1" dirty="0" err="1"/>
              <a:t>uzunligi</a:t>
            </a:r>
            <a:r>
              <a:rPr lang="en-US" b="1" dirty="0"/>
              <a:t> 2 </a:t>
            </a:r>
            <a:r>
              <a:rPr lang="en-US" b="1" dirty="0" err="1"/>
              <a:t>metr</a:t>
            </a:r>
            <a:endParaRPr lang="en-US" b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3494835-6B66-4D6E-B9AC-CD175307D7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243451" y="533399"/>
            <a:ext cx="7308015" cy="5167313"/>
          </a:xfrm>
          <a:prstGeom prst="rect">
            <a:avLst/>
          </a:prstGeom>
        </p:spPr>
      </p:pic>
      <p:sp>
        <p:nvSpPr>
          <p:cNvPr id="11" name="Стрелка: влево-вправо 10">
            <a:extLst>
              <a:ext uri="{FF2B5EF4-FFF2-40B4-BE49-F238E27FC236}">
                <a16:creationId xmlns:a16="http://schemas.microsoft.com/office/drawing/2014/main" id="{5C6798A8-DC3C-40C9-A3A7-E80A7EB0FFFB}"/>
              </a:ext>
            </a:extLst>
          </p:cNvPr>
          <p:cNvSpPr/>
          <p:nvPr/>
        </p:nvSpPr>
        <p:spPr>
          <a:xfrm rot="572970">
            <a:off x="3866685" y="4667280"/>
            <a:ext cx="4517664" cy="43859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верх-вниз 11">
            <a:extLst>
              <a:ext uri="{FF2B5EF4-FFF2-40B4-BE49-F238E27FC236}">
                <a16:creationId xmlns:a16="http://schemas.microsoft.com/office/drawing/2014/main" id="{23D49E97-8DE5-46BC-9373-5186D045EBD9}"/>
              </a:ext>
            </a:extLst>
          </p:cNvPr>
          <p:cNvSpPr/>
          <p:nvPr/>
        </p:nvSpPr>
        <p:spPr>
          <a:xfrm>
            <a:off x="9840642" y="1729820"/>
            <a:ext cx="557213" cy="310158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лево-вправо 12">
            <a:extLst>
              <a:ext uri="{FF2B5EF4-FFF2-40B4-BE49-F238E27FC236}">
                <a16:creationId xmlns:a16="http://schemas.microsoft.com/office/drawing/2014/main" id="{A4179575-3301-4FA2-A0C2-2360064EE476}"/>
              </a:ext>
            </a:extLst>
          </p:cNvPr>
          <p:cNvSpPr/>
          <p:nvPr/>
        </p:nvSpPr>
        <p:spPr>
          <a:xfrm rot="1377143">
            <a:off x="8643113" y="1191215"/>
            <a:ext cx="1296619" cy="36640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5DBDEBC2-C150-4496-9693-2FB8F8AF2BEA}"/>
              </a:ext>
            </a:extLst>
          </p:cNvPr>
          <p:cNvSpPr/>
          <p:nvPr/>
        </p:nvSpPr>
        <p:spPr>
          <a:xfrm rot="523575">
            <a:off x="5154022" y="4691934"/>
            <a:ext cx="1374821" cy="2789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6 </a:t>
            </a:r>
            <a:r>
              <a:rPr lang="en-US" dirty="0" err="1">
                <a:solidFill>
                  <a:srgbClr val="FF0000"/>
                </a:solidFill>
              </a:rPr>
              <a:t>metr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A0140C3A-32B0-4761-9B0B-B9AF38254917}"/>
              </a:ext>
            </a:extLst>
          </p:cNvPr>
          <p:cNvSpPr/>
          <p:nvPr/>
        </p:nvSpPr>
        <p:spPr>
          <a:xfrm rot="1407708">
            <a:off x="8792168" y="1236931"/>
            <a:ext cx="998507" cy="2088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2 </a:t>
            </a:r>
            <a:r>
              <a:rPr lang="en-US" dirty="0" err="1">
                <a:solidFill>
                  <a:srgbClr val="FF0000"/>
                </a:solidFill>
              </a:rPr>
              <a:t>metr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51D420B1-915F-4FC0-BE5A-EC97F858250A}"/>
              </a:ext>
            </a:extLst>
          </p:cNvPr>
          <p:cNvSpPr/>
          <p:nvPr/>
        </p:nvSpPr>
        <p:spPr>
          <a:xfrm rot="16200000">
            <a:off x="9619994" y="3455854"/>
            <a:ext cx="998507" cy="580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2.2 </a:t>
            </a:r>
            <a:r>
              <a:rPr lang="en-US" dirty="0" err="1">
                <a:solidFill>
                  <a:srgbClr val="FF0000"/>
                </a:solidFill>
              </a:rPr>
              <a:t>metr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8C0AEBC8-9E16-4468-9290-AFC3F73E23EE}"/>
              </a:ext>
            </a:extLst>
          </p:cNvPr>
          <p:cNvSpPr/>
          <p:nvPr/>
        </p:nvSpPr>
        <p:spPr>
          <a:xfrm>
            <a:off x="272551" y="5942321"/>
            <a:ext cx="2850401" cy="80484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Har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qushumcha</a:t>
            </a:r>
            <a:r>
              <a:rPr lang="en-US" dirty="0"/>
              <a:t> 1 </a:t>
            </a:r>
            <a:r>
              <a:rPr lang="en-US" dirty="0" err="1"/>
              <a:t>metr</a:t>
            </a:r>
            <a:r>
              <a:rPr lang="en-US" dirty="0"/>
              <a:t> </a:t>
            </a:r>
            <a:r>
              <a:rPr lang="en-US" dirty="0" err="1"/>
              <a:t>uchun</a:t>
            </a:r>
            <a:r>
              <a:rPr lang="en-US" dirty="0"/>
              <a:t> 7 - 10 million </a:t>
            </a:r>
            <a:r>
              <a:rPr lang="en-US" dirty="0" err="1"/>
              <a:t>narx</a:t>
            </a:r>
            <a:r>
              <a:rPr lang="en-US" dirty="0"/>
              <a:t> </a:t>
            </a:r>
            <a:r>
              <a:rPr lang="en-US" dirty="0" err="1"/>
              <a:t>qo’shiladi</a:t>
            </a:r>
            <a:endParaRPr lang="ru-RU" dirty="0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588403B7-8BDF-489D-820A-163663928852}"/>
              </a:ext>
            </a:extLst>
          </p:cNvPr>
          <p:cNvSpPr/>
          <p:nvPr/>
        </p:nvSpPr>
        <p:spPr>
          <a:xfrm>
            <a:off x="3861242" y="6056115"/>
            <a:ext cx="6690224" cy="69400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u="sng" dirty="0" err="1">
                <a:solidFill>
                  <a:srgbClr val="FF0000"/>
                </a:solidFill>
              </a:rPr>
              <a:t>Bunda</a:t>
            </a:r>
            <a:r>
              <a:rPr lang="en-US" sz="2400" u="sng" dirty="0">
                <a:solidFill>
                  <a:srgbClr val="FF0000"/>
                </a:solidFill>
              </a:rPr>
              <a:t> yon </a:t>
            </a:r>
            <a:r>
              <a:rPr lang="en-US" sz="2400" u="sng" dirty="0" err="1">
                <a:solidFill>
                  <a:srgbClr val="FF0000"/>
                </a:solidFill>
              </a:rPr>
              <a:t>atrof</a:t>
            </a:r>
            <a:r>
              <a:rPr lang="en-US" sz="2400" u="sng" dirty="0">
                <a:solidFill>
                  <a:srgbClr val="FF0000"/>
                </a:solidFill>
              </a:rPr>
              <a:t> </a:t>
            </a:r>
            <a:r>
              <a:rPr lang="en-US" sz="2400" u="sng" dirty="0" err="1">
                <a:solidFill>
                  <a:srgbClr val="FF0000"/>
                </a:solidFill>
              </a:rPr>
              <a:t>o’rama</a:t>
            </a:r>
            <a:r>
              <a:rPr lang="en-US" sz="2400" u="sng" dirty="0">
                <a:solidFill>
                  <a:srgbClr val="FF0000"/>
                </a:solidFill>
              </a:rPr>
              <a:t> </a:t>
            </a:r>
            <a:r>
              <a:rPr lang="en-US" sz="2400" u="sng" dirty="0" err="1">
                <a:solidFill>
                  <a:srgbClr val="FF0000"/>
                </a:solidFill>
              </a:rPr>
              <a:t>materiali</a:t>
            </a:r>
            <a:r>
              <a:rPr lang="en-US" sz="2400" u="sng" dirty="0">
                <a:solidFill>
                  <a:srgbClr val="FF0000"/>
                </a:solidFill>
              </a:rPr>
              <a:t> </a:t>
            </a:r>
            <a:r>
              <a:rPr lang="en-US" sz="2400" u="sng" dirty="0" err="1">
                <a:solidFill>
                  <a:srgbClr val="FF0000"/>
                </a:solidFill>
              </a:rPr>
              <a:t>inobatga</a:t>
            </a:r>
            <a:r>
              <a:rPr lang="en-US" sz="2400" u="sng" dirty="0">
                <a:solidFill>
                  <a:srgbClr val="FF0000"/>
                </a:solidFill>
              </a:rPr>
              <a:t> </a:t>
            </a:r>
            <a:r>
              <a:rPr lang="en-US" sz="2400" u="sng" dirty="0" err="1">
                <a:solidFill>
                  <a:srgbClr val="FF0000"/>
                </a:solidFill>
              </a:rPr>
              <a:t>olinadi</a:t>
            </a:r>
            <a:r>
              <a:rPr lang="en-US" sz="2400" u="sng" dirty="0">
                <a:solidFill>
                  <a:srgbClr val="FF0000"/>
                </a:solidFill>
              </a:rPr>
              <a:t>.</a:t>
            </a:r>
            <a:endParaRPr lang="ru-RU" sz="2400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052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DC9467-D86A-4D44-9E01-5796E5BDA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0" y="4746154"/>
            <a:ext cx="9912355" cy="1328440"/>
          </a:xfrm>
        </p:spPr>
        <p:txBody>
          <a:bodyPr rtlCol="0" anchor="ctr">
            <a:noAutofit/>
          </a:bodyPr>
          <a:lstStyle/>
          <a:p>
            <a:pPr algn="ctr" rtl="0"/>
            <a:r>
              <a:rPr lang="ru-RU" sz="2400" noProof="1"/>
              <a:t>  </a:t>
            </a:r>
            <a:r>
              <a:rPr lang="en-US" sz="3600" cap="none" noProof="1"/>
              <a:t>Innovatsion kelajakga biz bilan qadam tashlang !!!</a:t>
            </a:r>
            <a:endParaRPr lang="ru-RU" sz="2400" noProof="1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03D88BF-51AE-46F2-8081-A3C50643270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/>
          <a:stretch/>
        </p:blipFill>
        <p:spPr>
          <a:xfrm>
            <a:off x="1296987" y="1445443"/>
            <a:ext cx="8631381" cy="3712398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41A79215-653F-4996-95E5-0FD4B247B2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1364" y="5569527"/>
            <a:ext cx="9910859" cy="1168037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en-US" sz="2400" noProof="1">
                <a:hlinkClick r:id="rId4"/>
              </a:rPr>
              <a:t>@Sam_ecobench</a:t>
            </a:r>
            <a:endParaRPr lang="en-US" sz="2400" noProof="1"/>
          </a:p>
          <a:p>
            <a:pPr algn="r"/>
            <a:r>
              <a:rPr lang="en-US" sz="2800" noProof="1">
                <a:solidFill>
                  <a:srgbClr val="00B0F0"/>
                </a:solidFill>
              </a:rPr>
              <a:t>Murojaat uchun: +998 99 336 25 21</a:t>
            </a:r>
          </a:p>
          <a:p>
            <a:pPr algn="ctr" rtl="0"/>
            <a:endParaRPr lang="ru-RU" sz="2400" noProof="1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CA422B1D-A83C-4F77-8958-A43F99807757}"/>
              </a:ext>
            </a:extLst>
          </p:cNvPr>
          <p:cNvSpPr txBox="1">
            <a:spLocks/>
          </p:cNvSpPr>
          <p:nvPr/>
        </p:nvSpPr>
        <p:spPr>
          <a:xfrm>
            <a:off x="656501" y="120435"/>
            <a:ext cx="9912355" cy="13259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baseline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sz="2400" noProof="1"/>
              <a:t>  </a:t>
            </a:r>
            <a:r>
              <a:rPr lang="en-US" sz="2800" cap="none" noProof="1"/>
              <a:t>Jamoamiz tamonidan sizgning ta’labingizga binoan har qanday turdagi maxsulotlar hamda mavjud turdagi maxsulotlarni didingizga moslashtirib  berishga tayyormiz.</a:t>
            </a:r>
            <a:r>
              <a:rPr lang="ru-RU" sz="2400" noProof="1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9065403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Цепь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0521771_TF22898775_Win32" id="{8DB5E7A7-9756-410E-8537-43FEF646E2C4}" vid="{A04377D1-FCBB-489A-B512-0A695ABD7E2F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93813dd7ca6ad654711aa0ab317e03a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f11dc0ce689dd3925e84e4e35398c6e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518BD99-41E9-467C-9777-74587F831718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C03EF818-EDF6-480C-9B86-0A3B979BCCF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8C32A8-E4D9-473C-833A-8950C6E7C0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Современное оформление</Template>
  <TotalTime>536</TotalTime>
  <Words>1024</Words>
  <Application>Microsoft Office PowerPoint</Application>
  <PresentationFormat>Широкоэкранный</PresentationFormat>
  <Paragraphs>167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Times New Roman</vt:lpstr>
      <vt:lpstr>Tw Cen MT</vt:lpstr>
      <vt:lpstr>Цепь</vt:lpstr>
      <vt:lpstr>Zamonaviy “Aqlli avto bekat”lar hamda tashqi “Aqlli o’rindiq”lar</vt:lpstr>
      <vt:lpstr>Bizning maxsulot sizga nima bera oladi.</vt:lpstr>
      <vt:lpstr>Bizning maxsulotlar</vt:lpstr>
      <vt:lpstr>Sizning e’tiboringizga “Smart tashqi o’rindiqlar” ni taqdim etamiz. mazko’r o’rindiqlarimiz shaharsozlik ta’lablariga javob berdigan uslubda yaratilgan bo’lib “Aqlli shahar” tamoili asnosida ifoda etiladi. </vt:lpstr>
      <vt:lpstr>6.5 Milion so’m</vt:lpstr>
      <vt:lpstr> 8.0 millon so’m</vt:lpstr>
      <vt:lpstr> 8.5 millon so’m</vt:lpstr>
      <vt:lpstr>7.3 million so’m </vt:lpstr>
      <vt:lpstr>13.0 million so’m </vt:lpstr>
      <vt:lpstr>“Aqilli Avto bekatlar” Bugungi kunda qayta tiklanuvchi energiya manbalar kelajak energiyasi va har bir qayta tiklnuvchi energiya manabai bu kelajakka investesiya hisoblanadi.</vt:lpstr>
      <vt:lpstr>25.0 million so’m </vt:lpstr>
      <vt:lpstr>22.2 million so’m </vt:lpstr>
      <vt:lpstr>65.0 million so’m </vt:lpstr>
      <vt:lpstr>29.0 million so’m </vt:lpstr>
      <vt:lpstr>25.0 million so’m </vt:lpstr>
      <vt:lpstr>110.0 million so’m </vt:lpstr>
      <vt:lpstr>  Innovatsion kelajakga biz bilan qadam tashlang 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Zamonaviy aqlli Avto bekatlar hamda tashqi aqlli o’rindiqlar</dc:title>
  <dc:creator>RT</dc:creator>
  <cp:lastModifiedBy>RT</cp:lastModifiedBy>
  <cp:revision>6</cp:revision>
  <dcterms:created xsi:type="dcterms:W3CDTF">2024-09-09T07:19:51Z</dcterms:created>
  <dcterms:modified xsi:type="dcterms:W3CDTF">2024-11-25T12:33:59Z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