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image/svg+xml" Extension="svg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+xml" PartName="/ppt/slides/slide7.xml"/>
  <Override ContentType="application/vnd.openxmlformats-officedocument.presentationml.slide+xml" PartName="/ppt/slides/slide8.xml"/>
  <Override ContentType="application/vnd.openxmlformats-officedocument.presentationml.slide+xml" PartName="/ppt/slides/slide9.xml"/>
  <Override ContentType="application/vnd.openxmlformats-officedocument.presentationml.slide+xml" PartName="/ppt/slides/slide10.xml"/>
  <Override ContentType="application/vnd.openxmlformats-officedocument.presentationml.slide+xml" PartName="/ppt/slides/slide11.xml"/>
  <Override ContentType="application/vnd.openxmlformats-officedocument.presentationml.slide+xml" PartName="/ppt/slides/slide12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8288000" cy="10287000"/>
  <p:notesSz cx="6858000" cy="9144000"/>
  <p:embeddedFontLst>
    <p:embeddedFont>
      <p:font typeface="Oswald Bold" charset="1" panose="00000800000000000000"/>
      <p:regular r:id="rId18"/>
    </p:embeddedFont>
    <p:embeddedFont>
      <p:font typeface="Canva Sans Bold" charset="1" panose="020B0803030501040103"/>
      <p:regular r:id="rId19"/>
    </p:embeddedFont>
    <p:embeddedFont>
      <p:font typeface="Garet Heavy" charset="1" panose="00000000000000000000"/>
      <p:regular r:id="rId20"/>
    </p:embeddedFont>
    <p:embeddedFont>
      <p:font typeface="Shrikhand" charset="1" panose="02000000000000000000"/>
      <p:regular r:id="rId21"/>
    </p:embeddedFont>
    <p:embeddedFont>
      <p:font typeface="Open Sauce Bold" charset="1" panose="00000800000000000000"/>
      <p:regular r:id="rId22"/>
    </p:embeddedFont>
    <p:embeddedFont>
      <p:font typeface="Open Sauce" charset="1" panose="00000500000000000000"/>
      <p:regular r:id="rId23"/>
    </p:embeddedFont>
    <p:embeddedFont>
      <p:font typeface="Canva Sans" charset="1" panose="020B0503030501040103"/>
      <p:regular r:id="rId24"/>
    </p:embeddedFont>
    <p:embeddedFont>
      <p:font typeface="Open Sans" charset="1" panose="020B0606030504020204"/>
      <p:regular r:id="rId25"/>
    </p:embeddedFont>
    <p:embeddedFont>
      <p:font typeface="Bukhari Script" charset="1" panose="00000500000000000000"/>
      <p:regular r:id="rId26"/>
    </p:embeddedFont>
    <p:embeddedFont>
      <p:font typeface="The Seasons Bold" charset="1" panose="00000000000000000000"/>
      <p:regular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10" Target="slides/slide5.xml" Type="http://schemas.openxmlformats.org/officeDocument/2006/relationships/slide"/><Relationship Id="rId11" Target="slides/slide6.xml" Type="http://schemas.openxmlformats.org/officeDocument/2006/relationships/slide"/><Relationship Id="rId12" Target="slides/slide7.xml" Type="http://schemas.openxmlformats.org/officeDocument/2006/relationships/slide"/><Relationship Id="rId13" Target="slides/slide8.xml" Type="http://schemas.openxmlformats.org/officeDocument/2006/relationships/slide"/><Relationship Id="rId14" Target="slides/slide9.xml" Type="http://schemas.openxmlformats.org/officeDocument/2006/relationships/slide"/><Relationship Id="rId15" Target="slides/slide10.xml" Type="http://schemas.openxmlformats.org/officeDocument/2006/relationships/slide"/><Relationship Id="rId16" Target="slides/slide11.xml" Type="http://schemas.openxmlformats.org/officeDocument/2006/relationships/slide"/><Relationship Id="rId17" Target="slides/slide12.xml" Type="http://schemas.openxmlformats.org/officeDocument/2006/relationships/slide"/><Relationship Id="rId18" Target="fonts/font18.fntdata" Type="http://schemas.openxmlformats.org/officeDocument/2006/relationships/font"/><Relationship Id="rId19" Target="fonts/font19.fntdata" Type="http://schemas.openxmlformats.org/officeDocument/2006/relationships/font"/><Relationship Id="rId2" Target="presProps.xml" Type="http://schemas.openxmlformats.org/officeDocument/2006/relationships/presProps"/><Relationship Id="rId20" Target="fonts/font20.fntdata" Type="http://schemas.openxmlformats.org/officeDocument/2006/relationships/font"/><Relationship Id="rId21" Target="fonts/font21.fntdata" Type="http://schemas.openxmlformats.org/officeDocument/2006/relationships/font"/><Relationship Id="rId22" Target="fonts/font22.fntdata" Type="http://schemas.openxmlformats.org/officeDocument/2006/relationships/font"/><Relationship Id="rId23" Target="fonts/font23.fntdata" Type="http://schemas.openxmlformats.org/officeDocument/2006/relationships/font"/><Relationship Id="rId24" Target="fonts/font24.fntdata" Type="http://schemas.openxmlformats.org/officeDocument/2006/relationships/font"/><Relationship Id="rId25" Target="fonts/font25.fntdata" Type="http://schemas.openxmlformats.org/officeDocument/2006/relationships/font"/><Relationship Id="rId26" Target="fonts/font26.fntdata" Type="http://schemas.openxmlformats.org/officeDocument/2006/relationships/font"/><Relationship Id="rId27" Target="fonts/font27.fntdata" Type="http://schemas.openxmlformats.org/officeDocument/2006/relationships/font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slides/slide2.xml" Type="http://schemas.openxmlformats.org/officeDocument/2006/relationships/slide"/><Relationship Id="rId8" Target="slides/slide3.xml" Type="http://schemas.openxmlformats.org/officeDocument/2006/relationships/slide"/><Relationship Id="rId9" Target="slides/slide4.xml" Type="http://schemas.openxmlformats.org/officeDocument/2006/relationships/slide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4.jpeg" Type="http://schemas.openxmlformats.org/officeDocument/2006/relationships/image"/><Relationship Id="rId5" Target="../media/image5.png" Type="http://schemas.openxmlformats.org/officeDocument/2006/relationships/image"/><Relationship Id="rId6" Target="../media/image6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7.png" Type="http://schemas.openxmlformats.org/officeDocument/2006/relationships/image"/><Relationship Id="rId5" Target="../media/image8.svg" Type="http://schemas.openxmlformats.org/officeDocument/2006/relationships/image"/><Relationship Id="rId6" Target="../media/image9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0.png" Type="http://schemas.openxmlformats.org/officeDocument/2006/relationships/image"/><Relationship Id="rId3" Target="../media/image11.pn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4.png" Type="http://schemas.openxmlformats.org/officeDocument/2006/relationships/image"/><Relationship Id="rId3" Target="../media/image1.png" Type="http://schemas.openxmlformats.org/officeDocument/2006/relationships/image"/><Relationship Id="rId4" Target="../media/image2.sv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5.png" Type="http://schemas.openxmlformats.org/officeDocument/2006/relationships/image"/><Relationship Id="rId5" Target="../media/image16.png" Type="http://schemas.openxmlformats.org/officeDocument/2006/relationships/image"/><Relationship Id="rId6" Target="../media/image17.svg" Type="http://schemas.openxmlformats.org/officeDocument/2006/relationships/image"/><Relationship Id="rId7" Target="../media/image1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Relationship Id="rId4" Target="../media/image19.png" Type="http://schemas.openxmlformats.org/officeDocument/2006/relationships/image"/><Relationship Id="rId5" Target="../media/image20.png" Type="http://schemas.openxmlformats.org/officeDocument/2006/relationships/image"/><Relationship Id="rId6" Target="../media/image21.png" Type="http://schemas.openxmlformats.org/officeDocument/2006/relationships/image"/><Relationship Id="rId7" Target="../media/image22.pn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sv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8F4E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3658761" y="-214085"/>
            <a:ext cx="17073149" cy="17087651"/>
          </a:xfrm>
          <a:custGeom>
            <a:avLst/>
            <a:gdLst/>
            <a:ahLst/>
            <a:cxnLst/>
            <a:rect r="r" b="b" t="t" l="l"/>
            <a:pathLst>
              <a:path h="17087651" w="17073149">
                <a:moveTo>
                  <a:pt x="0" y="0"/>
                </a:moveTo>
                <a:lnTo>
                  <a:pt x="17073149" y="0"/>
                </a:lnTo>
                <a:lnTo>
                  <a:pt x="17073149" y="17087651"/>
                </a:lnTo>
                <a:lnTo>
                  <a:pt x="0" y="170876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grpSp>
        <p:nvGrpSpPr>
          <p:cNvPr name="Group 3" id="3"/>
          <p:cNvGrpSpPr>
            <a:grpSpLocks noChangeAspect="true"/>
          </p:cNvGrpSpPr>
          <p:nvPr/>
        </p:nvGrpSpPr>
        <p:grpSpPr>
          <a:xfrm rot="-5400000">
            <a:off x="11072732" y="-447772"/>
            <a:ext cx="4522173" cy="8947895"/>
            <a:chOff x="0" y="0"/>
            <a:chExt cx="2620010" cy="5184140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53340" y="25400"/>
              <a:ext cx="2513330" cy="5132070"/>
            </a:xfrm>
            <a:custGeom>
              <a:avLst/>
              <a:gdLst/>
              <a:ahLst/>
              <a:cxnLst/>
              <a:rect r="r" b="b" t="t" l="l"/>
              <a:pathLst>
                <a:path h="5132070" w="2513330">
                  <a:moveTo>
                    <a:pt x="2159000" y="0"/>
                  </a:moveTo>
                  <a:lnTo>
                    <a:pt x="354330" y="0"/>
                  </a:lnTo>
                  <a:cubicBezTo>
                    <a:pt x="158750" y="0"/>
                    <a:pt x="0" y="158750"/>
                    <a:pt x="0" y="354330"/>
                  </a:cubicBezTo>
                  <a:lnTo>
                    <a:pt x="0" y="4777740"/>
                  </a:lnTo>
                  <a:cubicBezTo>
                    <a:pt x="0" y="4973320"/>
                    <a:pt x="158750" y="5132070"/>
                    <a:pt x="354330" y="5132070"/>
                  </a:cubicBezTo>
                  <a:lnTo>
                    <a:pt x="2159000" y="5132070"/>
                  </a:lnTo>
                  <a:cubicBezTo>
                    <a:pt x="2354580" y="5132070"/>
                    <a:pt x="2513330" y="4973320"/>
                    <a:pt x="2513330" y="4777740"/>
                  </a:cubicBezTo>
                  <a:lnTo>
                    <a:pt x="2513330" y="354330"/>
                  </a:lnTo>
                  <a:cubicBezTo>
                    <a:pt x="2513330" y="158750"/>
                    <a:pt x="2354580" y="0"/>
                    <a:pt x="2159000" y="0"/>
                  </a:cubicBezTo>
                  <a:close/>
                  <a:moveTo>
                    <a:pt x="1558290" y="162560"/>
                  </a:moveTo>
                  <a:cubicBezTo>
                    <a:pt x="1576070" y="162560"/>
                    <a:pt x="1590040" y="176530"/>
                    <a:pt x="1590040" y="194310"/>
                  </a:cubicBezTo>
                  <a:cubicBezTo>
                    <a:pt x="1590040" y="212090"/>
                    <a:pt x="1576070" y="226060"/>
                    <a:pt x="1558290" y="226060"/>
                  </a:cubicBezTo>
                  <a:cubicBezTo>
                    <a:pt x="1540510" y="226060"/>
                    <a:pt x="1526540" y="212090"/>
                    <a:pt x="1526540" y="194310"/>
                  </a:cubicBezTo>
                  <a:cubicBezTo>
                    <a:pt x="1526540" y="176530"/>
                    <a:pt x="1541780" y="162560"/>
                    <a:pt x="1558290" y="162560"/>
                  </a:cubicBezTo>
                  <a:close/>
                  <a:moveTo>
                    <a:pt x="1089660" y="172720"/>
                  </a:moveTo>
                  <a:lnTo>
                    <a:pt x="1394460" y="172720"/>
                  </a:lnTo>
                  <a:cubicBezTo>
                    <a:pt x="1405890" y="172720"/>
                    <a:pt x="1416050" y="181610"/>
                    <a:pt x="1416050" y="194310"/>
                  </a:cubicBezTo>
                  <a:cubicBezTo>
                    <a:pt x="1416050" y="207010"/>
                    <a:pt x="1405890" y="215900"/>
                    <a:pt x="1394460" y="215900"/>
                  </a:cubicBezTo>
                  <a:lnTo>
                    <a:pt x="1089660" y="215900"/>
                  </a:lnTo>
                  <a:cubicBezTo>
                    <a:pt x="1078230" y="215900"/>
                    <a:pt x="1068070" y="207010"/>
                    <a:pt x="1068070" y="194310"/>
                  </a:cubicBezTo>
                  <a:cubicBezTo>
                    <a:pt x="1068070" y="181610"/>
                    <a:pt x="1078230" y="172720"/>
                    <a:pt x="1089660" y="172720"/>
                  </a:cubicBezTo>
                  <a:close/>
                  <a:moveTo>
                    <a:pt x="2383790" y="4798060"/>
                  </a:moveTo>
                  <a:cubicBezTo>
                    <a:pt x="2383790" y="4913630"/>
                    <a:pt x="2289810" y="5007610"/>
                    <a:pt x="2174240" y="5007610"/>
                  </a:cubicBezTo>
                  <a:lnTo>
                    <a:pt x="341630" y="5007610"/>
                  </a:lnTo>
                  <a:cubicBezTo>
                    <a:pt x="226060" y="5007610"/>
                    <a:pt x="132080" y="4913630"/>
                    <a:pt x="132080" y="4798060"/>
                  </a:cubicBezTo>
                  <a:lnTo>
                    <a:pt x="132080" y="340360"/>
                  </a:lnTo>
                  <a:cubicBezTo>
                    <a:pt x="132080" y="224790"/>
                    <a:pt x="226060" y="130810"/>
                    <a:pt x="341630" y="130810"/>
                  </a:cubicBezTo>
                  <a:lnTo>
                    <a:pt x="614680" y="130810"/>
                  </a:lnTo>
                  <a:lnTo>
                    <a:pt x="614680" y="187960"/>
                  </a:lnTo>
                  <a:cubicBezTo>
                    <a:pt x="614680" y="252730"/>
                    <a:pt x="668020" y="306070"/>
                    <a:pt x="732790" y="306070"/>
                  </a:cubicBezTo>
                  <a:lnTo>
                    <a:pt x="1783080" y="306070"/>
                  </a:lnTo>
                  <a:cubicBezTo>
                    <a:pt x="1847850" y="306070"/>
                    <a:pt x="1901190" y="252730"/>
                    <a:pt x="1901190" y="187960"/>
                  </a:cubicBezTo>
                  <a:lnTo>
                    <a:pt x="1901190" y="130810"/>
                  </a:lnTo>
                  <a:lnTo>
                    <a:pt x="2172970" y="130810"/>
                  </a:lnTo>
                  <a:cubicBezTo>
                    <a:pt x="2288540" y="130810"/>
                    <a:pt x="2382520" y="224790"/>
                    <a:pt x="2382520" y="340360"/>
                  </a:cubicBezTo>
                  <a:lnTo>
                    <a:pt x="2382520" y="4798060"/>
                  </a:lnTo>
                  <a:close/>
                </a:path>
              </a:pathLst>
            </a:custGeom>
            <a:solidFill>
              <a:srgbClr val="242424"/>
            </a:solidFill>
          </p:spPr>
        </p:sp>
        <p:sp>
          <p:nvSpPr>
            <p:cNvPr name="Freeform 5" id="5"/>
            <p:cNvSpPr/>
            <p:nvPr/>
          </p:nvSpPr>
          <p:spPr>
            <a:xfrm flipH="false" flipV="false" rot="5400000">
              <a:off x="-1127754" y="1469384"/>
              <a:ext cx="4876800" cy="2250453"/>
            </a:xfrm>
            <a:custGeom>
              <a:avLst/>
              <a:gdLst/>
              <a:ahLst/>
              <a:cxnLst/>
              <a:rect r="r" b="b" t="t" l="l"/>
              <a:pathLst>
                <a:path h="2250453" w="4876800">
                  <a:moveTo>
                    <a:pt x="1" y="209562"/>
                  </a:moveTo>
                  <a:lnTo>
                    <a:pt x="1" y="481342"/>
                  </a:lnTo>
                  <a:lnTo>
                    <a:pt x="57151" y="481342"/>
                  </a:lnTo>
                  <a:cubicBezTo>
                    <a:pt x="121921" y="481342"/>
                    <a:pt x="175261" y="534682"/>
                    <a:pt x="175261" y="599452"/>
                  </a:cubicBezTo>
                  <a:lnTo>
                    <a:pt x="175261" y="1648472"/>
                  </a:lnTo>
                  <a:cubicBezTo>
                    <a:pt x="175261" y="1713242"/>
                    <a:pt x="121921" y="1766582"/>
                    <a:pt x="57151" y="1766582"/>
                  </a:cubicBezTo>
                  <a:lnTo>
                    <a:pt x="1" y="1766582"/>
                  </a:lnTo>
                  <a:lnTo>
                    <a:pt x="1" y="2040902"/>
                  </a:lnTo>
                  <a:cubicBezTo>
                    <a:pt x="1" y="2156472"/>
                    <a:pt x="93981" y="2250452"/>
                    <a:pt x="209551" y="2250452"/>
                  </a:cubicBezTo>
                  <a:lnTo>
                    <a:pt x="4667250" y="2250452"/>
                  </a:lnTo>
                  <a:cubicBezTo>
                    <a:pt x="4782821" y="2250452"/>
                    <a:pt x="4876800" y="2156472"/>
                    <a:pt x="4876800" y="2040902"/>
                  </a:cubicBezTo>
                  <a:lnTo>
                    <a:pt x="4876800" y="209562"/>
                  </a:lnTo>
                  <a:cubicBezTo>
                    <a:pt x="4876800" y="93992"/>
                    <a:pt x="4782821" y="12"/>
                    <a:pt x="4667250" y="12"/>
                  </a:cubicBezTo>
                  <a:lnTo>
                    <a:pt x="209550" y="12"/>
                  </a:lnTo>
                  <a:cubicBezTo>
                    <a:pt x="93980" y="-1258"/>
                    <a:pt x="0" y="92722"/>
                    <a:pt x="0" y="209562"/>
                  </a:cubicBezTo>
                  <a:close/>
                </a:path>
              </a:pathLst>
            </a:custGeom>
            <a:blipFill>
              <a:blip r:embed="rId4"/>
              <a:stretch>
                <a:fillRect l="0" t="0" r="-2546" b="0"/>
              </a:stretch>
            </a:blipFill>
          </p:spPr>
        </p:sp>
        <p:sp>
          <p:nvSpPr>
            <p:cNvPr name="Freeform 6" id="6"/>
            <p:cNvSpPr/>
            <p:nvPr/>
          </p:nvSpPr>
          <p:spPr>
            <a:xfrm flipH="false" flipV="false" rot="0">
              <a:off x="1121410" y="198120"/>
              <a:ext cx="347980" cy="43180"/>
            </a:xfrm>
            <a:custGeom>
              <a:avLst/>
              <a:gdLst/>
              <a:ahLst/>
              <a:cxnLst/>
              <a:rect r="r" b="b" t="t" l="l"/>
              <a:pathLst>
                <a:path h="43180" w="347980">
                  <a:moveTo>
                    <a:pt x="326390" y="0"/>
                  </a:moveTo>
                  <a:lnTo>
                    <a:pt x="21590" y="0"/>
                  </a:lnTo>
                  <a:cubicBezTo>
                    <a:pt x="10160" y="0"/>
                    <a:pt x="0" y="8890"/>
                    <a:pt x="0" y="21590"/>
                  </a:cubicBezTo>
                  <a:cubicBezTo>
                    <a:pt x="0" y="34290"/>
                    <a:pt x="10160" y="43180"/>
                    <a:pt x="21590" y="43180"/>
                  </a:cubicBezTo>
                  <a:lnTo>
                    <a:pt x="326390" y="43180"/>
                  </a:lnTo>
                  <a:cubicBezTo>
                    <a:pt x="337820" y="43180"/>
                    <a:pt x="347980" y="34290"/>
                    <a:pt x="347980" y="21590"/>
                  </a:cubicBezTo>
                  <a:cubicBezTo>
                    <a:pt x="347980" y="8890"/>
                    <a:pt x="337820" y="0"/>
                    <a:pt x="326390" y="0"/>
                  </a:cubicBezTo>
                  <a:close/>
                </a:path>
              </a:pathLst>
            </a:custGeom>
            <a:solidFill>
              <a:srgbClr val="FFFCF7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1579738" y="187960"/>
              <a:ext cx="63785" cy="63501"/>
            </a:xfrm>
            <a:custGeom>
              <a:avLst/>
              <a:gdLst/>
              <a:ahLst/>
              <a:cxnLst/>
              <a:rect r="r" b="b" t="t" l="l"/>
              <a:pathLst>
                <a:path h="63501" w="63785">
                  <a:moveTo>
                    <a:pt x="31892" y="0"/>
                  </a:moveTo>
                  <a:cubicBezTo>
                    <a:pt x="20515" y="-51"/>
                    <a:pt x="9980" y="5989"/>
                    <a:pt x="4277" y="15834"/>
                  </a:cubicBezTo>
                  <a:cubicBezTo>
                    <a:pt x="-1426" y="25678"/>
                    <a:pt x="-1426" y="37822"/>
                    <a:pt x="4277" y="47666"/>
                  </a:cubicBezTo>
                  <a:cubicBezTo>
                    <a:pt x="9980" y="57511"/>
                    <a:pt x="20515" y="63551"/>
                    <a:pt x="31892" y="63500"/>
                  </a:cubicBezTo>
                  <a:cubicBezTo>
                    <a:pt x="43269" y="63551"/>
                    <a:pt x="53804" y="57511"/>
                    <a:pt x="59507" y="47666"/>
                  </a:cubicBezTo>
                  <a:cubicBezTo>
                    <a:pt x="65210" y="37822"/>
                    <a:pt x="65210" y="25678"/>
                    <a:pt x="59507" y="15834"/>
                  </a:cubicBezTo>
                  <a:cubicBezTo>
                    <a:pt x="53804" y="5989"/>
                    <a:pt x="43269" y="-51"/>
                    <a:pt x="31892" y="0"/>
                  </a:cubicBezTo>
                  <a:close/>
                </a:path>
              </a:pathLst>
            </a:custGeom>
            <a:solidFill>
              <a:srgbClr val="FFFCF7"/>
            </a:solidFill>
          </p:spPr>
        </p:sp>
        <p:sp>
          <p:nvSpPr>
            <p:cNvPr name="Freeform 8" id="8"/>
            <p:cNvSpPr/>
            <p:nvPr/>
          </p:nvSpPr>
          <p:spPr>
            <a:xfrm flipH="false" flipV="false" rot="0">
              <a:off x="0" y="685800"/>
              <a:ext cx="27940" cy="213360"/>
            </a:xfrm>
            <a:custGeom>
              <a:avLst/>
              <a:gdLst/>
              <a:ahLst/>
              <a:cxnLst/>
              <a:rect r="r" b="b" t="t" l="l"/>
              <a:pathLst>
                <a:path h="213360" w="27940">
                  <a:moveTo>
                    <a:pt x="0" y="26670"/>
                  </a:moveTo>
                  <a:lnTo>
                    <a:pt x="0" y="185420"/>
                  </a:lnTo>
                  <a:cubicBezTo>
                    <a:pt x="0" y="200660"/>
                    <a:pt x="12700" y="213360"/>
                    <a:pt x="27940" y="21336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9" id="9"/>
            <p:cNvSpPr/>
            <p:nvPr/>
          </p:nvSpPr>
          <p:spPr>
            <a:xfrm flipH="false" flipV="false" rot="0">
              <a:off x="0" y="1057910"/>
              <a:ext cx="27940" cy="384810"/>
            </a:xfrm>
            <a:custGeom>
              <a:avLst/>
              <a:gdLst/>
              <a:ahLst/>
              <a:cxnLst/>
              <a:rect r="r" b="b" t="t" l="l"/>
              <a:pathLst>
                <a:path h="384810" w="27940">
                  <a:moveTo>
                    <a:pt x="0" y="26670"/>
                  </a:moveTo>
                  <a:lnTo>
                    <a:pt x="0" y="356870"/>
                  </a:lnTo>
                  <a:cubicBezTo>
                    <a:pt x="0" y="372110"/>
                    <a:pt x="12700" y="384810"/>
                    <a:pt x="27940" y="384810"/>
                  </a:cubicBezTo>
                  <a:lnTo>
                    <a:pt x="27940" y="0"/>
                  </a:lnTo>
                  <a:cubicBezTo>
                    <a:pt x="12700" y="0"/>
                    <a:pt x="0" y="11430"/>
                    <a:pt x="0" y="2667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0" y="1526540"/>
              <a:ext cx="27940" cy="386080"/>
            </a:xfrm>
            <a:custGeom>
              <a:avLst/>
              <a:gdLst/>
              <a:ahLst/>
              <a:cxnLst/>
              <a:rect r="r" b="b" t="t" l="l"/>
              <a:pathLst>
                <a:path h="386080" w="27940">
                  <a:moveTo>
                    <a:pt x="0" y="27940"/>
                  </a:moveTo>
                  <a:lnTo>
                    <a:pt x="0" y="358140"/>
                  </a:lnTo>
                  <a:cubicBezTo>
                    <a:pt x="0" y="373380"/>
                    <a:pt x="12700" y="386080"/>
                    <a:pt x="27940" y="386080"/>
                  </a:cubicBezTo>
                  <a:lnTo>
                    <a:pt x="27940" y="0"/>
                  </a:lnTo>
                  <a:cubicBezTo>
                    <a:pt x="12700" y="0"/>
                    <a:pt x="0" y="12700"/>
                    <a:pt x="0" y="2794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1" id="11"/>
            <p:cNvSpPr/>
            <p:nvPr/>
          </p:nvSpPr>
          <p:spPr>
            <a:xfrm flipH="false" flipV="false" rot="0">
              <a:off x="2592070" y="1184910"/>
              <a:ext cx="27940" cy="618490"/>
            </a:xfrm>
            <a:custGeom>
              <a:avLst/>
              <a:gdLst/>
              <a:ahLst/>
              <a:cxnLst/>
              <a:rect r="r" b="b" t="t" l="l"/>
              <a:pathLst>
                <a:path h="618490" w="27940">
                  <a:moveTo>
                    <a:pt x="0" y="0"/>
                  </a:moveTo>
                  <a:lnTo>
                    <a:pt x="0" y="618490"/>
                  </a:lnTo>
                  <a:cubicBezTo>
                    <a:pt x="15240" y="618490"/>
                    <a:pt x="27940" y="605790"/>
                    <a:pt x="27940" y="590550"/>
                  </a:cubicBezTo>
                  <a:lnTo>
                    <a:pt x="27940" y="27940"/>
                  </a:lnTo>
                  <a:cubicBezTo>
                    <a:pt x="27940" y="12700"/>
                    <a:pt x="15240" y="0"/>
                    <a:pt x="0" y="0"/>
                  </a:cubicBezTo>
                  <a:close/>
                </a:path>
              </a:pathLst>
            </a:custGeom>
            <a:solidFill>
              <a:srgbClr val="2E2E2E"/>
            </a:solidFill>
          </p:spPr>
        </p:sp>
        <p:sp>
          <p:nvSpPr>
            <p:cNvPr name="Freeform 12" id="12"/>
            <p:cNvSpPr/>
            <p:nvPr/>
          </p:nvSpPr>
          <p:spPr>
            <a:xfrm flipH="false" flipV="false" rot="0">
              <a:off x="27940" y="0"/>
              <a:ext cx="2564130" cy="5182870"/>
            </a:xfrm>
            <a:custGeom>
              <a:avLst/>
              <a:gdLst/>
              <a:ahLst/>
              <a:cxnLst/>
              <a:rect r="r" b="b" t="t" l="l"/>
              <a:pathLst>
                <a:path h="5182870" w="2564130">
                  <a:moveTo>
                    <a:pt x="2564130" y="1184910"/>
                  </a:moveTo>
                  <a:lnTo>
                    <a:pt x="2564130" y="379730"/>
                  </a:lnTo>
                  <a:cubicBezTo>
                    <a:pt x="2564130" y="353060"/>
                    <a:pt x="2561590" y="327660"/>
                    <a:pt x="2556510" y="303530"/>
                  </a:cubicBezTo>
                  <a:cubicBezTo>
                    <a:pt x="2553970" y="290830"/>
                    <a:pt x="2551430" y="279400"/>
                    <a:pt x="2547620" y="266700"/>
                  </a:cubicBezTo>
                  <a:cubicBezTo>
                    <a:pt x="2542540" y="248920"/>
                    <a:pt x="2534920" y="231140"/>
                    <a:pt x="2527300" y="214630"/>
                  </a:cubicBezTo>
                  <a:cubicBezTo>
                    <a:pt x="2522220" y="203200"/>
                    <a:pt x="2515870" y="193040"/>
                    <a:pt x="2509520" y="182880"/>
                  </a:cubicBezTo>
                  <a:cubicBezTo>
                    <a:pt x="2503170" y="172720"/>
                    <a:pt x="2496820" y="162560"/>
                    <a:pt x="2489200" y="152400"/>
                  </a:cubicBezTo>
                  <a:cubicBezTo>
                    <a:pt x="2477770" y="137160"/>
                    <a:pt x="2466340" y="124460"/>
                    <a:pt x="2453640" y="110490"/>
                  </a:cubicBezTo>
                  <a:cubicBezTo>
                    <a:pt x="2444750" y="101600"/>
                    <a:pt x="2435860" y="93980"/>
                    <a:pt x="2426970" y="86360"/>
                  </a:cubicBezTo>
                  <a:cubicBezTo>
                    <a:pt x="2360930" y="31750"/>
                    <a:pt x="2277110" y="0"/>
                    <a:pt x="2185670" y="0"/>
                  </a:cubicBezTo>
                  <a:lnTo>
                    <a:pt x="379730" y="0"/>
                  </a:lnTo>
                  <a:cubicBezTo>
                    <a:pt x="288290" y="0"/>
                    <a:pt x="203200" y="33020"/>
                    <a:pt x="138430" y="86360"/>
                  </a:cubicBezTo>
                  <a:cubicBezTo>
                    <a:pt x="129540" y="93980"/>
                    <a:pt x="120650" y="102870"/>
                    <a:pt x="111760" y="110490"/>
                  </a:cubicBezTo>
                  <a:cubicBezTo>
                    <a:pt x="99060" y="123190"/>
                    <a:pt x="86360" y="137160"/>
                    <a:pt x="76200" y="152400"/>
                  </a:cubicBezTo>
                  <a:cubicBezTo>
                    <a:pt x="68580" y="162560"/>
                    <a:pt x="62230" y="172720"/>
                    <a:pt x="55880" y="182880"/>
                  </a:cubicBezTo>
                  <a:cubicBezTo>
                    <a:pt x="49530" y="193040"/>
                    <a:pt x="43180" y="204470"/>
                    <a:pt x="38100" y="214630"/>
                  </a:cubicBezTo>
                  <a:cubicBezTo>
                    <a:pt x="29210" y="232410"/>
                    <a:pt x="22860" y="248920"/>
                    <a:pt x="16510" y="266700"/>
                  </a:cubicBezTo>
                  <a:cubicBezTo>
                    <a:pt x="12700" y="279400"/>
                    <a:pt x="10160" y="290830"/>
                    <a:pt x="7620" y="303530"/>
                  </a:cubicBezTo>
                  <a:cubicBezTo>
                    <a:pt x="2540" y="327660"/>
                    <a:pt x="0" y="354330"/>
                    <a:pt x="0" y="379730"/>
                  </a:cubicBezTo>
                  <a:lnTo>
                    <a:pt x="0" y="4803140"/>
                  </a:lnTo>
                  <a:cubicBezTo>
                    <a:pt x="0" y="5012690"/>
                    <a:pt x="170180" y="5182870"/>
                    <a:pt x="379730" y="5182870"/>
                  </a:cubicBezTo>
                  <a:lnTo>
                    <a:pt x="2184400" y="5182870"/>
                  </a:lnTo>
                  <a:cubicBezTo>
                    <a:pt x="2393950" y="5182870"/>
                    <a:pt x="2564130" y="5012690"/>
                    <a:pt x="2564130" y="4803140"/>
                  </a:cubicBezTo>
                  <a:lnTo>
                    <a:pt x="2564130" y="1184910"/>
                  </a:lnTo>
                  <a:close/>
                  <a:moveTo>
                    <a:pt x="2538730" y="1184910"/>
                  </a:moveTo>
                  <a:lnTo>
                    <a:pt x="2538730" y="4804410"/>
                  </a:lnTo>
                  <a:cubicBezTo>
                    <a:pt x="2538730" y="4999990"/>
                    <a:pt x="2379980" y="5158740"/>
                    <a:pt x="2184400" y="5158740"/>
                  </a:cubicBezTo>
                  <a:lnTo>
                    <a:pt x="379730" y="5158740"/>
                  </a:lnTo>
                  <a:cubicBezTo>
                    <a:pt x="184150" y="5158740"/>
                    <a:pt x="25400" y="4999990"/>
                    <a:pt x="25400" y="4804410"/>
                  </a:cubicBezTo>
                  <a:lnTo>
                    <a:pt x="25400" y="381000"/>
                  </a:lnTo>
                  <a:cubicBezTo>
                    <a:pt x="25400" y="184150"/>
                    <a:pt x="184150" y="25400"/>
                    <a:pt x="379730" y="25400"/>
                  </a:cubicBezTo>
                  <a:lnTo>
                    <a:pt x="2184400" y="25400"/>
                  </a:lnTo>
                  <a:cubicBezTo>
                    <a:pt x="2379980" y="25400"/>
                    <a:pt x="2538730" y="184150"/>
                    <a:pt x="2538730" y="379730"/>
                  </a:cubicBezTo>
                  <a:lnTo>
                    <a:pt x="2538730" y="1184910"/>
                  </a:lnTo>
                  <a:close/>
                </a:path>
              </a:pathLst>
            </a:custGeom>
            <a:solidFill>
              <a:srgbClr val="555555"/>
            </a:solidFill>
          </p:spPr>
        </p:sp>
      </p:grpSp>
      <p:sp>
        <p:nvSpPr>
          <p:cNvPr name="TextBox 13" id="13"/>
          <p:cNvSpPr txBox="true"/>
          <p:nvPr/>
        </p:nvSpPr>
        <p:spPr>
          <a:xfrm rot="0">
            <a:off x="792373" y="2496194"/>
            <a:ext cx="8067497" cy="33135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6639"/>
              </a:lnSpc>
              <a:spcBef>
                <a:spcPct val="0"/>
              </a:spcBef>
            </a:pPr>
            <a:r>
              <a:rPr lang="en-US" b="true" sz="4742" spc="-189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MANTIQ: BOLALARNING FIKRLASH V</a:t>
            </a:r>
            <a:r>
              <a:rPr lang="en-US" b="true" sz="4742" spc="-189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 NUTQ RIVOJLANISHINI ERTA MONITORING QILUVCHI PLAY-TO-LEARN PLATFORMA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F8F4E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9153370" y="0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2837020" y="2223140"/>
            <a:ext cx="14276991" cy="2365385"/>
            <a:chOff x="0" y="0"/>
            <a:chExt cx="10433671" cy="1728631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0433671" cy="1728631"/>
            </a:xfrm>
            <a:custGeom>
              <a:avLst/>
              <a:gdLst/>
              <a:ahLst/>
              <a:cxnLst/>
              <a:rect r="r" b="b" t="t" l="l"/>
              <a:pathLst>
                <a:path h="1728631" w="10433671">
                  <a:moveTo>
                    <a:pt x="10354296" y="342900"/>
                  </a:moveTo>
                  <a:cubicBezTo>
                    <a:pt x="10339564" y="204470"/>
                    <a:pt x="10229201" y="94107"/>
                    <a:pt x="10090771" y="79375"/>
                  </a:cubicBezTo>
                  <a:lnTo>
                    <a:pt x="10090771" y="0"/>
                  </a:lnTo>
                  <a:lnTo>
                    <a:pt x="342900" y="0"/>
                  </a:lnTo>
                  <a:lnTo>
                    <a:pt x="342900" y="79375"/>
                  </a:lnTo>
                  <a:cubicBezTo>
                    <a:pt x="204470" y="94107"/>
                    <a:pt x="94107" y="204470"/>
                    <a:pt x="79375" y="342900"/>
                  </a:cubicBezTo>
                  <a:lnTo>
                    <a:pt x="0" y="342900"/>
                  </a:lnTo>
                  <a:lnTo>
                    <a:pt x="0" y="1385731"/>
                  </a:lnTo>
                  <a:lnTo>
                    <a:pt x="79375" y="1385731"/>
                  </a:lnTo>
                  <a:cubicBezTo>
                    <a:pt x="94107" y="1524161"/>
                    <a:pt x="204470" y="1634524"/>
                    <a:pt x="342900" y="1649256"/>
                  </a:cubicBezTo>
                  <a:lnTo>
                    <a:pt x="342900" y="1728631"/>
                  </a:lnTo>
                  <a:lnTo>
                    <a:pt x="10090771" y="1728631"/>
                  </a:lnTo>
                  <a:lnTo>
                    <a:pt x="10090771" y="1649256"/>
                  </a:lnTo>
                  <a:cubicBezTo>
                    <a:pt x="10229201" y="1634524"/>
                    <a:pt x="10339564" y="1524161"/>
                    <a:pt x="10354296" y="1385731"/>
                  </a:cubicBezTo>
                  <a:lnTo>
                    <a:pt x="10433671" y="1385731"/>
                  </a:lnTo>
                  <a:lnTo>
                    <a:pt x="10433671" y="342900"/>
                  </a:lnTo>
                  <a:lnTo>
                    <a:pt x="10354296" y="342900"/>
                  </a:lnTo>
                  <a:close/>
                  <a:moveTo>
                    <a:pt x="10370171" y="1322231"/>
                  </a:moveTo>
                  <a:lnTo>
                    <a:pt x="10292574" y="1322231"/>
                  </a:lnTo>
                  <a:lnTo>
                    <a:pt x="10292574" y="1353981"/>
                  </a:lnTo>
                  <a:cubicBezTo>
                    <a:pt x="10292574" y="1482759"/>
                    <a:pt x="10187799" y="1587534"/>
                    <a:pt x="10059021" y="1587534"/>
                  </a:cubicBezTo>
                  <a:lnTo>
                    <a:pt x="10027271" y="1587534"/>
                  </a:lnTo>
                  <a:lnTo>
                    <a:pt x="10027271" y="1665131"/>
                  </a:lnTo>
                  <a:lnTo>
                    <a:pt x="406400" y="1665131"/>
                  </a:lnTo>
                  <a:lnTo>
                    <a:pt x="406400" y="1587534"/>
                  </a:lnTo>
                  <a:lnTo>
                    <a:pt x="374650" y="1587534"/>
                  </a:lnTo>
                  <a:cubicBezTo>
                    <a:pt x="245872" y="1587534"/>
                    <a:pt x="141097" y="1482759"/>
                    <a:pt x="141097" y="1353981"/>
                  </a:cubicBezTo>
                  <a:lnTo>
                    <a:pt x="141097" y="1322231"/>
                  </a:lnTo>
                  <a:lnTo>
                    <a:pt x="63500" y="1322231"/>
                  </a:lnTo>
                  <a:lnTo>
                    <a:pt x="63500" y="406400"/>
                  </a:lnTo>
                  <a:lnTo>
                    <a:pt x="141097" y="406400"/>
                  </a:lnTo>
                  <a:lnTo>
                    <a:pt x="141097" y="374650"/>
                  </a:lnTo>
                  <a:cubicBezTo>
                    <a:pt x="141097" y="245872"/>
                    <a:pt x="245872" y="141097"/>
                    <a:pt x="374650" y="141097"/>
                  </a:cubicBezTo>
                  <a:lnTo>
                    <a:pt x="406400" y="141097"/>
                  </a:lnTo>
                  <a:lnTo>
                    <a:pt x="406400" y="63500"/>
                  </a:lnTo>
                  <a:lnTo>
                    <a:pt x="10027271" y="63500"/>
                  </a:lnTo>
                  <a:lnTo>
                    <a:pt x="10027271" y="141097"/>
                  </a:lnTo>
                  <a:lnTo>
                    <a:pt x="10059021" y="141097"/>
                  </a:lnTo>
                  <a:cubicBezTo>
                    <a:pt x="10187799" y="141097"/>
                    <a:pt x="10292574" y="245872"/>
                    <a:pt x="10292574" y="374650"/>
                  </a:cubicBezTo>
                  <a:lnTo>
                    <a:pt x="10292574" y="406400"/>
                  </a:lnTo>
                  <a:lnTo>
                    <a:pt x="10370171" y="406400"/>
                  </a:lnTo>
                  <a:lnTo>
                    <a:pt x="10370171" y="1322231"/>
                  </a:lnTo>
                  <a:close/>
                  <a:moveTo>
                    <a:pt x="10146524" y="411480"/>
                  </a:moveTo>
                  <a:cubicBezTo>
                    <a:pt x="10146524" y="343027"/>
                    <a:pt x="10090771" y="287274"/>
                    <a:pt x="10022318" y="287274"/>
                  </a:cubicBezTo>
                  <a:lnTo>
                    <a:pt x="9881348" y="287274"/>
                  </a:lnTo>
                  <a:lnTo>
                    <a:pt x="9881348" y="209677"/>
                  </a:lnTo>
                  <a:lnTo>
                    <a:pt x="550926" y="209677"/>
                  </a:lnTo>
                  <a:lnTo>
                    <a:pt x="549656" y="287274"/>
                  </a:lnTo>
                  <a:lnTo>
                    <a:pt x="411480" y="287274"/>
                  </a:lnTo>
                  <a:cubicBezTo>
                    <a:pt x="343027" y="287274"/>
                    <a:pt x="287274" y="343027"/>
                    <a:pt x="287274" y="411480"/>
                  </a:cubicBezTo>
                  <a:lnTo>
                    <a:pt x="287274" y="552450"/>
                  </a:lnTo>
                  <a:lnTo>
                    <a:pt x="209550" y="552450"/>
                  </a:lnTo>
                  <a:lnTo>
                    <a:pt x="209550" y="1176181"/>
                  </a:lnTo>
                  <a:lnTo>
                    <a:pt x="287147" y="1176181"/>
                  </a:lnTo>
                  <a:lnTo>
                    <a:pt x="287147" y="1317151"/>
                  </a:lnTo>
                  <a:cubicBezTo>
                    <a:pt x="287147" y="1385604"/>
                    <a:pt x="342900" y="1441357"/>
                    <a:pt x="411353" y="1441357"/>
                  </a:cubicBezTo>
                  <a:lnTo>
                    <a:pt x="552323" y="1441357"/>
                  </a:lnTo>
                  <a:lnTo>
                    <a:pt x="552323" y="1518954"/>
                  </a:lnTo>
                  <a:lnTo>
                    <a:pt x="9881094" y="1518954"/>
                  </a:lnTo>
                  <a:lnTo>
                    <a:pt x="9881094" y="1441357"/>
                  </a:lnTo>
                  <a:lnTo>
                    <a:pt x="10022064" y="1441357"/>
                  </a:lnTo>
                  <a:cubicBezTo>
                    <a:pt x="10090517" y="1441357"/>
                    <a:pt x="10146270" y="1385604"/>
                    <a:pt x="10146270" y="1317151"/>
                  </a:cubicBezTo>
                  <a:lnTo>
                    <a:pt x="10146270" y="1176181"/>
                  </a:lnTo>
                  <a:lnTo>
                    <a:pt x="10223867" y="1176181"/>
                  </a:lnTo>
                  <a:lnTo>
                    <a:pt x="10223867" y="552450"/>
                  </a:lnTo>
                  <a:lnTo>
                    <a:pt x="10146270" y="552450"/>
                  </a:lnTo>
                  <a:lnTo>
                    <a:pt x="10146270" y="411480"/>
                  </a:lnTo>
                  <a:close/>
                  <a:moveTo>
                    <a:pt x="10198721" y="577850"/>
                  </a:moveTo>
                  <a:lnTo>
                    <a:pt x="10198721" y="1150781"/>
                  </a:lnTo>
                  <a:lnTo>
                    <a:pt x="10121124" y="1150781"/>
                  </a:lnTo>
                  <a:lnTo>
                    <a:pt x="10121124" y="1317151"/>
                  </a:lnTo>
                  <a:cubicBezTo>
                    <a:pt x="10121124" y="1371634"/>
                    <a:pt x="10076801" y="1415957"/>
                    <a:pt x="10022318" y="1415957"/>
                  </a:cubicBezTo>
                  <a:lnTo>
                    <a:pt x="9855948" y="1415957"/>
                  </a:lnTo>
                  <a:lnTo>
                    <a:pt x="9855948" y="1493554"/>
                  </a:lnTo>
                  <a:lnTo>
                    <a:pt x="577977" y="1493554"/>
                  </a:lnTo>
                  <a:lnTo>
                    <a:pt x="577977" y="1415957"/>
                  </a:lnTo>
                  <a:lnTo>
                    <a:pt x="411480" y="1415957"/>
                  </a:lnTo>
                  <a:cubicBezTo>
                    <a:pt x="356997" y="1415957"/>
                    <a:pt x="312674" y="1371634"/>
                    <a:pt x="312674" y="1317151"/>
                  </a:cubicBezTo>
                  <a:lnTo>
                    <a:pt x="312674" y="1150781"/>
                  </a:lnTo>
                  <a:lnTo>
                    <a:pt x="234950" y="1150781"/>
                  </a:lnTo>
                  <a:lnTo>
                    <a:pt x="234950" y="577850"/>
                  </a:lnTo>
                  <a:lnTo>
                    <a:pt x="312547" y="577850"/>
                  </a:lnTo>
                  <a:lnTo>
                    <a:pt x="312547" y="411480"/>
                  </a:lnTo>
                  <a:cubicBezTo>
                    <a:pt x="312547" y="356997"/>
                    <a:pt x="356870" y="312674"/>
                    <a:pt x="411353" y="312674"/>
                  </a:cubicBezTo>
                  <a:lnTo>
                    <a:pt x="574548" y="312674"/>
                  </a:lnTo>
                  <a:lnTo>
                    <a:pt x="575818" y="235077"/>
                  </a:lnTo>
                  <a:lnTo>
                    <a:pt x="9855821" y="235077"/>
                  </a:lnTo>
                  <a:lnTo>
                    <a:pt x="9855821" y="312674"/>
                  </a:lnTo>
                  <a:lnTo>
                    <a:pt x="10022191" y="312674"/>
                  </a:lnTo>
                  <a:cubicBezTo>
                    <a:pt x="10076674" y="312674"/>
                    <a:pt x="10120997" y="356997"/>
                    <a:pt x="10120997" y="411480"/>
                  </a:cubicBezTo>
                  <a:lnTo>
                    <a:pt x="10120997" y="577850"/>
                  </a:lnTo>
                  <a:lnTo>
                    <a:pt x="10198721" y="577850"/>
                  </a:lnTo>
                  <a:close/>
                </a:path>
              </a:pathLst>
            </a:custGeom>
            <a:solidFill>
              <a:srgbClr val="F9BC51"/>
            </a:solidFill>
          </p:spPr>
        </p:sp>
      </p:grpSp>
      <p:grpSp>
        <p:nvGrpSpPr>
          <p:cNvPr name="Group 5" id="5"/>
          <p:cNvGrpSpPr/>
          <p:nvPr/>
        </p:nvGrpSpPr>
        <p:grpSpPr>
          <a:xfrm rot="0">
            <a:off x="2837020" y="4979050"/>
            <a:ext cx="14276991" cy="2211492"/>
            <a:chOff x="0" y="0"/>
            <a:chExt cx="11002907" cy="170434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11002907" cy="1704340"/>
            </a:xfrm>
            <a:custGeom>
              <a:avLst/>
              <a:gdLst/>
              <a:ahLst/>
              <a:cxnLst/>
              <a:rect r="r" b="b" t="t" l="l"/>
              <a:pathLst>
                <a:path h="1704340" w="11002907">
                  <a:moveTo>
                    <a:pt x="10923532" y="342900"/>
                  </a:moveTo>
                  <a:cubicBezTo>
                    <a:pt x="10908800" y="204470"/>
                    <a:pt x="10798437" y="94107"/>
                    <a:pt x="10660007" y="79375"/>
                  </a:cubicBezTo>
                  <a:lnTo>
                    <a:pt x="10660007" y="0"/>
                  </a:lnTo>
                  <a:lnTo>
                    <a:pt x="342900" y="0"/>
                  </a:lnTo>
                  <a:lnTo>
                    <a:pt x="342900" y="79375"/>
                  </a:lnTo>
                  <a:cubicBezTo>
                    <a:pt x="204470" y="94107"/>
                    <a:pt x="94107" y="204470"/>
                    <a:pt x="79375" y="342900"/>
                  </a:cubicBezTo>
                  <a:lnTo>
                    <a:pt x="0" y="342900"/>
                  </a:lnTo>
                  <a:lnTo>
                    <a:pt x="0" y="1361440"/>
                  </a:lnTo>
                  <a:lnTo>
                    <a:pt x="79375" y="1361440"/>
                  </a:lnTo>
                  <a:cubicBezTo>
                    <a:pt x="94107" y="1499870"/>
                    <a:pt x="204470" y="1610233"/>
                    <a:pt x="342900" y="1624965"/>
                  </a:cubicBezTo>
                  <a:lnTo>
                    <a:pt x="342900" y="1704340"/>
                  </a:lnTo>
                  <a:lnTo>
                    <a:pt x="10660007" y="1704340"/>
                  </a:lnTo>
                  <a:lnTo>
                    <a:pt x="10660007" y="1624965"/>
                  </a:lnTo>
                  <a:cubicBezTo>
                    <a:pt x="10798437" y="1610233"/>
                    <a:pt x="10908800" y="1499870"/>
                    <a:pt x="10923532" y="1361440"/>
                  </a:cubicBezTo>
                  <a:lnTo>
                    <a:pt x="11002907" y="1361440"/>
                  </a:lnTo>
                  <a:lnTo>
                    <a:pt x="11002907" y="342900"/>
                  </a:lnTo>
                  <a:lnTo>
                    <a:pt x="10923532" y="342900"/>
                  </a:lnTo>
                  <a:close/>
                  <a:moveTo>
                    <a:pt x="10939407" y="1297940"/>
                  </a:moveTo>
                  <a:lnTo>
                    <a:pt x="10861811" y="1297940"/>
                  </a:lnTo>
                  <a:lnTo>
                    <a:pt x="10861811" y="1329690"/>
                  </a:lnTo>
                  <a:cubicBezTo>
                    <a:pt x="10861811" y="1458468"/>
                    <a:pt x="10757036" y="1563243"/>
                    <a:pt x="10628257" y="1563243"/>
                  </a:cubicBezTo>
                  <a:lnTo>
                    <a:pt x="10596507" y="1563243"/>
                  </a:lnTo>
                  <a:lnTo>
                    <a:pt x="10596507" y="1640840"/>
                  </a:lnTo>
                  <a:lnTo>
                    <a:pt x="406400" y="1640840"/>
                  </a:lnTo>
                  <a:lnTo>
                    <a:pt x="406400" y="1563243"/>
                  </a:lnTo>
                  <a:lnTo>
                    <a:pt x="374650" y="1563243"/>
                  </a:lnTo>
                  <a:cubicBezTo>
                    <a:pt x="245872" y="1563243"/>
                    <a:pt x="141097" y="1458468"/>
                    <a:pt x="141097" y="1329690"/>
                  </a:cubicBezTo>
                  <a:lnTo>
                    <a:pt x="141097" y="1297940"/>
                  </a:lnTo>
                  <a:lnTo>
                    <a:pt x="63500" y="1297940"/>
                  </a:lnTo>
                  <a:lnTo>
                    <a:pt x="63500" y="406400"/>
                  </a:lnTo>
                  <a:lnTo>
                    <a:pt x="141097" y="406400"/>
                  </a:lnTo>
                  <a:lnTo>
                    <a:pt x="141097" y="374650"/>
                  </a:lnTo>
                  <a:cubicBezTo>
                    <a:pt x="141097" y="245872"/>
                    <a:pt x="245872" y="141097"/>
                    <a:pt x="374650" y="141097"/>
                  </a:cubicBezTo>
                  <a:lnTo>
                    <a:pt x="406400" y="141097"/>
                  </a:lnTo>
                  <a:lnTo>
                    <a:pt x="406400" y="63500"/>
                  </a:lnTo>
                  <a:lnTo>
                    <a:pt x="10596507" y="63500"/>
                  </a:lnTo>
                  <a:lnTo>
                    <a:pt x="10596507" y="141097"/>
                  </a:lnTo>
                  <a:lnTo>
                    <a:pt x="10628257" y="141097"/>
                  </a:lnTo>
                  <a:cubicBezTo>
                    <a:pt x="10757036" y="141097"/>
                    <a:pt x="10861811" y="245872"/>
                    <a:pt x="10861811" y="374650"/>
                  </a:cubicBezTo>
                  <a:lnTo>
                    <a:pt x="10861811" y="406400"/>
                  </a:lnTo>
                  <a:lnTo>
                    <a:pt x="10939407" y="406400"/>
                  </a:lnTo>
                  <a:lnTo>
                    <a:pt x="10939407" y="1297940"/>
                  </a:lnTo>
                  <a:close/>
                  <a:moveTo>
                    <a:pt x="10715761" y="411480"/>
                  </a:moveTo>
                  <a:cubicBezTo>
                    <a:pt x="10715761" y="343027"/>
                    <a:pt x="10660007" y="287274"/>
                    <a:pt x="10591554" y="287274"/>
                  </a:cubicBezTo>
                  <a:lnTo>
                    <a:pt x="10450585" y="287274"/>
                  </a:lnTo>
                  <a:lnTo>
                    <a:pt x="10450585" y="209677"/>
                  </a:lnTo>
                  <a:lnTo>
                    <a:pt x="550926" y="209677"/>
                  </a:lnTo>
                  <a:lnTo>
                    <a:pt x="549656" y="287274"/>
                  </a:lnTo>
                  <a:lnTo>
                    <a:pt x="411480" y="287274"/>
                  </a:lnTo>
                  <a:cubicBezTo>
                    <a:pt x="343027" y="287274"/>
                    <a:pt x="287274" y="343027"/>
                    <a:pt x="287274" y="411480"/>
                  </a:cubicBezTo>
                  <a:lnTo>
                    <a:pt x="287274" y="552450"/>
                  </a:lnTo>
                  <a:lnTo>
                    <a:pt x="209550" y="552450"/>
                  </a:lnTo>
                  <a:lnTo>
                    <a:pt x="209550" y="1151890"/>
                  </a:lnTo>
                  <a:lnTo>
                    <a:pt x="287147" y="1151890"/>
                  </a:lnTo>
                  <a:lnTo>
                    <a:pt x="287147" y="1292860"/>
                  </a:lnTo>
                  <a:cubicBezTo>
                    <a:pt x="287147" y="1361313"/>
                    <a:pt x="342900" y="1417066"/>
                    <a:pt x="411353" y="1417066"/>
                  </a:cubicBezTo>
                  <a:lnTo>
                    <a:pt x="552323" y="1417066"/>
                  </a:lnTo>
                  <a:lnTo>
                    <a:pt x="552323" y="1494663"/>
                  </a:lnTo>
                  <a:lnTo>
                    <a:pt x="10450330" y="1494663"/>
                  </a:lnTo>
                  <a:lnTo>
                    <a:pt x="10450330" y="1417066"/>
                  </a:lnTo>
                  <a:lnTo>
                    <a:pt x="10591300" y="1417066"/>
                  </a:lnTo>
                  <a:cubicBezTo>
                    <a:pt x="10659753" y="1417066"/>
                    <a:pt x="10715506" y="1361313"/>
                    <a:pt x="10715506" y="1292860"/>
                  </a:cubicBezTo>
                  <a:lnTo>
                    <a:pt x="10715506" y="1151890"/>
                  </a:lnTo>
                  <a:lnTo>
                    <a:pt x="10793103" y="1151890"/>
                  </a:lnTo>
                  <a:lnTo>
                    <a:pt x="10793103" y="552450"/>
                  </a:lnTo>
                  <a:lnTo>
                    <a:pt x="10715506" y="552450"/>
                  </a:lnTo>
                  <a:lnTo>
                    <a:pt x="10715506" y="411480"/>
                  </a:lnTo>
                  <a:close/>
                  <a:moveTo>
                    <a:pt x="10767957" y="577850"/>
                  </a:moveTo>
                  <a:lnTo>
                    <a:pt x="10767957" y="1126490"/>
                  </a:lnTo>
                  <a:lnTo>
                    <a:pt x="10690361" y="1126490"/>
                  </a:lnTo>
                  <a:lnTo>
                    <a:pt x="10690361" y="1292860"/>
                  </a:lnTo>
                  <a:cubicBezTo>
                    <a:pt x="10690361" y="1347343"/>
                    <a:pt x="10646037" y="1391666"/>
                    <a:pt x="10591554" y="1391666"/>
                  </a:cubicBezTo>
                  <a:lnTo>
                    <a:pt x="10425185" y="1391666"/>
                  </a:lnTo>
                  <a:lnTo>
                    <a:pt x="10425185" y="1469263"/>
                  </a:lnTo>
                  <a:lnTo>
                    <a:pt x="577977" y="1469263"/>
                  </a:lnTo>
                  <a:lnTo>
                    <a:pt x="577977" y="1391666"/>
                  </a:lnTo>
                  <a:lnTo>
                    <a:pt x="411480" y="1391666"/>
                  </a:lnTo>
                  <a:cubicBezTo>
                    <a:pt x="356997" y="1391666"/>
                    <a:pt x="312674" y="1347343"/>
                    <a:pt x="312674" y="1292860"/>
                  </a:cubicBezTo>
                  <a:lnTo>
                    <a:pt x="312674" y="1126490"/>
                  </a:lnTo>
                  <a:lnTo>
                    <a:pt x="234950" y="1126490"/>
                  </a:lnTo>
                  <a:lnTo>
                    <a:pt x="234950" y="577850"/>
                  </a:lnTo>
                  <a:lnTo>
                    <a:pt x="312547" y="577850"/>
                  </a:lnTo>
                  <a:lnTo>
                    <a:pt x="312547" y="411480"/>
                  </a:lnTo>
                  <a:cubicBezTo>
                    <a:pt x="312547" y="356997"/>
                    <a:pt x="356870" y="312674"/>
                    <a:pt x="411353" y="312674"/>
                  </a:cubicBezTo>
                  <a:lnTo>
                    <a:pt x="574548" y="312674"/>
                  </a:lnTo>
                  <a:lnTo>
                    <a:pt x="575818" y="235077"/>
                  </a:lnTo>
                  <a:lnTo>
                    <a:pt x="10425057" y="235077"/>
                  </a:lnTo>
                  <a:lnTo>
                    <a:pt x="10425057" y="312674"/>
                  </a:lnTo>
                  <a:lnTo>
                    <a:pt x="10591427" y="312674"/>
                  </a:lnTo>
                  <a:cubicBezTo>
                    <a:pt x="10645911" y="312674"/>
                    <a:pt x="10690234" y="356997"/>
                    <a:pt x="10690234" y="411480"/>
                  </a:cubicBezTo>
                  <a:lnTo>
                    <a:pt x="10690234" y="577850"/>
                  </a:lnTo>
                  <a:lnTo>
                    <a:pt x="10767957" y="577850"/>
                  </a:lnTo>
                  <a:close/>
                </a:path>
              </a:pathLst>
            </a:custGeom>
            <a:solidFill>
              <a:srgbClr val="F9BC51"/>
            </a:solidFill>
          </p:spPr>
        </p:sp>
      </p:grpSp>
      <p:grpSp>
        <p:nvGrpSpPr>
          <p:cNvPr name="Group 7" id="7"/>
          <p:cNvGrpSpPr/>
          <p:nvPr/>
        </p:nvGrpSpPr>
        <p:grpSpPr>
          <a:xfrm rot="0">
            <a:off x="2837020" y="7583651"/>
            <a:ext cx="14276991" cy="2174295"/>
            <a:chOff x="0" y="0"/>
            <a:chExt cx="13952873" cy="212493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3952872" cy="2124934"/>
            </a:xfrm>
            <a:custGeom>
              <a:avLst/>
              <a:gdLst/>
              <a:ahLst/>
              <a:cxnLst/>
              <a:rect r="r" b="b" t="t" l="l"/>
              <a:pathLst>
                <a:path h="2124934" w="13952872">
                  <a:moveTo>
                    <a:pt x="13873497" y="342900"/>
                  </a:moveTo>
                  <a:cubicBezTo>
                    <a:pt x="13858765" y="204470"/>
                    <a:pt x="13748403" y="94107"/>
                    <a:pt x="13609972" y="79375"/>
                  </a:cubicBezTo>
                  <a:lnTo>
                    <a:pt x="13609972" y="0"/>
                  </a:lnTo>
                  <a:lnTo>
                    <a:pt x="342900" y="0"/>
                  </a:lnTo>
                  <a:lnTo>
                    <a:pt x="342900" y="79375"/>
                  </a:lnTo>
                  <a:cubicBezTo>
                    <a:pt x="204470" y="94107"/>
                    <a:pt x="94107" y="204470"/>
                    <a:pt x="79375" y="342900"/>
                  </a:cubicBezTo>
                  <a:lnTo>
                    <a:pt x="0" y="342900"/>
                  </a:lnTo>
                  <a:lnTo>
                    <a:pt x="0" y="1782034"/>
                  </a:lnTo>
                  <a:lnTo>
                    <a:pt x="79375" y="1782034"/>
                  </a:lnTo>
                  <a:cubicBezTo>
                    <a:pt x="94107" y="1920464"/>
                    <a:pt x="204470" y="2030827"/>
                    <a:pt x="342900" y="2045559"/>
                  </a:cubicBezTo>
                  <a:lnTo>
                    <a:pt x="342900" y="2124934"/>
                  </a:lnTo>
                  <a:lnTo>
                    <a:pt x="13609972" y="2124934"/>
                  </a:lnTo>
                  <a:lnTo>
                    <a:pt x="13609972" y="2045559"/>
                  </a:lnTo>
                  <a:cubicBezTo>
                    <a:pt x="13748403" y="2030827"/>
                    <a:pt x="13858765" y="1920464"/>
                    <a:pt x="13873497" y="1782034"/>
                  </a:cubicBezTo>
                  <a:lnTo>
                    <a:pt x="13952872" y="1782034"/>
                  </a:lnTo>
                  <a:lnTo>
                    <a:pt x="13952872" y="342900"/>
                  </a:lnTo>
                  <a:lnTo>
                    <a:pt x="13873497" y="342900"/>
                  </a:lnTo>
                  <a:close/>
                  <a:moveTo>
                    <a:pt x="13889372" y="1718534"/>
                  </a:moveTo>
                  <a:lnTo>
                    <a:pt x="13811776" y="1718534"/>
                  </a:lnTo>
                  <a:lnTo>
                    <a:pt x="13811776" y="1750284"/>
                  </a:lnTo>
                  <a:cubicBezTo>
                    <a:pt x="13811776" y="1879062"/>
                    <a:pt x="13707001" y="1983837"/>
                    <a:pt x="13578222" y="1983837"/>
                  </a:cubicBezTo>
                  <a:lnTo>
                    <a:pt x="13546472" y="1983837"/>
                  </a:lnTo>
                  <a:lnTo>
                    <a:pt x="13546472" y="2061434"/>
                  </a:lnTo>
                  <a:lnTo>
                    <a:pt x="406400" y="2061434"/>
                  </a:lnTo>
                  <a:lnTo>
                    <a:pt x="406400" y="1983837"/>
                  </a:lnTo>
                  <a:lnTo>
                    <a:pt x="374650" y="1983837"/>
                  </a:lnTo>
                  <a:cubicBezTo>
                    <a:pt x="245872" y="1983837"/>
                    <a:pt x="141097" y="1879062"/>
                    <a:pt x="141097" y="1750284"/>
                  </a:cubicBezTo>
                  <a:lnTo>
                    <a:pt x="141097" y="1718534"/>
                  </a:lnTo>
                  <a:lnTo>
                    <a:pt x="63500" y="1718534"/>
                  </a:lnTo>
                  <a:lnTo>
                    <a:pt x="63500" y="406400"/>
                  </a:lnTo>
                  <a:lnTo>
                    <a:pt x="141097" y="406400"/>
                  </a:lnTo>
                  <a:lnTo>
                    <a:pt x="141097" y="374650"/>
                  </a:lnTo>
                  <a:cubicBezTo>
                    <a:pt x="141097" y="245872"/>
                    <a:pt x="245872" y="141097"/>
                    <a:pt x="374650" y="141097"/>
                  </a:cubicBezTo>
                  <a:lnTo>
                    <a:pt x="406400" y="141097"/>
                  </a:lnTo>
                  <a:lnTo>
                    <a:pt x="406400" y="63500"/>
                  </a:lnTo>
                  <a:lnTo>
                    <a:pt x="13546472" y="63500"/>
                  </a:lnTo>
                  <a:lnTo>
                    <a:pt x="13546472" y="141097"/>
                  </a:lnTo>
                  <a:lnTo>
                    <a:pt x="13578222" y="141097"/>
                  </a:lnTo>
                  <a:cubicBezTo>
                    <a:pt x="13707001" y="141097"/>
                    <a:pt x="13811776" y="245872"/>
                    <a:pt x="13811776" y="374650"/>
                  </a:cubicBezTo>
                  <a:lnTo>
                    <a:pt x="13811776" y="406400"/>
                  </a:lnTo>
                  <a:lnTo>
                    <a:pt x="13889372" y="406400"/>
                  </a:lnTo>
                  <a:lnTo>
                    <a:pt x="13889372" y="1718534"/>
                  </a:lnTo>
                  <a:close/>
                  <a:moveTo>
                    <a:pt x="13665726" y="411480"/>
                  </a:moveTo>
                  <a:cubicBezTo>
                    <a:pt x="13665726" y="343027"/>
                    <a:pt x="13609972" y="287274"/>
                    <a:pt x="13541519" y="287274"/>
                  </a:cubicBezTo>
                  <a:lnTo>
                    <a:pt x="13400549" y="287274"/>
                  </a:lnTo>
                  <a:lnTo>
                    <a:pt x="13400549" y="209677"/>
                  </a:lnTo>
                  <a:lnTo>
                    <a:pt x="550926" y="209677"/>
                  </a:lnTo>
                  <a:lnTo>
                    <a:pt x="549656" y="287274"/>
                  </a:lnTo>
                  <a:lnTo>
                    <a:pt x="411480" y="287274"/>
                  </a:lnTo>
                  <a:cubicBezTo>
                    <a:pt x="343027" y="287274"/>
                    <a:pt x="287274" y="343027"/>
                    <a:pt x="287274" y="411480"/>
                  </a:cubicBezTo>
                  <a:lnTo>
                    <a:pt x="287274" y="552450"/>
                  </a:lnTo>
                  <a:lnTo>
                    <a:pt x="209550" y="552450"/>
                  </a:lnTo>
                  <a:lnTo>
                    <a:pt x="209550" y="1572484"/>
                  </a:lnTo>
                  <a:lnTo>
                    <a:pt x="287147" y="1572484"/>
                  </a:lnTo>
                  <a:lnTo>
                    <a:pt x="287147" y="1713454"/>
                  </a:lnTo>
                  <a:cubicBezTo>
                    <a:pt x="287147" y="1781907"/>
                    <a:pt x="342900" y="1837660"/>
                    <a:pt x="411353" y="1837660"/>
                  </a:cubicBezTo>
                  <a:lnTo>
                    <a:pt x="552323" y="1837660"/>
                  </a:lnTo>
                  <a:lnTo>
                    <a:pt x="552323" y="1915257"/>
                  </a:lnTo>
                  <a:lnTo>
                    <a:pt x="13400295" y="1915257"/>
                  </a:lnTo>
                  <a:lnTo>
                    <a:pt x="13400295" y="1837660"/>
                  </a:lnTo>
                  <a:lnTo>
                    <a:pt x="13541265" y="1837660"/>
                  </a:lnTo>
                  <a:cubicBezTo>
                    <a:pt x="13609718" y="1837660"/>
                    <a:pt x="13665471" y="1781907"/>
                    <a:pt x="13665471" y="1713454"/>
                  </a:cubicBezTo>
                  <a:lnTo>
                    <a:pt x="13665471" y="1572484"/>
                  </a:lnTo>
                  <a:lnTo>
                    <a:pt x="13743068" y="1572484"/>
                  </a:lnTo>
                  <a:lnTo>
                    <a:pt x="13743068" y="552450"/>
                  </a:lnTo>
                  <a:lnTo>
                    <a:pt x="13665471" y="552450"/>
                  </a:lnTo>
                  <a:lnTo>
                    <a:pt x="13665471" y="411480"/>
                  </a:lnTo>
                  <a:close/>
                  <a:moveTo>
                    <a:pt x="13717922" y="577850"/>
                  </a:moveTo>
                  <a:lnTo>
                    <a:pt x="13717922" y="1547084"/>
                  </a:lnTo>
                  <a:lnTo>
                    <a:pt x="13640326" y="1547084"/>
                  </a:lnTo>
                  <a:lnTo>
                    <a:pt x="13640326" y="1713454"/>
                  </a:lnTo>
                  <a:cubicBezTo>
                    <a:pt x="13640326" y="1767937"/>
                    <a:pt x="13596003" y="1812260"/>
                    <a:pt x="13541519" y="1812260"/>
                  </a:cubicBezTo>
                  <a:lnTo>
                    <a:pt x="13375149" y="1812260"/>
                  </a:lnTo>
                  <a:lnTo>
                    <a:pt x="13375149" y="1889857"/>
                  </a:lnTo>
                  <a:lnTo>
                    <a:pt x="577977" y="1889857"/>
                  </a:lnTo>
                  <a:lnTo>
                    <a:pt x="577977" y="1812260"/>
                  </a:lnTo>
                  <a:lnTo>
                    <a:pt x="411480" y="1812260"/>
                  </a:lnTo>
                  <a:cubicBezTo>
                    <a:pt x="356997" y="1812260"/>
                    <a:pt x="312674" y="1767937"/>
                    <a:pt x="312674" y="1713454"/>
                  </a:cubicBezTo>
                  <a:lnTo>
                    <a:pt x="312674" y="1547084"/>
                  </a:lnTo>
                  <a:lnTo>
                    <a:pt x="234950" y="1547084"/>
                  </a:lnTo>
                  <a:lnTo>
                    <a:pt x="234950" y="577850"/>
                  </a:lnTo>
                  <a:lnTo>
                    <a:pt x="312547" y="577850"/>
                  </a:lnTo>
                  <a:lnTo>
                    <a:pt x="312547" y="411480"/>
                  </a:lnTo>
                  <a:cubicBezTo>
                    <a:pt x="312547" y="356997"/>
                    <a:pt x="356870" y="312674"/>
                    <a:pt x="411353" y="312674"/>
                  </a:cubicBezTo>
                  <a:lnTo>
                    <a:pt x="574548" y="312674"/>
                  </a:lnTo>
                  <a:lnTo>
                    <a:pt x="575818" y="235077"/>
                  </a:lnTo>
                  <a:lnTo>
                    <a:pt x="13375022" y="235077"/>
                  </a:lnTo>
                  <a:lnTo>
                    <a:pt x="13375022" y="312674"/>
                  </a:lnTo>
                  <a:lnTo>
                    <a:pt x="13541392" y="312674"/>
                  </a:lnTo>
                  <a:cubicBezTo>
                    <a:pt x="13595876" y="312674"/>
                    <a:pt x="13640198" y="356997"/>
                    <a:pt x="13640198" y="411480"/>
                  </a:cubicBezTo>
                  <a:lnTo>
                    <a:pt x="13640198" y="577850"/>
                  </a:lnTo>
                  <a:lnTo>
                    <a:pt x="13717922" y="577850"/>
                  </a:lnTo>
                  <a:close/>
                </a:path>
              </a:pathLst>
            </a:custGeom>
            <a:solidFill>
              <a:srgbClr val="F9BC51"/>
            </a:solidFill>
          </p:spPr>
        </p:sp>
      </p:grpSp>
      <p:sp>
        <p:nvSpPr>
          <p:cNvPr name="TextBox 9" id="9"/>
          <p:cNvSpPr txBox="true"/>
          <p:nvPr/>
        </p:nvSpPr>
        <p:spPr>
          <a:xfrm rot="0">
            <a:off x="3365420" y="8073898"/>
            <a:ext cx="13366885" cy="11271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550"/>
              </a:lnSpc>
            </a:pPr>
            <a:r>
              <a:rPr lang="en-US" sz="3250" b="true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Maktabgacha ta’limda interaktiv vositalar yetishmaydi, nutq va mantiqiy rivojlanish kech aniqlanadi.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3365420" y="3042338"/>
            <a:ext cx="13366885" cy="90801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71"/>
              </a:lnSpc>
              <a:spcBef>
                <a:spcPct val="0"/>
              </a:spcBef>
            </a:pPr>
            <a:r>
              <a:rPr lang="en-US" b="true" sz="3246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Har 3 ota-onadan 2tasi bolalarining telefonda vaqtini behuda o'tkazishidan xavotirda!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3292073" y="5645059"/>
            <a:ext cx="13513578" cy="9080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575"/>
              </a:lnSpc>
              <a:spcBef>
                <a:spcPct val="0"/>
              </a:spcBef>
            </a:pPr>
            <a:r>
              <a:rPr lang="en-US" b="true" sz="325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Bolalar mazmunsiz o‘yinlar va ijtimoiy tarmoqlarga kirib ketmoqda, rivojlanish o‘rniga qaramlik oshmoqda.</a:t>
            </a:r>
          </a:p>
        </p:txBody>
      </p:sp>
      <p:sp>
        <p:nvSpPr>
          <p:cNvPr name="AutoShape 12" id="12"/>
          <p:cNvSpPr/>
          <p:nvPr/>
        </p:nvSpPr>
        <p:spPr>
          <a:xfrm>
            <a:off x="2346716" y="1404620"/>
            <a:ext cx="3394141" cy="0"/>
          </a:xfrm>
          <a:prstGeom prst="line">
            <a:avLst/>
          </a:prstGeom>
          <a:ln cap="flat" w="38100">
            <a:solidFill>
              <a:srgbClr val="00000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13" id="13"/>
          <p:cNvSpPr txBox="true"/>
          <p:nvPr/>
        </p:nvSpPr>
        <p:spPr>
          <a:xfrm rot="0">
            <a:off x="2346716" y="681355"/>
            <a:ext cx="3038800" cy="7423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719"/>
              </a:lnSpc>
              <a:spcBef>
                <a:spcPct val="0"/>
              </a:spcBef>
            </a:pPr>
            <a:r>
              <a:rPr lang="en-US" b="true" sz="51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Muammo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F8F4E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7784669" y="152400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4212059" y="773872"/>
            <a:ext cx="1631220" cy="1755173"/>
          </a:xfrm>
          <a:custGeom>
            <a:avLst/>
            <a:gdLst/>
            <a:ahLst/>
            <a:cxnLst/>
            <a:rect r="r" b="b" t="t" l="l"/>
            <a:pathLst>
              <a:path h="1755173" w="1631220">
                <a:moveTo>
                  <a:pt x="0" y="0"/>
                </a:moveTo>
                <a:lnTo>
                  <a:pt x="1631220" y="0"/>
                </a:lnTo>
                <a:lnTo>
                  <a:pt x="1631220" y="1755173"/>
                </a:lnTo>
                <a:lnTo>
                  <a:pt x="0" y="175517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22570" t="-24888" r="-27514" b="-25196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-5400000">
            <a:off x="11164178" y="671956"/>
            <a:ext cx="4353732" cy="9438985"/>
          </a:xfrm>
          <a:custGeom>
            <a:avLst/>
            <a:gdLst/>
            <a:ahLst/>
            <a:cxnLst/>
            <a:rect r="r" b="b" t="t" l="l"/>
            <a:pathLst>
              <a:path h="9438985" w="4353732">
                <a:moveTo>
                  <a:pt x="0" y="0"/>
                </a:moveTo>
                <a:lnTo>
                  <a:pt x="4353731" y="0"/>
                </a:lnTo>
                <a:lnTo>
                  <a:pt x="4353731" y="9438985"/>
                </a:lnTo>
                <a:lnTo>
                  <a:pt x="0" y="943898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  <a:ln w="28575" cap="sq">
            <a:solidFill>
              <a:srgbClr val="000000"/>
            </a:solidFill>
            <a:prstDash val="solid"/>
            <a:miter/>
          </a:ln>
        </p:spPr>
      </p:sp>
      <p:grpSp>
        <p:nvGrpSpPr>
          <p:cNvPr name="Group 5" id="5"/>
          <p:cNvGrpSpPr/>
          <p:nvPr/>
        </p:nvGrpSpPr>
        <p:grpSpPr>
          <a:xfrm rot="6972795">
            <a:off x="1737519" y="4736855"/>
            <a:ext cx="956039" cy="592174"/>
            <a:chOff x="0" y="0"/>
            <a:chExt cx="4144095" cy="2566866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119348" y="100744"/>
              <a:ext cx="3793988" cy="2271259"/>
            </a:xfrm>
            <a:custGeom>
              <a:avLst/>
              <a:gdLst/>
              <a:ahLst/>
              <a:cxnLst/>
              <a:rect r="r" b="b" t="t" l="l"/>
              <a:pathLst>
                <a:path h="2271259" w="3793988">
                  <a:moveTo>
                    <a:pt x="3793988" y="1238373"/>
                  </a:moveTo>
                  <a:cubicBezTo>
                    <a:pt x="3729980" y="1252538"/>
                    <a:pt x="3612632" y="1338293"/>
                    <a:pt x="3568182" y="1362699"/>
                  </a:cubicBezTo>
                  <a:cubicBezTo>
                    <a:pt x="3092695" y="1624844"/>
                    <a:pt x="2654798" y="1929197"/>
                    <a:pt x="2266052" y="2271260"/>
                  </a:cubicBezTo>
                  <a:cubicBezTo>
                    <a:pt x="2226936" y="2126548"/>
                    <a:pt x="2402068" y="1684758"/>
                    <a:pt x="2168770" y="1660256"/>
                  </a:cubicBezTo>
                  <a:cubicBezTo>
                    <a:pt x="1478275" y="1695381"/>
                    <a:pt x="899842" y="1695094"/>
                    <a:pt x="50578" y="1662075"/>
                  </a:cubicBezTo>
                  <a:cubicBezTo>
                    <a:pt x="11970" y="1363273"/>
                    <a:pt x="-730" y="1064088"/>
                    <a:pt x="32" y="763850"/>
                  </a:cubicBezTo>
                  <a:cubicBezTo>
                    <a:pt x="878619" y="711306"/>
                    <a:pt x="1467942" y="699630"/>
                    <a:pt x="2170929" y="712933"/>
                  </a:cubicBezTo>
                  <a:cubicBezTo>
                    <a:pt x="2388861" y="680488"/>
                    <a:pt x="2212331" y="152656"/>
                    <a:pt x="2224142" y="0"/>
                  </a:cubicBezTo>
                  <a:cubicBezTo>
                    <a:pt x="2761097" y="404752"/>
                    <a:pt x="3282051" y="814193"/>
                    <a:pt x="3793988" y="1238373"/>
                  </a:cubicBezTo>
                  <a:close/>
                </a:path>
              </a:pathLst>
            </a:custGeom>
            <a:solidFill>
              <a:srgbClr val="F9BC51"/>
            </a:solidFill>
          </p:spPr>
        </p:sp>
        <p:sp>
          <p:nvSpPr>
            <p:cNvPr name="Freeform 7" id="7"/>
            <p:cNvSpPr/>
            <p:nvPr/>
          </p:nvSpPr>
          <p:spPr>
            <a:xfrm flipH="false" flipV="false" rot="0">
              <a:off x="-15" y="-8466"/>
              <a:ext cx="4144104" cy="2666707"/>
            </a:xfrm>
            <a:custGeom>
              <a:avLst/>
              <a:gdLst/>
              <a:ahLst/>
              <a:cxnLst/>
              <a:rect r="r" b="b" t="t" l="l"/>
              <a:pathLst>
                <a:path h="2666707" w="4144104">
                  <a:moveTo>
                    <a:pt x="3853915" y="1060840"/>
                  </a:moveTo>
                  <a:cubicBezTo>
                    <a:pt x="4625186" y="1481001"/>
                    <a:pt x="3655160" y="1580442"/>
                    <a:pt x="3294988" y="1893505"/>
                  </a:cubicBezTo>
                  <a:cubicBezTo>
                    <a:pt x="2603854" y="2284378"/>
                    <a:pt x="2017876" y="3423311"/>
                    <a:pt x="2258922" y="1884412"/>
                  </a:cubicBezTo>
                  <a:cubicBezTo>
                    <a:pt x="1599069" y="1853020"/>
                    <a:pt x="894603" y="2034100"/>
                    <a:pt x="111394" y="1798370"/>
                  </a:cubicBezTo>
                  <a:cubicBezTo>
                    <a:pt x="111267" y="1564841"/>
                    <a:pt x="-139685" y="854684"/>
                    <a:pt x="112156" y="730550"/>
                  </a:cubicBezTo>
                  <a:cubicBezTo>
                    <a:pt x="974295" y="680112"/>
                    <a:pt x="1545415" y="660109"/>
                    <a:pt x="2192755" y="690161"/>
                  </a:cubicBezTo>
                  <a:cubicBezTo>
                    <a:pt x="2204693" y="586317"/>
                    <a:pt x="2062961" y="-154983"/>
                    <a:pt x="2318866" y="29294"/>
                  </a:cubicBezTo>
                  <a:cubicBezTo>
                    <a:pt x="2874745" y="330201"/>
                    <a:pt x="3358996" y="705187"/>
                    <a:pt x="3853915" y="1060840"/>
                  </a:cubicBezTo>
                  <a:close/>
                  <a:moveTo>
                    <a:pt x="3662653" y="1450853"/>
                  </a:moveTo>
                  <a:cubicBezTo>
                    <a:pt x="3705452" y="1428648"/>
                    <a:pt x="3818228" y="1350837"/>
                    <a:pt x="3879696" y="1338012"/>
                  </a:cubicBezTo>
                  <a:cubicBezTo>
                    <a:pt x="3387698" y="953168"/>
                    <a:pt x="2887064" y="581628"/>
                    <a:pt x="2370936" y="214298"/>
                  </a:cubicBezTo>
                  <a:cubicBezTo>
                    <a:pt x="2359506" y="352789"/>
                    <a:pt x="2529178" y="831714"/>
                    <a:pt x="2319755" y="861192"/>
                  </a:cubicBezTo>
                  <a:cubicBezTo>
                    <a:pt x="1628638" y="849133"/>
                    <a:pt x="1062208" y="859757"/>
                    <a:pt x="258587" y="907420"/>
                  </a:cubicBezTo>
                  <a:cubicBezTo>
                    <a:pt x="257952" y="1179902"/>
                    <a:pt x="270144" y="1451331"/>
                    <a:pt x="307228" y="1722473"/>
                  </a:cubicBezTo>
                  <a:cubicBezTo>
                    <a:pt x="1082637" y="1752430"/>
                    <a:pt x="1638574" y="1752717"/>
                    <a:pt x="2317723" y="1720846"/>
                  </a:cubicBezTo>
                  <a:cubicBezTo>
                    <a:pt x="2541878" y="1743051"/>
                    <a:pt x="2373603" y="2143974"/>
                    <a:pt x="2411195" y="2275286"/>
                  </a:cubicBezTo>
                  <a:cubicBezTo>
                    <a:pt x="2784829" y="1964903"/>
                    <a:pt x="3205708" y="1688688"/>
                    <a:pt x="3662653" y="1450853"/>
                  </a:cubicBezTo>
                  <a:close/>
                </a:path>
              </a:pathLst>
            </a:custGeom>
            <a:solidFill>
              <a:srgbClr val="FF751F"/>
            </a:solidFill>
          </p:spPr>
        </p:sp>
      </p:grpSp>
      <p:grpSp>
        <p:nvGrpSpPr>
          <p:cNvPr name="Group 8" id="8"/>
          <p:cNvGrpSpPr/>
          <p:nvPr/>
        </p:nvGrpSpPr>
        <p:grpSpPr>
          <a:xfrm rot="3557232">
            <a:off x="5408257" y="4888803"/>
            <a:ext cx="880693" cy="509394"/>
            <a:chOff x="0" y="0"/>
            <a:chExt cx="3817496" cy="2208046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119348" y="87688"/>
              <a:ext cx="3467389" cy="1952817"/>
            </a:xfrm>
            <a:custGeom>
              <a:avLst/>
              <a:gdLst/>
              <a:ahLst/>
              <a:cxnLst/>
              <a:rect r="r" b="b" t="t" l="l"/>
              <a:pathLst>
                <a:path h="1952817" w="3467389">
                  <a:moveTo>
                    <a:pt x="3467389" y="1064746"/>
                  </a:moveTo>
                  <a:cubicBezTo>
                    <a:pt x="3403381" y="1076925"/>
                    <a:pt x="3286033" y="1150657"/>
                    <a:pt x="3241583" y="1171641"/>
                  </a:cubicBezTo>
                  <a:cubicBezTo>
                    <a:pt x="2766095" y="1397032"/>
                    <a:pt x="2328199" y="1658713"/>
                    <a:pt x="1939452" y="1952817"/>
                  </a:cubicBezTo>
                  <a:cubicBezTo>
                    <a:pt x="1900336" y="1828395"/>
                    <a:pt x="2075469" y="1448545"/>
                    <a:pt x="1842170" y="1427479"/>
                  </a:cubicBezTo>
                  <a:cubicBezTo>
                    <a:pt x="1268036" y="1457680"/>
                    <a:pt x="863082" y="1457433"/>
                    <a:pt x="50578" y="1429043"/>
                  </a:cubicBezTo>
                  <a:cubicBezTo>
                    <a:pt x="11970" y="1172134"/>
                    <a:pt x="-730" y="914897"/>
                    <a:pt x="32" y="656754"/>
                  </a:cubicBezTo>
                  <a:cubicBezTo>
                    <a:pt x="848224" y="611577"/>
                    <a:pt x="1260802" y="601538"/>
                    <a:pt x="1844329" y="612976"/>
                  </a:cubicBezTo>
                  <a:cubicBezTo>
                    <a:pt x="2062261" y="585080"/>
                    <a:pt x="1885731" y="131252"/>
                    <a:pt x="1897542" y="0"/>
                  </a:cubicBezTo>
                  <a:cubicBezTo>
                    <a:pt x="2434498" y="348003"/>
                    <a:pt x="2955452" y="700038"/>
                    <a:pt x="3467389" y="1064746"/>
                  </a:cubicBezTo>
                  <a:close/>
                </a:path>
              </a:pathLst>
            </a:custGeom>
            <a:solidFill>
              <a:srgbClr val="F9BC51"/>
            </a:solidFill>
          </p:spPr>
        </p:sp>
        <p:sp>
          <p:nvSpPr>
            <p:cNvPr name="Freeform 10" id="10"/>
            <p:cNvSpPr/>
            <p:nvPr/>
          </p:nvSpPr>
          <p:spPr>
            <a:xfrm flipH="false" flipV="false" rot="0">
              <a:off x="-15" y="-12693"/>
              <a:ext cx="3817505" cy="2351481"/>
            </a:xfrm>
            <a:custGeom>
              <a:avLst/>
              <a:gdLst/>
              <a:ahLst/>
              <a:cxnLst/>
              <a:rect r="r" b="b" t="t" l="l"/>
              <a:pathLst>
                <a:path h="2351481" w="3817505">
                  <a:moveTo>
                    <a:pt x="3527316" y="918587"/>
                  </a:moveTo>
                  <a:cubicBezTo>
                    <a:pt x="4298587" y="1279839"/>
                    <a:pt x="3328561" y="1365338"/>
                    <a:pt x="2968389" y="1634508"/>
                  </a:cubicBezTo>
                  <a:cubicBezTo>
                    <a:pt x="2277255" y="1970579"/>
                    <a:pt x="1691277" y="3068718"/>
                    <a:pt x="1932323" y="1626690"/>
                  </a:cubicBezTo>
                  <a:cubicBezTo>
                    <a:pt x="1388401" y="1599699"/>
                    <a:pt x="894603" y="1755391"/>
                    <a:pt x="111394" y="1552712"/>
                  </a:cubicBezTo>
                  <a:cubicBezTo>
                    <a:pt x="111267" y="1351925"/>
                    <a:pt x="-139685" y="741335"/>
                    <a:pt x="112156" y="634606"/>
                  </a:cubicBezTo>
                  <a:cubicBezTo>
                    <a:pt x="951004" y="591239"/>
                    <a:pt x="1350838" y="574040"/>
                    <a:pt x="1866156" y="599879"/>
                  </a:cubicBezTo>
                  <a:cubicBezTo>
                    <a:pt x="1878094" y="510595"/>
                    <a:pt x="1736362" y="-150756"/>
                    <a:pt x="1992267" y="31669"/>
                  </a:cubicBezTo>
                  <a:cubicBezTo>
                    <a:pt x="2548146" y="290388"/>
                    <a:pt x="3032397" y="612799"/>
                    <a:pt x="3527316" y="918587"/>
                  </a:cubicBezTo>
                  <a:close/>
                  <a:moveTo>
                    <a:pt x="3336054" y="1253918"/>
                  </a:moveTo>
                  <a:cubicBezTo>
                    <a:pt x="3378853" y="1234827"/>
                    <a:pt x="3491629" y="1167925"/>
                    <a:pt x="3553097" y="1156898"/>
                  </a:cubicBezTo>
                  <a:cubicBezTo>
                    <a:pt x="3061099" y="826011"/>
                    <a:pt x="2560465" y="506563"/>
                    <a:pt x="2044337" y="190735"/>
                  </a:cubicBezTo>
                  <a:cubicBezTo>
                    <a:pt x="2032907" y="309808"/>
                    <a:pt x="2202579" y="721586"/>
                    <a:pt x="1993156" y="746931"/>
                  </a:cubicBezTo>
                  <a:cubicBezTo>
                    <a:pt x="1409102" y="736563"/>
                    <a:pt x="1012551" y="745697"/>
                    <a:pt x="258587" y="786677"/>
                  </a:cubicBezTo>
                  <a:cubicBezTo>
                    <a:pt x="257952" y="1020956"/>
                    <a:pt x="270144" y="1254329"/>
                    <a:pt x="307228" y="1487456"/>
                  </a:cubicBezTo>
                  <a:cubicBezTo>
                    <a:pt x="1026852" y="1513213"/>
                    <a:pt x="1416058" y="1513460"/>
                    <a:pt x="1991124" y="1486057"/>
                  </a:cubicBezTo>
                  <a:cubicBezTo>
                    <a:pt x="2215279" y="1505148"/>
                    <a:pt x="2047004" y="1849860"/>
                    <a:pt x="2084596" y="1962761"/>
                  </a:cubicBezTo>
                  <a:cubicBezTo>
                    <a:pt x="2458230" y="1695896"/>
                    <a:pt x="2879108" y="1458408"/>
                    <a:pt x="3336054" y="1253918"/>
                  </a:cubicBezTo>
                  <a:close/>
                </a:path>
              </a:pathLst>
            </a:custGeom>
            <a:solidFill>
              <a:srgbClr val="FF751F"/>
            </a:solidFill>
          </p:spPr>
        </p:sp>
      </p:grpSp>
      <p:grpSp>
        <p:nvGrpSpPr>
          <p:cNvPr name="Group 11" id="11"/>
          <p:cNvGrpSpPr/>
          <p:nvPr/>
        </p:nvGrpSpPr>
        <p:grpSpPr>
          <a:xfrm rot="5400000">
            <a:off x="3502464" y="5161523"/>
            <a:ext cx="886217" cy="629055"/>
            <a:chOff x="0" y="0"/>
            <a:chExt cx="4795012" cy="34036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119348" y="131191"/>
              <a:ext cx="4444905" cy="3013837"/>
            </a:xfrm>
            <a:custGeom>
              <a:avLst/>
              <a:gdLst/>
              <a:ahLst/>
              <a:cxnLst/>
              <a:rect r="r" b="b" t="t" l="l"/>
              <a:pathLst>
                <a:path h="3013837" w="4444905">
                  <a:moveTo>
                    <a:pt x="4444905" y="1643253"/>
                  </a:moveTo>
                  <a:cubicBezTo>
                    <a:pt x="4380897" y="1662049"/>
                    <a:pt x="4263549" y="1775841"/>
                    <a:pt x="4219099" y="1808226"/>
                  </a:cubicBezTo>
                  <a:cubicBezTo>
                    <a:pt x="3743611" y="2156079"/>
                    <a:pt x="3305715" y="2559939"/>
                    <a:pt x="2916968" y="3013837"/>
                  </a:cubicBezTo>
                  <a:cubicBezTo>
                    <a:pt x="2877852" y="2821813"/>
                    <a:pt x="3052985" y="2235581"/>
                    <a:pt x="2819686" y="2203069"/>
                  </a:cubicBezTo>
                  <a:cubicBezTo>
                    <a:pt x="1897285" y="2249678"/>
                    <a:pt x="973106" y="2249297"/>
                    <a:pt x="50578" y="2205482"/>
                  </a:cubicBezTo>
                  <a:cubicBezTo>
                    <a:pt x="11970" y="1808988"/>
                    <a:pt x="-730" y="1411986"/>
                    <a:pt x="32" y="1013587"/>
                  </a:cubicBezTo>
                  <a:cubicBezTo>
                    <a:pt x="939197" y="943864"/>
                    <a:pt x="1880775" y="928370"/>
                    <a:pt x="2821845" y="946023"/>
                  </a:cubicBezTo>
                  <a:cubicBezTo>
                    <a:pt x="3039777" y="902970"/>
                    <a:pt x="2863247" y="202565"/>
                    <a:pt x="2875058" y="0"/>
                  </a:cubicBezTo>
                  <a:cubicBezTo>
                    <a:pt x="3412014" y="537083"/>
                    <a:pt x="3932968" y="1080389"/>
                    <a:pt x="4444905" y="1643253"/>
                  </a:cubicBezTo>
                  <a:close/>
                </a:path>
              </a:pathLst>
            </a:custGeom>
            <a:solidFill>
              <a:srgbClr val="F9BC51"/>
            </a:solidFill>
          </p:spPr>
        </p:sp>
        <p:sp>
          <p:nvSpPr>
            <p:cNvPr name="Freeform 13" id="13"/>
            <p:cNvSpPr/>
            <p:nvPr/>
          </p:nvSpPr>
          <p:spPr>
            <a:xfrm flipH="false" flipV="false" rot="0">
              <a:off x="-15" y="-45"/>
              <a:ext cx="4795021" cy="3403631"/>
            </a:xfrm>
            <a:custGeom>
              <a:avLst/>
              <a:gdLst/>
              <a:ahLst/>
              <a:cxnLst/>
              <a:rect r="r" b="b" t="t" l="l"/>
              <a:pathLst>
                <a:path h="3403631" w="4795021">
                  <a:moveTo>
                    <a:pt x="4504832" y="1393997"/>
                  </a:moveTo>
                  <a:cubicBezTo>
                    <a:pt x="5276103" y="1951527"/>
                    <a:pt x="4306077" y="2083480"/>
                    <a:pt x="3945905" y="2498897"/>
                  </a:cubicBezTo>
                  <a:cubicBezTo>
                    <a:pt x="3254771" y="3017565"/>
                    <a:pt x="2668793" y="4251624"/>
                    <a:pt x="2909839" y="2486832"/>
                  </a:cubicBezTo>
                  <a:cubicBezTo>
                    <a:pt x="2018934" y="2445176"/>
                    <a:pt x="894603" y="2685460"/>
                    <a:pt x="111394" y="2372659"/>
                  </a:cubicBezTo>
                  <a:cubicBezTo>
                    <a:pt x="111267" y="2062779"/>
                    <a:pt x="-139685" y="1120439"/>
                    <a:pt x="112156" y="955720"/>
                  </a:cubicBezTo>
                  <a:cubicBezTo>
                    <a:pt x="1020714" y="888791"/>
                    <a:pt x="1933209" y="862248"/>
                    <a:pt x="2843672" y="902126"/>
                  </a:cubicBezTo>
                  <a:cubicBezTo>
                    <a:pt x="2855610" y="764331"/>
                    <a:pt x="2713878" y="-163404"/>
                    <a:pt x="2969783" y="25191"/>
                  </a:cubicBezTo>
                  <a:cubicBezTo>
                    <a:pt x="3525662" y="424479"/>
                    <a:pt x="4009913" y="922065"/>
                    <a:pt x="4504832" y="1393997"/>
                  </a:cubicBezTo>
                  <a:close/>
                  <a:moveTo>
                    <a:pt x="4313570" y="1911522"/>
                  </a:moveTo>
                  <a:cubicBezTo>
                    <a:pt x="4356369" y="1882058"/>
                    <a:pt x="4469145" y="1778807"/>
                    <a:pt x="4530613" y="1761789"/>
                  </a:cubicBezTo>
                  <a:cubicBezTo>
                    <a:pt x="4038615" y="1251122"/>
                    <a:pt x="3537981" y="758108"/>
                    <a:pt x="3021853" y="270682"/>
                  </a:cubicBezTo>
                  <a:cubicBezTo>
                    <a:pt x="3010423" y="454451"/>
                    <a:pt x="3180095" y="1089959"/>
                    <a:pt x="2970672" y="1129075"/>
                  </a:cubicBezTo>
                  <a:cubicBezTo>
                    <a:pt x="2066178" y="1113073"/>
                    <a:pt x="1161176" y="1127170"/>
                    <a:pt x="258587" y="1190416"/>
                  </a:cubicBezTo>
                  <a:cubicBezTo>
                    <a:pt x="257952" y="1551985"/>
                    <a:pt x="270144" y="1912157"/>
                    <a:pt x="307228" y="2271948"/>
                  </a:cubicBezTo>
                  <a:cubicBezTo>
                    <a:pt x="1193815" y="2311699"/>
                    <a:pt x="2082053" y="2312080"/>
                    <a:pt x="2968640" y="2269789"/>
                  </a:cubicBezTo>
                  <a:cubicBezTo>
                    <a:pt x="3192795" y="2299253"/>
                    <a:pt x="3024520" y="2831256"/>
                    <a:pt x="3062112" y="3005500"/>
                  </a:cubicBezTo>
                  <a:cubicBezTo>
                    <a:pt x="3435746" y="2593639"/>
                    <a:pt x="3856624" y="2227117"/>
                    <a:pt x="4313570" y="1911522"/>
                  </a:cubicBezTo>
                  <a:close/>
                </a:path>
              </a:pathLst>
            </a:custGeom>
            <a:solidFill>
              <a:srgbClr val="FF751F"/>
            </a:solidFill>
          </p:spPr>
        </p:sp>
      </p:grpSp>
      <p:sp>
        <p:nvSpPr>
          <p:cNvPr name="Freeform 14" id="14"/>
          <p:cNvSpPr/>
          <p:nvPr/>
        </p:nvSpPr>
        <p:spPr>
          <a:xfrm flipH="false" flipV="false" rot="0">
            <a:off x="6454772" y="8130563"/>
            <a:ext cx="1480404" cy="1763125"/>
          </a:xfrm>
          <a:custGeom>
            <a:avLst/>
            <a:gdLst/>
            <a:ahLst/>
            <a:cxnLst/>
            <a:rect r="r" b="b" t="t" l="l"/>
            <a:pathLst>
              <a:path h="1763125" w="1480404">
                <a:moveTo>
                  <a:pt x="0" y="0"/>
                </a:moveTo>
                <a:lnTo>
                  <a:pt x="1480404" y="0"/>
                </a:lnTo>
                <a:lnTo>
                  <a:pt x="1480404" y="1763125"/>
                </a:lnTo>
                <a:lnTo>
                  <a:pt x="0" y="1763125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34947" t="-18482" r="-29461" b="-19562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202701" y="2967195"/>
            <a:ext cx="8114799" cy="96317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940"/>
              </a:lnSpc>
              <a:spcBef>
                <a:spcPct val="0"/>
              </a:spcBef>
            </a:pPr>
            <a:r>
              <a:rPr lang="en-US" b="true" sz="5671" spc="-226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PL</a:t>
            </a:r>
            <a:r>
              <a:rPr lang="en-US" b="true" sz="5671" spc="-226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AY-TO-LEARN PLATFORMA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-88169" y="1142439"/>
            <a:ext cx="7273666" cy="138660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9688"/>
              </a:lnSpc>
            </a:pPr>
            <a:r>
              <a:rPr lang="en-US" b="true" sz="12917" spc="-904">
                <a:solidFill>
                  <a:srgbClr val="FF751F"/>
                </a:solidFill>
                <a:latin typeface="Garet Heavy"/>
                <a:ea typeface="Garet Heavy"/>
                <a:cs typeface="Garet Heavy"/>
                <a:sym typeface="Garet Heavy"/>
              </a:rPr>
              <a:t>Mantiq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488886" y="6632288"/>
            <a:ext cx="1508899" cy="616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4299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Nutq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959318" y="6951730"/>
            <a:ext cx="2445412" cy="616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4299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Mantiq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6169017" y="6632288"/>
            <a:ext cx="2184106" cy="61658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729"/>
              </a:lnSpc>
              <a:spcBef>
                <a:spcPct val="0"/>
              </a:spcBef>
            </a:pPr>
            <a:r>
              <a:rPr lang="en-US" sz="4299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Lug’at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378675" y="8552450"/>
            <a:ext cx="5790342" cy="94792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28"/>
              </a:lnSpc>
              <a:spcBef>
                <a:spcPct val="0"/>
              </a:spcBef>
            </a:pPr>
            <a:r>
              <a:rPr lang="en-US" sz="3389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AI yordamida progress monitoring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7935176" y="8561975"/>
            <a:ext cx="6048373" cy="91866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68"/>
              </a:lnSpc>
              <a:spcBef>
                <a:spcPct val="0"/>
              </a:spcBef>
            </a:pPr>
            <a:r>
              <a:rPr lang="en-US" sz="3335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ota-onalar erta aniqlash va nazoratga ega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50000">
              <a:srgbClr val="F8F4EE">
                <a:alpha val="100000"/>
              </a:srgbClr>
            </a:gs>
            <a:gs pos="100000">
              <a:srgbClr val="F8F4EE">
                <a:alpha val="100000"/>
              </a:srgbClr>
            </a:gs>
          </a:gsLst>
          <a:path path="circle">
            <a:fillToRect l="50000" r="50000" t="50000" b="50000"/>
          </a:path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7632269" y="-677712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3118815" y="8785171"/>
            <a:ext cx="6401986" cy="473129"/>
          </a:xfrm>
          <a:custGeom>
            <a:avLst/>
            <a:gdLst/>
            <a:ahLst/>
            <a:cxnLst/>
            <a:rect r="r" b="b" t="t" l="l"/>
            <a:pathLst>
              <a:path h="473129" w="6401986">
                <a:moveTo>
                  <a:pt x="0" y="0"/>
                </a:moveTo>
                <a:lnTo>
                  <a:pt x="6401986" y="0"/>
                </a:lnTo>
                <a:lnTo>
                  <a:pt x="6401986" y="473129"/>
                </a:lnTo>
                <a:lnTo>
                  <a:pt x="0" y="473129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-171" t="-308623" r="-7088" b="-1042730"/>
            </a:stretch>
          </a:blipFill>
        </p:spPr>
      </p:sp>
      <p:pic>
        <p:nvPicPr>
          <p:cNvPr name="Picture 4" id="4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-2458456">
            <a:off x="1131734" y="1308564"/>
            <a:ext cx="4776350" cy="8163713"/>
          </a:xfrm>
          <a:prstGeom prst="rect">
            <a:avLst/>
          </a:prstGeom>
        </p:spPr>
      </p:pic>
      <p:grpSp>
        <p:nvGrpSpPr>
          <p:cNvPr name="Group 5" id="5"/>
          <p:cNvGrpSpPr/>
          <p:nvPr/>
        </p:nvGrpSpPr>
        <p:grpSpPr>
          <a:xfrm rot="0">
            <a:off x="6686111" y="1170557"/>
            <a:ext cx="974027" cy="974027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599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1</a:t>
              </a:r>
            </a:p>
          </p:txBody>
        </p:sp>
      </p:grpSp>
      <p:grpSp>
        <p:nvGrpSpPr>
          <p:cNvPr name="Group 8" id="8"/>
          <p:cNvGrpSpPr/>
          <p:nvPr/>
        </p:nvGrpSpPr>
        <p:grpSpPr>
          <a:xfrm rot="0">
            <a:off x="6673178" y="2917447"/>
            <a:ext cx="965707" cy="965707"/>
            <a:chOff x="0" y="0"/>
            <a:chExt cx="812800" cy="812800"/>
          </a:xfrm>
        </p:grpSpPr>
        <p:sp>
          <p:nvSpPr>
            <p:cNvPr name="Freeform 9" id="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TextBox 10" id="10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599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2</a:t>
              </a:r>
            </a:p>
          </p:txBody>
        </p:sp>
      </p:grpSp>
      <p:grpSp>
        <p:nvGrpSpPr>
          <p:cNvPr name="Group 11" id="11"/>
          <p:cNvGrpSpPr/>
          <p:nvPr/>
        </p:nvGrpSpPr>
        <p:grpSpPr>
          <a:xfrm rot="0">
            <a:off x="6669019" y="4654679"/>
            <a:ext cx="1008212" cy="1008212"/>
            <a:chOff x="0" y="0"/>
            <a:chExt cx="812800" cy="812800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599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3</a:t>
              </a:r>
            </a:p>
          </p:txBody>
        </p:sp>
      </p:grpSp>
      <p:grpSp>
        <p:nvGrpSpPr>
          <p:cNvPr name="Group 14" id="14"/>
          <p:cNvGrpSpPr/>
          <p:nvPr/>
        </p:nvGrpSpPr>
        <p:grpSpPr>
          <a:xfrm rot="0">
            <a:off x="440054" y="6861223"/>
            <a:ext cx="2118809" cy="2136058"/>
            <a:chOff x="0" y="0"/>
            <a:chExt cx="558040" cy="562583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558040" cy="562583"/>
            </a:xfrm>
            <a:custGeom>
              <a:avLst/>
              <a:gdLst/>
              <a:ahLst/>
              <a:cxnLst/>
              <a:rect r="r" b="b" t="t" l="l"/>
              <a:pathLst>
                <a:path h="562583" w="558040">
                  <a:moveTo>
                    <a:pt x="0" y="0"/>
                  </a:moveTo>
                  <a:lnTo>
                    <a:pt x="558040" y="0"/>
                  </a:lnTo>
                  <a:lnTo>
                    <a:pt x="558040" y="562583"/>
                  </a:lnTo>
                  <a:lnTo>
                    <a:pt x="0" y="562583"/>
                  </a:lnTo>
                  <a:close/>
                </a:path>
              </a:pathLst>
            </a:custGeom>
            <a:solidFill>
              <a:srgbClr val="F9BC51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19050"/>
              <a:ext cx="558040" cy="5435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7923568" y="1297763"/>
            <a:ext cx="10364432" cy="998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Interaktiv Grammatika. So'zlardan ma'noli gap yasash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700268" y="2955547"/>
            <a:ext cx="9455643" cy="998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So'zlar to'plam galleriyası. Keng So'zlar Bazasi - 13+ turkum, ovozli talaffuz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7700268" y="4900657"/>
            <a:ext cx="10587732" cy="998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60"/>
              </a:lnSpc>
              <a:spcBef>
                <a:spcPct val="0"/>
              </a:spcBef>
            </a:pPr>
            <a:r>
              <a:rPr lang="en-US" b="true" sz="360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Mantiqiy Boshqotirmalar. Shakl va ranglarni tahlil qilish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6756741" y="6603727"/>
            <a:ext cx="1008212" cy="1008212"/>
            <a:chOff x="0" y="0"/>
            <a:chExt cx="812800" cy="812800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55555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  <a:r>
                <a:rPr lang="en-US" b="true" sz="2599">
                  <a:solidFill>
                    <a:srgbClr val="FFFFFF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4</a:t>
              </a:r>
            </a:p>
          </p:txBody>
        </p:sp>
      </p:grpSp>
      <p:sp>
        <p:nvSpPr>
          <p:cNvPr name="TextBox 23" id="23"/>
          <p:cNvSpPr txBox="true"/>
          <p:nvPr/>
        </p:nvSpPr>
        <p:spPr>
          <a:xfrm rot="0">
            <a:off x="7764953" y="6305108"/>
            <a:ext cx="10681662" cy="231648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619"/>
              </a:lnSpc>
              <a:spcBef>
                <a:spcPct val="0"/>
              </a:spcBef>
            </a:pPr>
            <a:r>
              <a:rPr lang="en-US" b="true" sz="3299" spc="6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Rivojlanish bog‘i (Growth Garden): har modul – o‘yin orqali mantiq, lug‘at, nutq rivojlanishini ko‘rsatadi; rag‘bat va progress real natijaga bog‘langan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8F4EE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850983" y="889901"/>
            <a:ext cx="0" cy="951969"/>
          </a:xfrm>
          <a:prstGeom prst="line">
            <a:avLst/>
          </a:prstGeom>
          <a:ln cap="flat" w="190500">
            <a:solidFill>
              <a:srgbClr val="FF821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3" id="3"/>
          <p:cNvGrpSpPr/>
          <p:nvPr/>
        </p:nvGrpSpPr>
        <p:grpSpPr>
          <a:xfrm rot="0">
            <a:off x="1626095" y="2060084"/>
            <a:ext cx="7120034" cy="3699478"/>
            <a:chOff x="0" y="0"/>
            <a:chExt cx="1875235" cy="974348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1875235" cy="974348"/>
            </a:xfrm>
            <a:custGeom>
              <a:avLst/>
              <a:gdLst/>
              <a:ahLst/>
              <a:cxnLst/>
              <a:rect r="r" b="b" t="t" l="l"/>
              <a:pathLst>
                <a:path h="974348" w="1875235">
                  <a:moveTo>
                    <a:pt x="55455" y="0"/>
                  </a:moveTo>
                  <a:lnTo>
                    <a:pt x="1819781" y="0"/>
                  </a:lnTo>
                  <a:cubicBezTo>
                    <a:pt x="1850408" y="0"/>
                    <a:pt x="1875235" y="24828"/>
                    <a:pt x="1875235" y="55455"/>
                  </a:cubicBezTo>
                  <a:lnTo>
                    <a:pt x="1875235" y="918894"/>
                  </a:lnTo>
                  <a:cubicBezTo>
                    <a:pt x="1875235" y="949520"/>
                    <a:pt x="1850408" y="974348"/>
                    <a:pt x="1819781" y="974348"/>
                  </a:cubicBezTo>
                  <a:lnTo>
                    <a:pt x="55455" y="974348"/>
                  </a:lnTo>
                  <a:cubicBezTo>
                    <a:pt x="24828" y="974348"/>
                    <a:pt x="0" y="949520"/>
                    <a:pt x="0" y="918894"/>
                  </a:cubicBezTo>
                  <a:lnTo>
                    <a:pt x="0" y="55455"/>
                  </a:lnTo>
                  <a:cubicBezTo>
                    <a:pt x="0" y="24828"/>
                    <a:pt x="24828" y="0"/>
                    <a:pt x="55455" y="0"/>
                  </a:cubicBezTo>
                  <a:close/>
                </a:path>
              </a:pathLst>
            </a:custGeom>
            <a:solidFill>
              <a:srgbClr val="FCF2B1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19050"/>
              <a:ext cx="1875235" cy="955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6" id="6"/>
          <p:cNvSpPr txBox="true"/>
          <p:nvPr/>
        </p:nvSpPr>
        <p:spPr>
          <a:xfrm rot="0">
            <a:off x="1314450" y="962025"/>
            <a:ext cx="8115300" cy="702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b="true" sz="4200" spc="-84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KIMLAR UCHUN?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6679525" y="8767445"/>
            <a:ext cx="829605" cy="4908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3919"/>
              </a:lnSpc>
              <a:spcBef>
                <a:spcPct val="0"/>
              </a:spcBef>
            </a:pPr>
            <a:r>
              <a:rPr lang="en-US" sz="2799" spc="55">
                <a:solidFill>
                  <a:srgbClr val="F8F4ED"/>
                </a:solidFill>
                <a:latin typeface="Open Sauce"/>
                <a:ea typeface="Open Sauce"/>
                <a:cs typeface="Open Sauce"/>
                <a:sym typeface="Open Sauce"/>
              </a:rPr>
              <a:t>6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3111242" y="2686300"/>
            <a:ext cx="4860711" cy="5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4811"/>
              </a:lnSpc>
              <a:spcBef>
                <a:spcPct val="0"/>
              </a:spcBef>
            </a:pPr>
            <a:r>
              <a:rPr lang="en-US" b="true" sz="3436" spc="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4-8 yoshdagi bolalar </a:t>
            </a:r>
          </a:p>
        </p:txBody>
      </p:sp>
      <p:sp>
        <p:nvSpPr>
          <p:cNvPr name="Freeform 9" id="9"/>
          <p:cNvSpPr/>
          <p:nvPr/>
        </p:nvSpPr>
        <p:spPr>
          <a:xfrm flipH="false" flipV="false" rot="0">
            <a:off x="1982241" y="3655265"/>
            <a:ext cx="1129001" cy="932917"/>
          </a:xfrm>
          <a:custGeom>
            <a:avLst/>
            <a:gdLst/>
            <a:ahLst/>
            <a:cxnLst/>
            <a:rect r="r" b="b" t="t" l="l"/>
            <a:pathLst>
              <a:path h="932917" w="1129001">
                <a:moveTo>
                  <a:pt x="0" y="0"/>
                </a:moveTo>
                <a:lnTo>
                  <a:pt x="1129001" y="0"/>
                </a:lnTo>
                <a:lnTo>
                  <a:pt x="1129001" y="932917"/>
                </a:lnTo>
                <a:lnTo>
                  <a:pt x="0" y="93291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8604" t="0" r="-8604" b="0"/>
            </a:stretch>
          </a:blipFill>
        </p:spPr>
      </p:sp>
      <p:sp>
        <p:nvSpPr>
          <p:cNvPr name="TextBox 10" id="10"/>
          <p:cNvSpPr txBox="true"/>
          <p:nvPr/>
        </p:nvSpPr>
        <p:spPr>
          <a:xfrm rot="0">
            <a:off x="3499024" y="3842013"/>
            <a:ext cx="4919296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Asosiy foydalanuvchi — o'yin orqali o'rganadi, lug'at va mantiqini rivojlantiradi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1626095" y="6033441"/>
            <a:ext cx="7120034" cy="3699478"/>
            <a:chOff x="0" y="0"/>
            <a:chExt cx="1875235" cy="97434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75235" cy="974348"/>
            </a:xfrm>
            <a:custGeom>
              <a:avLst/>
              <a:gdLst/>
              <a:ahLst/>
              <a:cxnLst/>
              <a:rect r="r" b="b" t="t" l="l"/>
              <a:pathLst>
                <a:path h="974348" w="1875235">
                  <a:moveTo>
                    <a:pt x="55455" y="0"/>
                  </a:moveTo>
                  <a:lnTo>
                    <a:pt x="1819781" y="0"/>
                  </a:lnTo>
                  <a:cubicBezTo>
                    <a:pt x="1850408" y="0"/>
                    <a:pt x="1875235" y="24828"/>
                    <a:pt x="1875235" y="55455"/>
                  </a:cubicBezTo>
                  <a:lnTo>
                    <a:pt x="1875235" y="918894"/>
                  </a:lnTo>
                  <a:cubicBezTo>
                    <a:pt x="1875235" y="949520"/>
                    <a:pt x="1850408" y="974348"/>
                    <a:pt x="1819781" y="974348"/>
                  </a:cubicBezTo>
                  <a:lnTo>
                    <a:pt x="55455" y="974348"/>
                  </a:lnTo>
                  <a:cubicBezTo>
                    <a:pt x="24828" y="974348"/>
                    <a:pt x="0" y="949520"/>
                    <a:pt x="0" y="918894"/>
                  </a:cubicBezTo>
                  <a:lnTo>
                    <a:pt x="0" y="55455"/>
                  </a:lnTo>
                  <a:cubicBezTo>
                    <a:pt x="0" y="24828"/>
                    <a:pt x="24828" y="0"/>
                    <a:pt x="55455" y="0"/>
                  </a:cubicBezTo>
                  <a:close/>
                </a:path>
              </a:pathLst>
            </a:custGeom>
            <a:solidFill>
              <a:srgbClr val="FCF2B1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19050"/>
              <a:ext cx="1875235" cy="955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14" id="14"/>
          <p:cNvSpPr/>
          <p:nvPr/>
        </p:nvSpPr>
        <p:spPr>
          <a:xfrm flipH="false" flipV="false" rot="0">
            <a:off x="2111545" y="7064487"/>
            <a:ext cx="999697" cy="1261160"/>
          </a:xfrm>
          <a:custGeom>
            <a:avLst/>
            <a:gdLst/>
            <a:ahLst/>
            <a:cxnLst/>
            <a:rect r="r" b="b" t="t" l="l"/>
            <a:pathLst>
              <a:path h="1261160" w="999697">
                <a:moveTo>
                  <a:pt x="0" y="0"/>
                </a:moveTo>
                <a:lnTo>
                  <a:pt x="999697" y="0"/>
                </a:lnTo>
                <a:lnTo>
                  <a:pt x="999697" y="1261160"/>
                </a:lnTo>
                <a:lnTo>
                  <a:pt x="0" y="126116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8604" t="0" r="-8604" b="0"/>
            </a:stretch>
          </a:blipFill>
        </p:spPr>
      </p:sp>
      <p:sp>
        <p:nvSpPr>
          <p:cNvPr name="TextBox 15" id="15"/>
          <p:cNvSpPr txBox="true"/>
          <p:nvPr/>
        </p:nvSpPr>
        <p:spPr>
          <a:xfrm rot="0">
            <a:off x="4234607" y="6475512"/>
            <a:ext cx="2898277" cy="58897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811"/>
              </a:lnSpc>
              <a:spcBef>
                <a:spcPct val="0"/>
              </a:spcBef>
            </a:pPr>
            <a:r>
              <a:rPr lang="en-US" b="true" sz="3436" spc="68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Ota-onalar 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3577429" y="7626462"/>
            <a:ext cx="4840891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60"/>
              </a:lnSpc>
              <a:spcBef>
                <a:spcPct val="0"/>
              </a:spcBef>
            </a:pPr>
            <a:r>
              <a:rPr lang="en-US" sz="26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Bolaning progress statistikasini kuzatadi, vaqt nazoratini sozlaydi</a:t>
            </a:r>
          </a:p>
        </p:txBody>
      </p:sp>
      <p:grpSp>
        <p:nvGrpSpPr>
          <p:cNvPr name="Group 17" id="17"/>
          <p:cNvGrpSpPr/>
          <p:nvPr/>
        </p:nvGrpSpPr>
        <p:grpSpPr>
          <a:xfrm rot="0">
            <a:off x="9679579" y="2060084"/>
            <a:ext cx="7414748" cy="3699478"/>
            <a:chOff x="0" y="0"/>
            <a:chExt cx="1952855" cy="974348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1952855" cy="974348"/>
            </a:xfrm>
            <a:custGeom>
              <a:avLst/>
              <a:gdLst/>
              <a:ahLst/>
              <a:cxnLst/>
              <a:rect r="r" b="b" t="t" l="l"/>
              <a:pathLst>
                <a:path h="974348" w="1952855">
                  <a:moveTo>
                    <a:pt x="53250" y="0"/>
                  </a:moveTo>
                  <a:lnTo>
                    <a:pt x="1899605" y="0"/>
                  </a:lnTo>
                  <a:cubicBezTo>
                    <a:pt x="1929014" y="0"/>
                    <a:pt x="1952855" y="23841"/>
                    <a:pt x="1952855" y="53250"/>
                  </a:cubicBezTo>
                  <a:lnTo>
                    <a:pt x="1952855" y="921098"/>
                  </a:lnTo>
                  <a:cubicBezTo>
                    <a:pt x="1952855" y="935221"/>
                    <a:pt x="1947245" y="948765"/>
                    <a:pt x="1937259" y="958751"/>
                  </a:cubicBezTo>
                  <a:cubicBezTo>
                    <a:pt x="1927272" y="968738"/>
                    <a:pt x="1913728" y="974348"/>
                    <a:pt x="1899605" y="974348"/>
                  </a:cubicBezTo>
                  <a:lnTo>
                    <a:pt x="53250" y="974348"/>
                  </a:lnTo>
                  <a:cubicBezTo>
                    <a:pt x="23841" y="974348"/>
                    <a:pt x="0" y="950507"/>
                    <a:pt x="0" y="921098"/>
                  </a:cubicBezTo>
                  <a:lnTo>
                    <a:pt x="0" y="53250"/>
                  </a:lnTo>
                  <a:cubicBezTo>
                    <a:pt x="0" y="23841"/>
                    <a:pt x="23841" y="0"/>
                    <a:pt x="53250" y="0"/>
                  </a:cubicBezTo>
                  <a:close/>
                </a:path>
              </a:pathLst>
            </a:custGeom>
            <a:solidFill>
              <a:srgbClr val="DEF3F0"/>
            </a:solidFill>
          </p:spPr>
        </p:sp>
        <p:sp>
          <p:nvSpPr>
            <p:cNvPr name="TextBox 19" id="19"/>
            <p:cNvSpPr txBox="true"/>
            <p:nvPr/>
          </p:nvSpPr>
          <p:spPr>
            <a:xfrm>
              <a:off x="0" y="19050"/>
              <a:ext cx="1952855" cy="955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20" id="20"/>
          <p:cNvSpPr txBox="true"/>
          <p:nvPr/>
        </p:nvSpPr>
        <p:spPr>
          <a:xfrm rot="0">
            <a:off x="11438815" y="2554131"/>
            <a:ext cx="4311079" cy="95808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784"/>
              </a:lnSpc>
              <a:spcBef>
                <a:spcPct val="0"/>
              </a:spcBef>
            </a:pPr>
            <a:r>
              <a:rPr lang="en-US" b="true" sz="344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</a:t>
            </a:r>
            <a:r>
              <a:rPr lang="en-US" b="true" sz="344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aktabgacha ta’lim muassasalari</a:t>
            </a:r>
          </a:p>
        </p:txBody>
      </p:sp>
      <p:sp>
        <p:nvSpPr>
          <p:cNvPr name="Freeform 21" id="21"/>
          <p:cNvSpPr/>
          <p:nvPr/>
        </p:nvSpPr>
        <p:spPr>
          <a:xfrm flipH="false" flipV="false" rot="0">
            <a:off x="9948371" y="3655265"/>
            <a:ext cx="1033703" cy="932917"/>
          </a:xfrm>
          <a:custGeom>
            <a:avLst/>
            <a:gdLst/>
            <a:ahLst/>
            <a:cxnLst/>
            <a:rect r="r" b="b" t="t" l="l"/>
            <a:pathLst>
              <a:path h="932917" w="1033703">
                <a:moveTo>
                  <a:pt x="0" y="0"/>
                </a:moveTo>
                <a:lnTo>
                  <a:pt x="1033703" y="0"/>
                </a:lnTo>
                <a:lnTo>
                  <a:pt x="1033703" y="932917"/>
                </a:lnTo>
                <a:lnTo>
                  <a:pt x="0" y="93291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grpSp>
        <p:nvGrpSpPr>
          <p:cNvPr name="Group 22" id="22"/>
          <p:cNvGrpSpPr/>
          <p:nvPr/>
        </p:nvGrpSpPr>
        <p:grpSpPr>
          <a:xfrm rot="0">
            <a:off x="9808264" y="6033441"/>
            <a:ext cx="7286063" cy="3699478"/>
            <a:chOff x="0" y="0"/>
            <a:chExt cx="1918963" cy="974348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918963" cy="974348"/>
            </a:xfrm>
            <a:custGeom>
              <a:avLst/>
              <a:gdLst/>
              <a:ahLst/>
              <a:cxnLst/>
              <a:rect r="r" b="b" t="t" l="l"/>
              <a:pathLst>
                <a:path h="974348" w="1918963">
                  <a:moveTo>
                    <a:pt x="54191" y="0"/>
                  </a:moveTo>
                  <a:lnTo>
                    <a:pt x="1864772" y="0"/>
                  </a:lnTo>
                  <a:cubicBezTo>
                    <a:pt x="1879145" y="0"/>
                    <a:pt x="1892928" y="5709"/>
                    <a:pt x="1903091" y="15872"/>
                  </a:cubicBezTo>
                  <a:cubicBezTo>
                    <a:pt x="1913254" y="26035"/>
                    <a:pt x="1918963" y="39819"/>
                    <a:pt x="1918963" y="54191"/>
                  </a:cubicBezTo>
                  <a:lnTo>
                    <a:pt x="1918963" y="920157"/>
                  </a:lnTo>
                  <a:cubicBezTo>
                    <a:pt x="1918963" y="934530"/>
                    <a:pt x="1913254" y="948313"/>
                    <a:pt x="1903091" y="958476"/>
                  </a:cubicBezTo>
                  <a:cubicBezTo>
                    <a:pt x="1892928" y="968639"/>
                    <a:pt x="1879145" y="974348"/>
                    <a:pt x="1864772" y="974348"/>
                  </a:cubicBezTo>
                  <a:lnTo>
                    <a:pt x="54191" y="974348"/>
                  </a:lnTo>
                  <a:cubicBezTo>
                    <a:pt x="39819" y="974348"/>
                    <a:pt x="26035" y="968639"/>
                    <a:pt x="15872" y="958476"/>
                  </a:cubicBezTo>
                  <a:cubicBezTo>
                    <a:pt x="5709" y="948313"/>
                    <a:pt x="0" y="934530"/>
                    <a:pt x="0" y="920157"/>
                  </a:cubicBezTo>
                  <a:lnTo>
                    <a:pt x="0" y="54191"/>
                  </a:lnTo>
                  <a:cubicBezTo>
                    <a:pt x="0" y="39819"/>
                    <a:pt x="5709" y="26035"/>
                    <a:pt x="15872" y="15872"/>
                  </a:cubicBezTo>
                  <a:cubicBezTo>
                    <a:pt x="26035" y="5709"/>
                    <a:pt x="39819" y="0"/>
                    <a:pt x="54191" y="0"/>
                  </a:cubicBezTo>
                  <a:close/>
                </a:path>
              </a:pathLst>
            </a:custGeom>
            <a:solidFill>
              <a:srgbClr val="DEF3F0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19050"/>
              <a:ext cx="1918963" cy="95529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Freeform 25" id="25"/>
          <p:cNvSpPr/>
          <p:nvPr/>
        </p:nvSpPr>
        <p:spPr>
          <a:xfrm flipH="false" flipV="false" rot="0">
            <a:off x="9808264" y="7112428"/>
            <a:ext cx="1313918" cy="1054419"/>
          </a:xfrm>
          <a:custGeom>
            <a:avLst/>
            <a:gdLst/>
            <a:ahLst/>
            <a:cxnLst/>
            <a:rect r="r" b="b" t="t" l="l"/>
            <a:pathLst>
              <a:path h="1054419" w="1313918">
                <a:moveTo>
                  <a:pt x="0" y="0"/>
                </a:moveTo>
                <a:lnTo>
                  <a:pt x="1313918" y="0"/>
                </a:lnTo>
                <a:lnTo>
                  <a:pt x="1313918" y="1054419"/>
                </a:lnTo>
                <a:lnTo>
                  <a:pt x="0" y="1054419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TextBox 26" id="26"/>
          <p:cNvSpPr txBox="true"/>
          <p:nvPr/>
        </p:nvSpPr>
        <p:spPr>
          <a:xfrm rot="0">
            <a:off x="11245758" y="6181702"/>
            <a:ext cx="5584083" cy="986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  <a:r>
              <a:rPr lang="en-US" b="true" sz="2799" spc="55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Nutq rivojlanishida qiyinchiligi bor bolalar uchun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11400753" y="7626462"/>
            <a:ext cx="5274092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Logoped bo'limi (v2.0) — AI yordamida erta aniqlash va mashqlar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400753" y="3842013"/>
            <a:ext cx="5182913" cy="10998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59"/>
              </a:lnSpc>
              <a:spcBef>
                <a:spcPct val="0"/>
              </a:spcBef>
            </a:pPr>
            <a:r>
              <a:rPr lang="en-US" sz="25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Guruhlar bo'yicha progress, o'qituvchi paneli, oylik litsenziya modeli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8F4EE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27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-304051" y="1028700"/>
            <a:ext cx="7919488" cy="7919488"/>
            <a:chOff x="0" y="0"/>
            <a:chExt cx="812800" cy="812800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blipFill>
              <a:blip r:embed="rId2"/>
              <a:stretch>
                <a:fillRect l="-41636" t="0" r="-8363" b="0"/>
              </a:stretch>
            </a:blipFill>
          </p:spPr>
        </p:sp>
      </p:grpSp>
      <p:sp>
        <p:nvSpPr>
          <p:cNvPr name="Freeform 4" id="4"/>
          <p:cNvSpPr/>
          <p:nvPr/>
        </p:nvSpPr>
        <p:spPr>
          <a:xfrm flipH="false" flipV="false" rot="-10800000">
            <a:off x="8482678" y="-188891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-50" t="0" r="-34" b="0"/>
            </a:stretch>
          </a:blipFill>
        </p:spPr>
      </p:sp>
      <p:grpSp>
        <p:nvGrpSpPr>
          <p:cNvPr name="Group 5" id="5"/>
          <p:cNvGrpSpPr/>
          <p:nvPr/>
        </p:nvGrpSpPr>
        <p:grpSpPr>
          <a:xfrm rot="0">
            <a:off x="5016513" y="6564951"/>
            <a:ext cx="3086100" cy="3086100"/>
            <a:chOff x="0" y="0"/>
            <a:chExt cx="812800" cy="812800"/>
          </a:xfrm>
        </p:grpSpPr>
        <p:sp>
          <p:nvSpPr>
            <p:cNvPr name="Freeform 6" id="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CF2B1"/>
            </a:solidFill>
          </p:spPr>
        </p:sp>
        <p:sp>
          <p:nvSpPr>
            <p:cNvPr name="TextBox 7" id="7"/>
            <p:cNvSpPr txBox="true"/>
            <p:nvPr/>
          </p:nvSpPr>
          <p:spPr>
            <a:xfrm>
              <a:off x="76200" y="95250"/>
              <a:ext cx="660400" cy="6413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859"/>
                </a:lnSpc>
              </a:pPr>
            </a:p>
          </p:txBody>
        </p:sp>
      </p:grpSp>
      <p:sp>
        <p:nvSpPr>
          <p:cNvPr name="TextBox 8" id="8"/>
          <p:cNvSpPr txBox="true"/>
          <p:nvPr/>
        </p:nvSpPr>
        <p:spPr>
          <a:xfrm rot="0">
            <a:off x="6803660" y="7934358"/>
            <a:ext cx="1242172" cy="47477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660"/>
              </a:lnSpc>
              <a:spcBef>
                <a:spcPct val="0"/>
              </a:spcBef>
            </a:pPr>
            <a:r>
              <a:rPr lang="en-US" b="true" sz="3327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mln.+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4737800" y="7094261"/>
            <a:ext cx="3086100" cy="174686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3528"/>
              </a:lnSpc>
              <a:spcBef>
                <a:spcPct val="0"/>
              </a:spcBef>
            </a:pPr>
            <a:r>
              <a:rPr lang="en-US" b="true" sz="12298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5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9614344" y="1649565"/>
            <a:ext cx="9144000" cy="998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59"/>
              </a:lnSpc>
              <a:spcBef>
                <a:spcPct val="0"/>
              </a:spcBef>
            </a:pPr>
            <a:r>
              <a:rPr lang="en-US" b="true" sz="35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O‘zbekistonda 5 milliondan ortiq m</a:t>
            </a:r>
            <a:r>
              <a:rPr lang="en-US" b="true" sz="35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aktabgacha yosh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8045832" y="4620260"/>
            <a:ext cx="5646810" cy="52324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69"/>
              </a:lnSpc>
              <a:spcBef>
                <a:spcPct val="0"/>
              </a:spcBef>
            </a:pPr>
            <a:r>
              <a:rPr lang="en-US" b="true" sz="36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Global EdTech o‘smoqda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1124038" y="7364614"/>
            <a:ext cx="6801654" cy="99822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959"/>
              </a:lnSpc>
              <a:spcBef>
                <a:spcPct val="0"/>
              </a:spcBef>
            </a:pPr>
            <a:r>
              <a:rPr lang="en-US" b="true" sz="3599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Ota-onalar sarmoya kiritishga tayyor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8F4EE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7976948" y="-377782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725009" y="-1203877"/>
            <a:ext cx="16562991" cy="11035093"/>
          </a:xfrm>
          <a:custGeom>
            <a:avLst/>
            <a:gdLst/>
            <a:ahLst/>
            <a:cxnLst/>
            <a:rect r="r" b="b" t="t" l="l"/>
            <a:pathLst>
              <a:path h="11035093" w="16562991">
                <a:moveTo>
                  <a:pt x="0" y="0"/>
                </a:moveTo>
                <a:lnTo>
                  <a:pt x="16562991" y="0"/>
                </a:lnTo>
                <a:lnTo>
                  <a:pt x="16562991" y="11035093"/>
                </a:lnTo>
                <a:lnTo>
                  <a:pt x="0" y="1103509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264606">
            <a:off x="10161033" y="7825354"/>
            <a:ext cx="4078196" cy="2402428"/>
          </a:xfrm>
          <a:custGeom>
            <a:avLst/>
            <a:gdLst/>
            <a:ahLst/>
            <a:cxnLst/>
            <a:rect r="r" b="b" t="t" l="l"/>
            <a:pathLst>
              <a:path h="2402428" w="4078196">
                <a:moveTo>
                  <a:pt x="0" y="0"/>
                </a:moveTo>
                <a:lnTo>
                  <a:pt x="4078196" y="0"/>
                </a:lnTo>
                <a:lnTo>
                  <a:pt x="4078196" y="2402428"/>
                </a:lnTo>
                <a:lnTo>
                  <a:pt x="0" y="24024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pic>
        <p:nvPicPr>
          <p:cNvPr name="Picture 5" id="5"/>
          <p:cNvPicPr>
            <a:picLocks noChangeAspect="true"/>
          </p:cNvPicPr>
          <p:nvPr/>
        </p:nvPicPr>
        <p:blipFill>
          <a:blip r:embed="rId7"/>
          <a:stretch>
            <a:fillRect/>
          </a:stretch>
        </p:blipFill>
        <p:spPr>
          <a:xfrm rot="-78479">
            <a:off x="13137630" y="5852712"/>
            <a:ext cx="6906826" cy="5283850"/>
          </a:xfrm>
          <a:prstGeom prst="rect">
            <a:avLst/>
          </a:prstGeom>
        </p:spPr>
      </p:pic>
      <p:sp>
        <p:nvSpPr>
          <p:cNvPr name="TextBox 6" id="6"/>
          <p:cNvSpPr txBox="true"/>
          <p:nvPr/>
        </p:nvSpPr>
        <p:spPr>
          <a:xfrm rot="0">
            <a:off x="0" y="7614964"/>
            <a:ext cx="14325559" cy="49784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059"/>
              </a:lnSpc>
              <a:spcBef>
                <a:spcPct val="0"/>
              </a:spcBef>
            </a:pPr>
            <a:r>
              <a:rPr lang="en-US" sz="28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Bizda 5mln boladan foydalanuvchilarimiz  0.1 %qismni tashkil etadigan bo’lsa  </a:t>
            </a:r>
          </a:p>
        </p:txBody>
      </p:sp>
      <p:sp>
        <p:nvSpPr>
          <p:cNvPr name="TextBox 7" id="7"/>
          <p:cNvSpPr txBox="true"/>
          <p:nvPr/>
        </p:nvSpPr>
        <p:spPr>
          <a:xfrm rot="0">
            <a:off x="1550589" y="8008030"/>
            <a:ext cx="6392249" cy="86295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7035"/>
              </a:lnSpc>
              <a:spcBef>
                <a:spcPct val="0"/>
              </a:spcBef>
            </a:pPr>
            <a:r>
              <a:rPr lang="en-US" sz="5025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5000 foydalanuvchi 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2702293" y="8959893"/>
            <a:ext cx="7304211" cy="63959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278"/>
              </a:lnSpc>
              <a:spcBef>
                <a:spcPct val="0"/>
              </a:spcBef>
            </a:pPr>
            <a:r>
              <a:rPr lang="en-US" b="true" sz="377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20% Premium foydalanuvchilar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8F4EE">
                <a:alpha val="100000"/>
              </a:srgbClr>
            </a:gs>
            <a:gs pos="100000">
              <a:srgbClr val="FFFFFF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2418441" y="-274445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850983" y="889901"/>
            <a:ext cx="0" cy="951969"/>
          </a:xfrm>
          <a:prstGeom prst="line">
            <a:avLst/>
          </a:prstGeom>
          <a:ln cap="flat" w="190500">
            <a:solidFill>
              <a:srgbClr val="FF821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470919" y="2534503"/>
            <a:ext cx="5860216" cy="5860216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8F4EE">
                    <a:alpha val="100000"/>
                  </a:srgbClr>
                </a:gs>
              </a:gsLst>
              <a:lin ang="2700000"/>
            </a:gradFill>
            <a:ln w="9525" cap="sq">
              <a:solidFill>
                <a:srgbClr val="FF8210"/>
              </a:solidFill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  <a:r>
                <a:rPr lang="en-US" sz="2899" b="true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Gamification asosida progress</a:t>
              </a:r>
            </a:p>
            <a:p>
              <a:pPr algn="ctr">
                <a:lnSpc>
                  <a:spcPts val="4059"/>
                </a:lnSpc>
              </a:pPr>
              <a:r>
                <a:rPr lang="en-US" b="true" sz="28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Parent Dashboard</a:t>
              </a:r>
            </a:p>
          </p:txBody>
        </p:sp>
      </p:grpSp>
      <p:sp>
        <p:nvSpPr>
          <p:cNvPr name="Freeform 7" id="7"/>
          <p:cNvSpPr/>
          <p:nvPr/>
        </p:nvSpPr>
        <p:spPr>
          <a:xfrm flipH="false" flipV="false" rot="-10800000">
            <a:off x="9088596" y="-274445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314450" y="962025"/>
            <a:ext cx="8115300" cy="702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b="true" sz="4200" spc="-84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KELAJAK ISTIQBOLLARI:</a:t>
            </a:r>
          </a:p>
        </p:txBody>
      </p:sp>
      <p:grpSp>
        <p:nvGrpSpPr>
          <p:cNvPr name="Group 9" id="9"/>
          <p:cNvGrpSpPr/>
          <p:nvPr/>
        </p:nvGrpSpPr>
        <p:grpSpPr>
          <a:xfrm rot="0">
            <a:off x="5805600" y="2699198"/>
            <a:ext cx="5695521" cy="5695521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8F4EE">
                    <a:alpha val="100000"/>
                  </a:srgbClr>
                </a:gs>
              </a:gsLst>
              <a:lin ang="2700000"/>
            </a:gradFill>
            <a:ln w="9525" cap="sq">
              <a:solidFill>
                <a:srgbClr val="FF821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  <a:r>
                <a:rPr lang="en-US" sz="2899" b="true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Logoped bo‘limi (AI + mashqlar)</a:t>
              </a:r>
            </a:p>
            <a:p>
              <a:pPr algn="ctr">
                <a:lnSpc>
                  <a:spcPts val="4059"/>
                </a:lnSpc>
              </a:pPr>
              <a:r>
                <a:rPr lang="en-US" sz="2899" b="true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Nutq monitoring</a:t>
              </a:r>
            </a:p>
            <a:p>
              <a:pPr algn="ctr">
                <a:lnSpc>
                  <a:spcPts val="4059"/>
                </a:lnSpc>
              </a:pPr>
              <a:r>
                <a:rPr lang="en-US" sz="2899" b="true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Artikulyatsiya mashqlari</a:t>
              </a:r>
            </a:p>
            <a:p>
              <a:pPr algn="ctr">
                <a:lnSpc>
                  <a:spcPts val="4059"/>
                </a:lnSpc>
              </a:pPr>
              <a:r>
                <a:rPr lang="en-US" sz="2899" b="true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Uy vazifalari tizimi</a:t>
              </a:r>
            </a:p>
            <a:p>
              <a:pPr algn="ctr">
                <a:lnSpc>
                  <a:spcPts val="40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0999090" y="2699198"/>
            <a:ext cx="5695521" cy="5695521"/>
            <a:chOff x="0" y="0"/>
            <a:chExt cx="812800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8F4EE">
                    <a:alpha val="100000"/>
                  </a:srgbClr>
                </a:gs>
              </a:gsLst>
              <a:lin ang="2700000"/>
            </a:gradFill>
            <a:ln w="9525" cap="sq">
              <a:solidFill>
                <a:srgbClr val="FF821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4059"/>
                </a:lnSpc>
              </a:pPr>
              <a:r>
                <a:rPr lang="en-US" b="true" sz="2899">
                  <a:solidFill>
                    <a:srgbClr val="000000"/>
                  </a:solidFill>
                  <a:latin typeface="Canva Sans Bold"/>
                  <a:ea typeface="Canva Sans Bold"/>
                  <a:cs typeface="Canva Sans Bold"/>
                  <a:sym typeface="Canva Sans Bold"/>
                </a:rPr>
                <a:t>Emotsional nutq tahlili, tengdosh AI orqali o‘rganish, disleksiya erta aniqlash, logopedlar uchun bozor (marketplace), ko‘p tillik kengayish.</a:t>
              </a:r>
            </a:p>
          </p:txBody>
        </p:sp>
      </p:grp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F8F4EE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AutoShape 2" id="2"/>
          <p:cNvSpPr/>
          <p:nvPr/>
        </p:nvSpPr>
        <p:spPr>
          <a:xfrm flipV="true">
            <a:off x="850983" y="889901"/>
            <a:ext cx="0" cy="951969"/>
          </a:xfrm>
          <a:prstGeom prst="line">
            <a:avLst/>
          </a:prstGeom>
          <a:ln cap="flat" w="190500">
            <a:solidFill>
              <a:srgbClr val="FF821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AutoShape 3" id="3"/>
          <p:cNvSpPr/>
          <p:nvPr/>
        </p:nvSpPr>
        <p:spPr>
          <a:xfrm>
            <a:off x="2104496" y="4187157"/>
            <a:ext cx="14290863" cy="0"/>
          </a:xfrm>
          <a:prstGeom prst="line">
            <a:avLst/>
          </a:prstGeom>
          <a:ln cap="flat" w="38100">
            <a:solidFill>
              <a:srgbClr val="FF8210"/>
            </a:solidFill>
            <a:prstDash val="solid"/>
            <a:headEnd type="none" len="sm" w="sm"/>
            <a:tailEnd type="none" len="sm" w="sm"/>
          </a:ln>
        </p:spPr>
      </p:sp>
      <p:grpSp>
        <p:nvGrpSpPr>
          <p:cNvPr name="Group 4" id="4"/>
          <p:cNvGrpSpPr/>
          <p:nvPr/>
        </p:nvGrpSpPr>
        <p:grpSpPr>
          <a:xfrm rot="0">
            <a:off x="1560494" y="3555748"/>
            <a:ext cx="1262818" cy="1262818"/>
            <a:chOff x="0" y="0"/>
            <a:chExt cx="812800" cy="812800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210"/>
            </a:solidFill>
            <a:ln cap="sq">
              <a:noFill/>
              <a:prstDash val="solid"/>
              <a:miter/>
            </a:ln>
          </p:spPr>
        </p:sp>
        <p:sp>
          <p:nvSpPr>
            <p:cNvPr name="TextBox 6" id="6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0">
            <a:off x="6084510" y="3555748"/>
            <a:ext cx="1262818" cy="1262818"/>
            <a:chOff x="0" y="0"/>
            <a:chExt cx="812800" cy="812800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210"/>
            </a:solidFill>
            <a:ln cap="sq">
              <a:noFill/>
              <a:prstDash val="solid"/>
              <a:miter/>
            </a:ln>
          </p:spPr>
        </p:sp>
        <p:sp>
          <p:nvSpPr>
            <p:cNvPr name="TextBox 9" id="9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0608526" y="3555748"/>
            <a:ext cx="1262818" cy="1262818"/>
            <a:chOff x="0" y="0"/>
            <a:chExt cx="812800" cy="812800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210"/>
            </a:solidFill>
            <a:ln cap="sq">
              <a:noFill/>
              <a:prstDash val="solid"/>
              <a:miter/>
            </a:ln>
          </p:spPr>
        </p:sp>
        <p:sp>
          <p:nvSpPr>
            <p:cNvPr name="TextBox 12" id="12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0">
            <a:off x="15132542" y="3555748"/>
            <a:ext cx="1262818" cy="1262818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8210"/>
            </a:solidFill>
            <a:ln cap="sq">
              <a:noFill/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1314450" y="962025"/>
            <a:ext cx="8115300" cy="702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b="true" sz="4200" spc="-84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NEGA AYNAN BIZ?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995061" y="3847115"/>
            <a:ext cx="393683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40"/>
              </a:lnSpc>
              <a:spcBef>
                <a:spcPct val="0"/>
              </a:spcBef>
            </a:pPr>
            <a:r>
              <a:rPr lang="en-US" b="true" sz="3600" spc="72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1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6519077" y="3847115"/>
            <a:ext cx="393683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40"/>
              </a:lnSpc>
              <a:spcBef>
                <a:spcPct val="0"/>
              </a:spcBef>
            </a:pPr>
            <a:r>
              <a:rPr lang="en-US" b="true" sz="3600" spc="72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2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1043093" y="3847115"/>
            <a:ext cx="393683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40"/>
              </a:lnSpc>
              <a:spcBef>
                <a:spcPct val="0"/>
              </a:spcBef>
            </a:pPr>
            <a:r>
              <a:rPr lang="en-US" b="true" sz="3600" spc="72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3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5567109" y="3847115"/>
            <a:ext cx="393683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40"/>
              </a:lnSpc>
              <a:spcBef>
                <a:spcPct val="0"/>
              </a:spcBef>
            </a:pPr>
            <a:r>
              <a:rPr lang="en-US" b="true" sz="3600" spc="72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4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1028700" y="5365400"/>
            <a:ext cx="2326405" cy="20821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b="true" sz="2399" spc="47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O'zbek tiliga mo'ljallangan va mahall</a:t>
            </a:r>
            <a:r>
              <a:rPr lang="en-US" b="true" sz="2399" spc="47" strike="noStrike" u="non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iy madaniyatni hisobga olgan.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5552716" y="5365400"/>
            <a:ext cx="2326405" cy="2501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b="true" sz="2399" spc="47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Barcha so'zlar professional ovozchi </a:t>
            </a:r>
            <a:r>
              <a:rPr lang="en-US" b="true" sz="2399" spc="47" strike="noStrike" u="non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tomonidan talaffuz qilingan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0076732" y="5365400"/>
            <a:ext cx="2326405" cy="2501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b="true" sz="2399" spc="47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O'yin orqali o'qitish (Play-to-Learn) m</a:t>
            </a:r>
            <a:r>
              <a:rPr lang="en-US" b="true" sz="2399" spc="47" strike="noStrike" u="non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etodologiyasiga asoslangan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600748" y="5365400"/>
            <a:ext cx="2326405" cy="25012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3359"/>
              </a:lnSpc>
              <a:spcBef>
                <a:spcPct val="0"/>
              </a:spcBef>
            </a:pPr>
            <a:r>
              <a:rPr lang="en-US" b="true" sz="2399" spc="47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Ota-onalar bolaning rivojlanish statistikasini ko'</a:t>
            </a:r>
            <a:r>
              <a:rPr lang="en-US" b="true" sz="2399" spc="47" strike="noStrike" u="none">
                <a:solidFill>
                  <a:srgbClr val="000000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ra oladigan bo'lim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gradFill rotWithShape="true">
          <a:gsLst>
            <a:gs pos="0">
              <a:srgbClr val="FFFFFF">
                <a:alpha val="100000"/>
              </a:srgbClr>
            </a:gs>
            <a:gs pos="100000">
              <a:srgbClr val="F8F4EE">
                <a:alpha val="100000"/>
              </a:srgbClr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350844" y="143860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AutoShape 3" id="3"/>
          <p:cNvSpPr/>
          <p:nvPr/>
        </p:nvSpPr>
        <p:spPr>
          <a:xfrm flipV="true">
            <a:off x="850983" y="889901"/>
            <a:ext cx="0" cy="951969"/>
          </a:xfrm>
          <a:prstGeom prst="line">
            <a:avLst/>
          </a:prstGeom>
          <a:ln cap="flat" w="190500">
            <a:solidFill>
              <a:srgbClr val="FF8210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4" id="4"/>
          <p:cNvSpPr txBox="true"/>
          <p:nvPr/>
        </p:nvSpPr>
        <p:spPr>
          <a:xfrm rot="0">
            <a:off x="1314450" y="962025"/>
            <a:ext cx="8115300" cy="70294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5880"/>
              </a:lnSpc>
              <a:spcBef>
                <a:spcPct val="0"/>
              </a:spcBef>
            </a:pPr>
            <a:r>
              <a:rPr lang="en-US" b="true" sz="4200" spc="-84">
                <a:solidFill>
                  <a:srgbClr val="000000"/>
                </a:solidFill>
                <a:latin typeface="Oswald Bold"/>
                <a:ea typeface="Oswald Bold"/>
                <a:cs typeface="Oswald Bold"/>
                <a:sym typeface="Oswald Bold"/>
              </a:rPr>
              <a:t>ROADMAP</a:t>
            </a:r>
          </a:p>
        </p:txBody>
      </p:sp>
      <p:sp>
        <p:nvSpPr>
          <p:cNvPr name="TextBox 5" id="5"/>
          <p:cNvSpPr txBox="true"/>
          <p:nvPr/>
        </p:nvSpPr>
        <p:spPr>
          <a:xfrm rot="0">
            <a:off x="15733182" y="4803458"/>
            <a:ext cx="393683" cy="61341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5040"/>
              </a:lnSpc>
              <a:spcBef>
                <a:spcPct val="0"/>
              </a:spcBef>
            </a:pPr>
            <a:r>
              <a:rPr lang="en-US" b="true" sz="3600" spc="72">
                <a:solidFill>
                  <a:srgbClr val="FFFFFF"/>
                </a:solidFill>
                <a:latin typeface="Open Sauce Bold"/>
                <a:ea typeface="Open Sauce Bold"/>
                <a:cs typeface="Open Sauce Bold"/>
                <a:sym typeface="Open Sauce Bold"/>
              </a:rPr>
              <a:t>4</a:t>
            </a:r>
          </a:p>
        </p:txBody>
      </p:sp>
      <p:grpSp>
        <p:nvGrpSpPr>
          <p:cNvPr name="Group 6" id="6"/>
          <p:cNvGrpSpPr/>
          <p:nvPr/>
        </p:nvGrpSpPr>
        <p:grpSpPr>
          <a:xfrm rot="0">
            <a:off x="1222971" y="2621897"/>
            <a:ext cx="5117428" cy="5480151"/>
            <a:chOff x="0" y="0"/>
            <a:chExt cx="759002" cy="81280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9002" cy="812800"/>
            </a:xfrm>
            <a:custGeom>
              <a:avLst/>
              <a:gdLst/>
              <a:ahLst/>
              <a:cxnLst/>
              <a:rect r="r" b="b" t="t" l="l"/>
              <a:pathLst>
                <a:path h="812800" w="759002">
                  <a:moveTo>
                    <a:pt x="0" y="0"/>
                  </a:moveTo>
                  <a:lnTo>
                    <a:pt x="759002" y="0"/>
                  </a:lnTo>
                  <a:lnTo>
                    <a:pt x="759002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8F4EE">
                    <a:alpha val="100000"/>
                  </a:srgbClr>
                </a:gs>
              </a:gsLst>
              <a:lin ang="2700000"/>
            </a:gradFill>
            <a:ln w="9525" cap="sq">
              <a:solidFill>
                <a:srgbClr val="FF8210"/>
              </a:solidFill>
              <a:prstDash val="solid"/>
              <a:miter/>
            </a:ln>
          </p:spPr>
        </p:sp>
        <p:sp>
          <p:nvSpPr>
            <p:cNvPr name="TextBox 8" id="8"/>
            <p:cNvSpPr txBox="true"/>
            <p:nvPr/>
          </p:nvSpPr>
          <p:spPr>
            <a:xfrm>
              <a:off x="0" y="-38100"/>
              <a:ext cx="75900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6585286" y="2621897"/>
            <a:ext cx="5117428" cy="5480151"/>
            <a:chOff x="0" y="0"/>
            <a:chExt cx="759002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759002" cy="812800"/>
            </a:xfrm>
            <a:custGeom>
              <a:avLst/>
              <a:gdLst/>
              <a:ahLst/>
              <a:cxnLst/>
              <a:rect r="r" b="b" t="t" l="l"/>
              <a:pathLst>
                <a:path h="812800" w="759002">
                  <a:moveTo>
                    <a:pt x="0" y="0"/>
                  </a:moveTo>
                  <a:lnTo>
                    <a:pt x="759002" y="0"/>
                  </a:lnTo>
                  <a:lnTo>
                    <a:pt x="759002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8F4EE">
                    <a:alpha val="100000"/>
                  </a:srgbClr>
                </a:gs>
              </a:gsLst>
              <a:lin ang="2700000"/>
            </a:gradFill>
            <a:ln w="9525" cap="sq">
              <a:solidFill>
                <a:srgbClr val="FF8210"/>
              </a:soli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0" y="-38100"/>
              <a:ext cx="75900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0">
            <a:off x="11954495" y="2706301"/>
            <a:ext cx="5117428" cy="5480151"/>
            <a:chOff x="0" y="0"/>
            <a:chExt cx="759002" cy="81280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59002" cy="812800"/>
            </a:xfrm>
            <a:custGeom>
              <a:avLst/>
              <a:gdLst/>
              <a:ahLst/>
              <a:cxnLst/>
              <a:rect r="r" b="b" t="t" l="l"/>
              <a:pathLst>
                <a:path h="812800" w="759002">
                  <a:moveTo>
                    <a:pt x="0" y="0"/>
                  </a:moveTo>
                  <a:lnTo>
                    <a:pt x="759002" y="0"/>
                  </a:lnTo>
                  <a:lnTo>
                    <a:pt x="759002" y="812800"/>
                  </a:lnTo>
                  <a:lnTo>
                    <a:pt x="0" y="812800"/>
                  </a:lnTo>
                  <a:close/>
                </a:path>
              </a:pathLst>
            </a:custGeom>
            <a:gradFill rotWithShape="true">
              <a:gsLst>
                <a:gs pos="0">
                  <a:srgbClr val="FFFFFF">
                    <a:alpha val="100000"/>
                  </a:srgbClr>
                </a:gs>
                <a:gs pos="100000">
                  <a:srgbClr val="F8F4EE">
                    <a:alpha val="100000"/>
                  </a:srgbClr>
                </a:gs>
              </a:gsLst>
              <a:lin ang="2700000"/>
            </a:gradFill>
            <a:ln w="9525" cap="sq">
              <a:solidFill>
                <a:srgbClr val="FF8210"/>
              </a:solidFill>
              <a:prstDash val="solid"/>
              <a:miter/>
            </a:ln>
          </p:spPr>
        </p:sp>
        <p:sp>
          <p:nvSpPr>
            <p:cNvPr name="TextBox 14" id="14"/>
            <p:cNvSpPr txBox="true"/>
            <p:nvPr/>
          </p:nvSpPr>
          <p:spPr>
            <a:xfrm>
              <a:off x="0" y="-38100"/>
              <a:ext cx="759002" cy="85090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TextBox 15" id="15"/>
          <p:cNvSpPr txBox="true"/>
          <p:nvPr/>
        </p:nvSpPr>
        <p:spPr>
          <a:xfrm rot="0">
            <a:off x="1406709" y="5466748"/>
            <a:ext cx="4933690" cy="2472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 spc="55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MVP tayy</a:t>
            </a:r>
            <a:r>
              <a:rPr lang="en-US" sz="2799" spc="55" strike="noStrike" u="none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orlash</a:t>
            </a:r>
          </a:p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 spc="55" strike="noStrike" u="none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Beta-test va launch</a:t>
            </a:r>
          </a:p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 spc="55" strike="noStrike" u="none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UX va gamification yangilanish</a:t>
            </a:r>
          </a:p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</a:p>
        </p:txBody>
      </p:sp>
      <p:sp>
        <p:nvSpPr>
          <p:cNvPr name="TextBox 16" id="16"/>
          <p:cNvSpPr txBox="true"/>
          <p:nvPr/>
        </p:nvSpPr>
        <p:spPr>
          <a:xfrm rot="0">
            <a:off x="1742715" y="2756584"/>
            <a:ext cx="2038970" cy="1774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560"/>
              </a:lnSpc>
              <a:spcBef>
                <a:spcPct val="0"/>
              </a:spcBef>
            </a:pPr>
            <a:r>
              <a:rPr lang="en-US" b="true" sz="10400" spc="-208">
                <a:solidFill>
                  <a:srgbClr val="FF8210"/>
                </a:solidFill>
                <a:latin typeface="Oswald Bold"/>
                <a:ea typeface="Oswald Bold"/>
                <a:cs typeface="Oswald Bold"/>
                <a:sym typeface="Oswald Bold"/>
              </a:rPr>
              <a:t>Q2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7111218" y="5962048"/>
            <a:ext cx="4046514" cy="986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 spc="55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Logoped mod</a:t>
            </a:r>
            <a:r>
              <a:rPr lang="en-US" sz="2799" spc="55" strike="noStrike" u="none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ul &amp; parent dashboard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7111218" y="2756584"/>
            <a:ext cx="2038970" cy="1774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560"/>
              </a:lnSpc>
              <a:spcBef>
                <a:spcPct val="0"/>
              </a:spcBef>
            </a:pPr>
            <a:r>
              <a:rPr lang="en-US" b="true" sz="10400" spc="-208">
                <a:solidFill>
                  <a:srgbClr val="FF8210"/>
                </a:solidFill>
                <a:latin typeface="Oswald Bold"/>
                <a:ea typeface="Oswald Bold"/>
                <a:cs typeface="Oswald Bold"/>
                <a:sym typeface="Oswald Bold"/>
              </a:rPr>
              <a:t>Q3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2134966" y="5962048"/>
            <a:ext cx="4756486" cy="14814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 spc="55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Monetizatsiya </a:t>
            </a:r>
            <a:r>
              <a:rPr lang="en-US" sz="2799" spc="55" strike="noStrike" u="none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start</a:t>
            </a:r>
          </a:p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 spc="55" strike="noStrike" u="none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AI Risk Index marketplace </a:t>
            </a:r>
          </a:p>
          <a:p>
            <a:pPr algn="l" marL="0" indent="0" lvl="0">
              <a:lnSpc>
                <a:spcPts val="3919"/>
              </a:lnSpc>
              <a:spcBef>
                <a:spcPct val="0"/>
              </a:spcBef>
            </a:pPr>
            <a:r>
              <a:rPr lang="en-US" sz="2799" spc="55" strike="noStrike" u="none">
                <a:solidFill>
                  <a:srgbClr val="000000"/>
                </a:solidFill>
                <a:latin typeface="Open Sauce"/>
                <a:ea typeface="Open Sauce"/>
                <a:cs typeface="Open Sauce"/>
                <a:sym typeface="Open Sauce"/>
              </a:rPr>
              <a:t> 3 davlatga chiqish.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12474239" y="2756584"/>
            <a:ext cx="2038970" cy="17741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14560"/>
              </a:lnSpc>
              <a:spcBef>
                <a:spcPct val="0"/>
              </a:spcBef>
            </a:pPr>
            <a:r>
              <a:rPr lang="en-US" b="true" sz="10400" spc="-208">
                <a:solidFill>
                  <a:srgbClr val="FF8210"/>
                </a:solidFill>
                <a:latin typeface="Oswald Bold"/>
                <a:ea typeface="Oswald Bold"/>
                <a:cs typeface="Oswald Bold"/>
                <a:sym typeface="Oswald Bold"/>
              </a:rPr>
              <a:t>Q4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-3925902" y="0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-10800000">
            <a:off x="10435595" y="0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Freeform 4" id="4"/>
          <p:cNvSpPr/>
          <p:nvPr/>
        </p:nvSpPr>
        <p:spPr>
          <a:xfrm flipH="false" flipV="false" rot="0">
            <a:off x="6975522" y="837833"/>
            <a:ext cx="2620366" cy="2954543"/>
          </a:xfrm>
          <a:custGeom>
            <a:avLst/>
            <a:gdLst/>
            <a:ahLst/>
            <a:cxnLst/>
            <a:rect r="r" b="b" t="t" l="l"/>
            <a:pathLst>
              <a:path h="2954543" w="2620366">
                <a:moveTo>
                  <a:pt x="0" y="0"/>
                </a:moveTo>
                <a:lnTo>
                  <a:pt x="2620366" y="0"/>
                </a:lnTo>
                <a:lnTo>
                  <a:pt x="2620366" y="2954543"/>
                </a:lnTo>
                <a:lnTo>
                  <a:pt x="0" y="2954543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0" r="0" b="0"/>
            </a:stretch>
          </a:blipFill>
        </p:spPr>
      </p:sp>
      <p:sp>
        <p:nvSpPr>
          <p:cNvPr name="Freeform 5" id="5"/>
          <p:cNvSpPr/>
          <p:nvPr/>
        </p:nvSpPr>
        <p:spPr>
          <a:xfrm flipH="false" flipV="false" rot="0">
            <a:off x="2020692" y="4885621"/>
            <a:ext cx="2747195" cy="3072666"/>
          </a:xfrm>
          <a:custGeom>
            <a:avLst/>
            <a:gdLst/>
            <a:ahLst/>
            <a:cxnLst/>
            <a:rect r="r" b="b" t="t" l="l"/>
            <a:pathLst>
              <a:path h="3072666" w="2747195">
                <a:moveTo>
                  <a:pt x="0" y="0"/>
                </a:moveTo>
                <a:lnTo>
                  <a:pt x="2747195" y="0"/>
                </a:lnTo>
                <a:lnTo>
                  <a:pt x="2747195" y="3072666"/>
                </a:lnTo>
                <a:lnTo>
                  <a:pt x="0" y="30726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7175929" y="4885621"/>
            <a:ext cx="2665652" cy="3072666"/>
          </a:xfrm>
          <a:custGeom>
            <a:avLst/>
            <a:gdLst/>
            <a:ahLst/>
            <a:cxnLst/>
            <a:rect r="r" b="b" t="t" l="l"/>
            <a:pathLst>
              <a:path h="3072666" w="2665652">
                <a:moveTo>
                  <a:pt x="0" y="0"/>
                </a:moveTo>
                <a:lnTo>
                  <a:pt x="2665653" y="0"/>
                </a:lnTo>
                <a:lnTo>
                  <a:pt x="2665653" y="3072666"/>
                </a:lnTo>
                <a:lnTo>
                  <a:pt x="0" y="30726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0" t="0" r="0" b="0"/>
            </a:stretch>
          </a:blipFill>
        </p:spPr>
      </p:sp>
      <p:sp>
        <p:nvSpPr>
          <p:cNvPr name="Freeform 7" id="7"/>
          <p:cNvSpPr/>
          <p:nvPr/>
        </p:nvSpPr>
        <p:spPr>
          <a:xfrm flipH="false" flipV="false" rot="0">
            <a:off x="12609005" y="4885621"/>
            <a:ext cx="2797124" cy="3072666"/>
          </a:xfrm>
          <a:custGeom>
            <a:avLst/>
            <a:gdLst/>
            <a:ahLst/>
            <a:cxnLst/>
            <a:rect r="r" b="b" t="t" l="l"/>
            <a:pathLst>
              <a:path h="3072666" w="2797124">
                <a:moveTo>
                  <a:pt x="0" y="0"/>
                </a:moveTo>
                <a:lnTo>
                  <a:pt x="2797125" y="0"/>
                </a:lnTo>
                <a:lnTo>
                  <a:pt x="2797125" y="3072666"/>
                </a:lnTo>
                <a:lnTo>
                  <a:pt x="0" y="307266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6" t="0" r="-6" b="0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489860" y="240932"/>
            <a:ext cx="4571928" cy="596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4899"/>
              </a:lnSpc>
              <a:spcBef>
                <a:spcPct val="0"/>
              </a:spcBef>
            </a:pPr>
            <a:r>
              <a:rPr lang="en-US" sz="3499">
                <a:solidFill>
                  <a:srgbClr val="000000"/>
                </a:solidFill>
                <a:latin typeface="Shrikhand"/>
                <a:ea typeface="Shrikhand"/>
                <a:cs typeface="Shrikhand"/>
                <a:sym typeface="Shrikhand"/>
              </a:rPr>
              <a:t>Bizning jamoamiz: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6648055" y="3919564"/>
            <a:ext cx="3275301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Xolmurodova Ruxshona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Open Sans"/>
                <a:ea typeface="Open Sans"/>
                <a:cs typeface="Open Sans"/>
                <a:sym typeface="Open Sans"/>
              </a:rPr>
              <a:t>Founder / Product Designer</a:t>
            </a:r>
          </a:p>
        </p:txBody>
      </p:sp>
      <p:sp>
        <p:nvSpPr>
          <p:cNvPr name="TextBox 10" id="10"/>
          <p:cNvSpPr txBox="true"/>
          <p:nvPr/>
        </p:nvSpPr>
        <p:spPr>
          <a:xfrm rot="0">
            <a:off x="6644212" y="8082112"/>
            <a:ext cx="3429325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Nurmuhammadova Shaxriza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Frontend Developer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2173031" y="8082112"/>
            <a:ext cx="3669073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Abdurashidova Mohinur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Growth &amp; Marketing Specialist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1635114" y="8082112"/>
            <a:ext cx="3514400" cy="69215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Jozilova Zuhra</a:t>
            </a:r>
          </a:p>
          <a:p>
            <a:pPr algn="ctr">
              <a:lnSpc>
                <a:spcPts val="2799"/>
              </a:lnSpc>
              <a:spcBef>
                <a:spcPct val="0"/>
              </a:spcBef>
            </a:pPr>
            <a:r>
              <a:rPr lang="en-US" sz="19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Mobile &amp; Backend Developer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1026683" y="259982"/>
            <a:ext cx="7063112" cy="3892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3219"/>
              </a:lnSpc>
              <a:spcBef>
                <a:spcPct val="0"/>
              </a:spcBef>
            </a:pPr>
            <a:r>
              <a:rPr lang="en-US" sz="2299">
                <a:solidFill>
                  <a:srgbClr val="000000"/>
                </a:solidFill>
                <a:latin typeface="Bukhari Script"/>
                <a:ea typeface="Bukhari Script"/>
                <a:cs typeface="Bukhari Script"/>
                <a:sym typeface="Bukhari Script"/>
              </a:rPr>
              <a:t>Biz ta'lim va texnologiyani birlashtirishga ishonamiz!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-10800000">
            <a:off x="8527302" y="0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-2128429" y="0"/>
            <a:ext cx="10655731" cy="10664782"/>
          </a:xfrm>
          <a:custGeom>
            <a:avLst/>
            <a:gdLst/>
            <a:ahLst/>
            <a:cxnLst/>
            <a:rect r="r" b="b" t="t" l="l"/>
            <a:pathLst>
              <a:path h="10664782" w="10655731">
                <a:moveTo>
                  <a:pt x="0" y="0"/>
                </a:moveTo>
                <a:lnTo>
                  <a:pt x="10655731" y="0"/>
                </a:lnTo>
                <a:lnTo>
                  <a:pt x="10655731" y="10664782"/>
                </a:lnTo>
                <a:lnTo>
                  <a:pt x="0" y="106647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-50" t="0" r="-34" b="0"/>
            </a:stretch>
          </a:blipFill>
        </p:spPr>
      </p:sp>
      <p:sp>
        <p:nvSpPr>
          <p:cNvPr name="TextBox 4" id="4"/>
          <p:cNvSpPr txBox="true"/>
          <p:nvPr/>
        </p:nvSpPr>
        <p:spPr>
          <a:xfrm rot="0">
            <a:off x="3199436" y="4373659"/>
            <a:ext cx="12808414" cy="211945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5599"/>
              </a:lnSpc>
              <a:spcBef>
                <a:spcPct val="0"/>
              </a:spcBef>
            </a:pPr>
            <a:r>
              <a:rPr lang="en-US" b="true" sz="3999" spc="79">
                <a:solidFill>
                  <a:srgbClr val="000000"/>
                </a:solidFill>
                <a:latin typeface="The Seasons Bold"/>
                <a:ea typeface="The Seasons Bold"/>
                <a:cs typeface="The Seasons Bold"/>
                <a:sym typeface="The Seasons Bold"/>
              </a:rPr>
              <a:t>Biz bolalarning kelajagini yanada yorqin qilishga ishonamiz. Siz ham ushbu kelajak qurilishida ishtirok eting va loyihamizni qo’llab-quvvatlang!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:identifier>DAG52i7fW9U</dc:identifier>
  <dcterms:modified xsi:type="dcterms:W3CDTF">2011-08-01T06:04:30Z</dcterms:modified>
  <cp:revision>1</cp:revision>
  <dc:title>Pitch Deck</dc:title>
</cp:coreProperties>
</file>