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embeddedFontLst>
    <p:embeddedFont>
      <p:font typeface="Poppi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plSRpyCoqOji2DTK6YFZGgvce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B68CFC-4759-4767-B081-9E3F3CDA0796}">
  <a:tblStyle styleId="{63B68CFC-4759-4767-B081-9E3F3CDA079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Poppi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.fntdata"/><Relationship Id="rId6" Type="http://schemas.openxmlformats.org/officeDocument/2006/relationships/slide" Target="slides/slide1.xml"/><Relationship Id="rId18" Type="http://schemas.openxmlformats.org/officeDocument/2006/relationships/font" Target="fonts/Poppi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<Relationships xmlns="http://schemas.openxmlformats.org/package/2006/relationships"><Relationship Id="rIdChartSnapshot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2025 revenue</c:v>
          </c:tx>
          <c:dPt>
            <c:idx val="0"/>
            <c:spPr>
              <a:solidFill xmlns:a="http://schemas.openxmlformats.org/drawingml/2006/main">
                <a:srgbClr val="0D665E"/>
              </a:solidFill>
            </c:spPr>
          </c:dPt>
          <c:dPt>
            <c:idx val="1"/>
            <c:spPr>
              <a:solidFill xmlns:a="http://schemas.openxmlformats.org/drawingml/2006/main">
                <a:srgbClr val="DED8CC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Mobile</c:v>
                </c:pt>
                <c:pt idx="1">
                  <c:v>Other games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103</c:v>
                </c:pt>
                <c:pt idx="1">
                  <c:v>85.8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 b="1">
                  <a:solidFill>
                    <a:srgbClr val="17232A"/>
                  </a:solidFill>
                  <a:latin typeface="Poppins"/>
                  <a:ea typeface="Poppins"/>
                  <a:cs typeface="Poppins"/>
                </a:defRPr>
              </a:pPr>
            </a:p>
          </c:txPr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270"/>
        <c:holeSize val="66"/>
      </c:doughnutChart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  <c:externalData r:id="rIdChartSnapshot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09f784b1aa_0_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09f784b1aa_0_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409f784b1aa_0_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09f784b1aa_0_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09f784b1aa_0_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409f784b1aa_0_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09f784b1aa_0_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09f784b1aa_0_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409f784b1aa_0_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09f784b1aa_0_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09f784b1aa_0_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409f784b1aa_0_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09f784b1aa_0_2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09f784b1aa_0_2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409f784b1aa_0_2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indent="-2286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indent="-2286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indent="-2286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indent="-2286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8" name="Google Shape;48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indent="-228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indent="-228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indent="-228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indent="-228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1pPr>
            <a:lvl2pPr indent="0" lvl="1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2pPr>
            <a:lvl3pPr indent="0" lvl="2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3pPr>
            <a:lvl4pPr indent="0" lvl="3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4pPr>
            <a:lvl5pPr indent="0" lvl="4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5pPr>
            <a:lvl6pPr indent="0" lvl="5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6pPr>
            <a:lvl7pPr indent="0" lvl="6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7pPr>
            <a:lvl8pPr indent="0" lvl="7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8pPr>
            <a:lvl9pPr indent="0" lvl="8" marL="0" marR="0" rtl="0" algn="r">
              <a:spcBef>
                <a:spcPts val="0"/>
              </a:spcBef>
              <a:buClr>
                <a:srgbClr val="888888"/>
              </a:buClr>
              <a:buSzPts val="1200"/>
              <a:buFont typeface="Arial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1.jpg"/><Relationship Id="rId7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140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21875" r="21875" t="0"/>
          <a:stretch/>
        </p:blipFill>
        <p:spPr>
          <a:xfrm>
            <a:off x="8001000" y="0"/>
            <a:ext cx="10287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7239000" y="0"/>
            <a:ext cx="11049000" cy="10287000"/>
          </a:xfrm>
          <a:prstGeom prst="rect">
            <a:avLst/>
          </a:prstGeom>
          <a:solidFill>
            <a:srgbClr val="17140F">
              <a:alpha val="3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781050" y="666750"/>
            <a:ext cx="76200" cy="8953500"/>
          </a:xfrm>
          <a:prstGeom prst="roundRect">
            <a:avLst>
              <a:gd fmla="val 50000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4460" y="723900"/>
            <a:ext cx="1713479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/>
          <p:nvPr/>
        </p:nvSpPr>
        <p:spPr>
          <a:xfrm>
            <a:off x="1123950" y="2552700"/>
            <a:ext cx="7048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50"/>
              <a:buFont typeface="Poppins"/>
              <a:buNone/>
            </a:pPr>
            <a:r>
              <a:rPr b="1" lang="en-US" sz="58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NOMAD RIVALS</a:t>
            </a:r>
            <a:endParaRPr/>
          </a:p>
        </p:txBody>
      </p:sp>
      <p:sp>
        <p:nvSpPr>
          <p:cNvPr id="94" name="Google Shape;94;p1"/>
          <p:cNvSpPr/>
          <p:nvPr/>
        </p:nvSpPr>
        <p:spPr>
          <a:xfrm>
            <a:off x="1181100" y="3733800"/>
            <a:ext cx="60960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025"/>
              <a:buFont typeface="Poppins"/>
              <a:buNone/>
            </a:pPr>
            <a:r>
              <a:rPr b="1" lang="en-US" sz="2025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KOPKARI ON MOBILE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181100" y="4476750"/>
            <a:ext cx="6096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2775"/>
              <a:buFont typeface="Poppins"/>
              <a:buNone/>
            </a:pPr>
            <a:r>
              <a:rPr b="0" lang="en-US" sz="2775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Traditional horse sport.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2775"/>
              <a:buFont typeface="Poppins"/>
              <a:buNone/>
            </a:pPr>
            <a:r>
              <a:rPr b="0" lang="en-US" sz="2775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Global competition.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1181100" y="8743950"/>
            <a:ext cx="60960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B99D"/>
              </a:buClr>
              <a:buSzPts val="1425"/>
              <a:buFont typeface="Poppins"/>
              <a:buNone/>
            </a:pPr>
            <a:r>
              <a:rPr b="0" lang="en-US" sz="142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KAJA GAMES  /  </a:t>
            </a:r>
            <a:r>
              <a:rPr lang="en-US" sz="142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PITCH</a:t>
            </a:r>
            <a:r>
              <a:rPr b="0" lang="en-US" sz="142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as image" id="102" name="Google Shape;102;g409f784b1aa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438" y="0"/>
            <a:ext cx="184308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as image" id="108" name="Google Shape;108;g409f784b1aa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438" y="0"/>
            <a:ext cx="184308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as image" id="114" name="Google Shape;114;g409f784b1aa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438" y="0"/>
            <a:ext cx="184308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as image" id="120" name="Google Shape;120;g409f784b1aa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438" y="0"/>
            <a:ext cx="184308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as image" id="126" name="Google Shape;126;g409f784b1aa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438" y="0"/>
            <a:ext cx="184308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11C15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/>
          <p:nvPr/>
        </p:nvSpPr>
        <p:spPr>
          <a:xfrm>
            <a:off x="876300" y="571500"/>
            <a:ext cx="133350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Poppins"/>
              <a:buNone/>
            </a:pPr>
            <a:r>
              <a:rPr b="1" lang="en-US" sz="5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Traction</a:t>
            </a:r>
            <a:endParaRPr/>
          </a:p>
        </p:txBody>
      </p:sp>
      <p:sp>
        <p:nvSpPr>
          <p:cNvPr id="133" name="Google Shape;133;p7"/>
          <p:cNvSpPr/>
          <p:nvPr/>
        </p:nvSpPr>
        <p:spPr>
          <a:xfrm>
            <a:off x="933450" y="1619250"/>
            <a:ext cx="1162050" cy="66675"/>
          </a:xfrm>
          <a:prstGeom prst="roundRect">
            <a:avLst>
              <a:gd fmla="val 42857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933450" y="1781175"/>
            <a:ext cx="14097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DDC7"/>
              </a:buClr>
              <a:buSzPts val="2100"/>
              <a:buFont typeface="Poppins"/>
              <a:buNone/>
            </a:pPr>
            <a:r>
              <a:rPr b="0" lang="en-US" sz="2100">
                <a:solidFill>
                  <a:srgbClr val="E8DDC7"/>
                </a:solidFill>
                <a:latin typeface="Poppins"/>
                <a:ea typeface="Poppins"/>
                <a:cs typeface="Poppins"/>
                <a:sym typeface="Poppins"/>
              </a:rPr>
              <a:t>Google Play launch: Sep 5, 2026</a:t>
            </a: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933450" y="2667000"/>
            <a:ext cx="5238750" cy="2857500"/>
          </a:xfrm>
          <a:prstGeom prst="roundRect">
            <a:avLst>
              <a:gd fmla="val 8000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1238250" y="2952750"/>
            <a:ext cx="46291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5700"/>
              <a:buFont typeface="Poppins"/>
              <a:buNone/>
            </a:pPr>
            <a:r>
              <a:rPr b="1" lang="en-US" sz="57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31.4K</a:t>
            </a:r>
            <a:endParaRPr/>
          </a:p>
        </p:txBody>
      </p:sp>
      <p:sp>
        <p:nvSpPr>
          <p:cNvPr id="137" name="Google Shape;137;p7"/>
          <p:cNvSpPr/>
          <p:nvPr/>
        </p:nvSpPr>
        <p:spPr>
          <a:xfrm>
            <a:off x="1238250" y="4143375"/>
            <a:ext cx="46291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Device impressions</a:t>
            </a:r>
            <a:endParaRPr/>
          </a:p>
        </p:txBody>
      </p:sp>
      <p:sp>
        <p:nvSpPr>
          <p:cNvPr id="138" name="Google Shape;138;p7"/>
          <p:cNvSpPr/>
          <p:nvPr/>
        </p:nvSpPr>
        <p:spPr>
          <a:xfrm>
            <a:off x="6496050" y="2667000"/>
            <a:ext cx="5238750" cy="2857500"/>
          </a:xfrm>
          <a:prstGeom prst="roundRect">
            <a:avLst>
              <a:gd fmla="val 8000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7"/>
          <p:cNvSpPr/>
          <p:nvPr/>
        </p:nvSpPr>
        <p:spPr>
          <a:xfrm>
            <a:off x="6800850" y="2952750"/>
            <a:ext cx="46291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5700"/>
              <a:buFont typeface="Poppins"/>
              <a:buNone/>
            </a:pPr>
            <a:r>
              <a:rPr b="1" lang="en-US" sz="57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4.87K</a:t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6800850" y="4143375"/>
            <a:ext cx="46291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Device acquisitions</a:t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12058650" y="2667000"/>
            <a:ext cx="5238750" cy="2857500"/>
          </a:xfrm>
          <a:prstGeom prst="roundRect">
            <a:avLst>
              <a:gd fmla="val 8000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12363450" y="2952750"/>
            <a:ext cx="46291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5700"/>
              <a:buFont typeface="Poppins"/>
              <a:buNone/>
            </a:pPr>
            <a:r>
              <a:rPr b="1" lang="en-US" sz="57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2.97K</a:t>
            </a:r>
            <a:endParaRPr/>
          </a:p>
        </p:txBody>
      </p:sp>
      <p:sp>
        <p:nvSpPr>
          <p:cNvPr id="143" name="Google Shape;143;p7"/>
          <p:cNvSpPr/>
          <p:nvPr/>
        </p:nvSpPr>
        <p:spPr>
          <a:xfrm>
            <a:off x="12363450" y="4143375"/>
            <a:ext cx="46291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Monthly active devices</a:t>
            </a: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933450" y="5724525"/>
            <a:ext cx="16335375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DDC7"/>
              </a:buClr>
              <a:buSzPts val="1425"/>
              <a:buFont typeface="Poppins"/>
              <a:buNone/>
            </a:pPr>
            <a:r>
              <a:rPr b="0" lang="en-US" sz="1425">
                <a:solidFill>
                  <a:srgbClr val="E8DDC7"/>
                </a:solidFill>
                <a:latin typeface="Poppins"/>
                <a:ea typeface="Poppins"/>
                <a:cs typeface="Poppins"/>
                <a:sym typeface="Poppins"/>
              </a:rPr>
              <a:t>Google Play Console reporting window: Aug 19–Sep 15, 2026</a:t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933450" y="6448425"/>
            <a:ext cx="47625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1650"/>
              <a:buFont typeface="Poppins"/>
              <a:buNone/>
            </a:pPr>
            <a:r>
              <a:rPr b="1" lang="en-US" sz="1650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PUBLIC VALIDATION</a:t>
            </a:r>
            <a:endParaRPr/>
          </a:p>
        </p:txBody>
      </p:sp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b="0" l="206" r="206" t="0"/>
          <a:stretch/>
        </p:blipFill>
        <p:spPr>
          <a:xfrm>
            <a:off x="933450" y="7067550"/>
            <a:ext cx="3286125" cy="1847850"/>
          </a:xfrm>
          <a:prstGeom prst="roundRect">
            <a:avLst>
              <a:gd fmla="val 8247" name="adj"/>
            </a:avLst>
          </a:prstGeom>
          <a:noFill/>
          <a:ln>
            <a:noFill/>
          </a:ln>
        </p:spPr>
      </p:pic>
      <p:sp>
        <p:nvSpPr>
          <p:cNvPr id="147" name="Google Shape;147;p7"/>
          <p:cNvSpPr/>
          <p:nvPr/>
        </p:nvSpPr>
        <p:spPr>
          <a:xfrm>
            <a:off x="4448175" y="7124700"/>
            <a:ext cx="4905375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75"/>
              <a:buFont typeface="Poppins"/>
              <a:buNone/>
            </a:pPr>
            <a:r>
              <a:rPr b="0" lang="en-US" sz="21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Game Fest 2025 and 2026</a:t>
            </a:r>
            <a:endParaRPr/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75"/>
              <a:buFont typeface="Poppins"/>
              <a:buNone/>
            </a:pPr>
            <a:r>
              <a:rPr b="0" lang="en-US" sz="21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ICT Week 2025</a:t>
            </a:r>
            <a:endParaRPr/>
          </a:p>
        </p:txBody>
      </p:sp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 b="0" l="20" r="20" t="0"/>
          <a:stretch/>
        </p:blipFill>
        <p:spPr>
          <a:xfrm>
            <a:off x="9982200" y="7067550"/>
            <a:ext cx="2771775" cy="1847850"/>
          </a:xfrm>
          <a:prstGeom prst="roundRect">
            <a:avLst>
              <a:gd fmla="val 8247" name="adj"/>
            </a:avLst>
          </a:prstGeom>
          <a:noFill/>
          <a:ln>
            <a:noFill/>
          </a:ln>
        </p:spPr>
      </p:pic>
      <p:sp>
        <p:nvSpPr>
          <p:cNvPr id="149" name="Google Shape;149;p7"/>
          <p:cNvSpPr/>
          <p:nvPr/>
        </p:nvSpPr>
        <p:spPr>
          <a:xfrm>
            <a:off x="12992100" y="7124700"/>
            <a:ext cx="42862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Poppins"/>
              <a:buNone/>
            </a:pPr>
            <a:r>
              <a:rPr b="0" lang="en-US" sz="20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National recognition</a:t>
            </a: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12992100" y="7810500"/>
            <a:ext cx="42862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DDC7"/>
              </a:buClr>
              <a:buSzPts val="1500"/>
              <a:buFont typeface="Poppins"/>
              <a:buNone/>
            </a:pPr>
            <a:r>
              <a:rPr b="0" lang="en-US" sz="1500">
                <a:solidFill>
                  <a:srgbClr val="E8DDC7"/>
                </a:solidFill>
                <a:latin typeface="Poppins"/>
                <a:ea typeface="Poppins"/>
                <a:cs typeface="Poppins"/>
                <a:sym typeface="Poppins"/>
              </a:rPr>
              <a:t>Presidential recognition, 2026</a:t>
            </a:r>
            <a:endParaRPr/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DDC7"/>
              </a:buClr>
              <a:buSzPts val="1500"/>
              <a:buFont typeface="Poppins"/>
              <a:buNone/>
            </a:pPr>
            <a:r>
              <a:rPr b="0" lang="en-US" sz="1500">
                <a:solidFill>
                  <a:srgbClr val="E8DDC7"/>
                </a:solidFill>
                <a:latin typeface="Poppins"/>
                <a:ea typeface="Poppins"/>
                <a:cs typeface="Poppins"/>
                <a:sym typeface="Poppins"/>
              </a:rPr>
              <a:t>Plug and Play / IT Park</a:t>
            </a:r>
            <a:endParaRPr/>
          </a:p>
        </p:txBody>
      </p:sp>
      <p:sp>
        <p:nvSpPr>
          <p:cNvPr id="151" name="Google Shape;151;p7"/>
          <p:cNvSpPr/>
          <p:nvPr/>
        </p:nvSpPr>
        <p:spPr>
          <a:xfrm>
            <a:off x="876300" y="9734550"/>
            <a:ext cx="16535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B99D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KAJA GAMES  /  NOMAD RIVALS                                                  07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5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/>
          <p:nvPr/>
        </p:nvSpPr>
        <p:spPr>
          <a:xfrm>
            <a:off x="876300" y="571500"/>
            <a:ext cx="133350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5100"/>
              <a:buFont typeface="Poppins"/>
              <a:buNone/>
            </a:pPr>
            <a:r>
              <a:rPr b="1" lang="en-US" sz="51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Business Model</a:t>
            </a: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933450" y="1619250"/>
            <a:ext cx="1162050" cy="66675"/>
          </a:xfrm>
          <a:prstGeom prst="roundRect">
            <a:avLst>
              <a:gd fmla="val 42857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8"/>
          <p:cNvPicPr preferRelativeResize="0"/>
          <p:nvPr/>
        </p:nvPicPr>
        <p:blipFill rotWithShape="1">
          <a:blip r:embed="rId3">
            <a:alphaModFix/>
          </a:blip>
          <a:srcRect b="0" l="14844" r="14844" t="0"/>
          <a:stretch/>
        </p:blipFill>
        <p:spPr>
          <a:xfrm>
            <a:off x="9382125" y="2333625"/>
            <a:ext cx="8096250" cy="6477000"/>
          </a:xfrm>
          <a:prstGeom prst="roundRect">
            <a:avLst>
              <a:gd fmla="val 4706" name="adj"/>
            </a:avLst>
          </a:prstGeom>
          <a:noFill/>
          <a:ln>
            <a:noFill/>
          </a:ln>
        </p:spPr>
      </p:pic>
      <p:sp>
        <p:nvSpPr>
          <p:cNvPr id="160" name="Google Shape;160;p8"/>
          <p:cNvSpPr/>
          <p:nvPr/>
        </p:nvSpPr>
        <p:spPr>
          <a:xfrm>
            <a:off x="914400" y="2552700"/>
            <a:ext cx="114300" cy="1257300"/>
          </a:xfrm>
          <a:prstGeom prst="roundRect">
            <a:avLst>
              <a:gd fmla="val 50000" name="adj"/>
            </a:avLst>
          </a:prstGeom>
          <a:solidFill>
            <a:srgbClr val="0D66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"/>
          <p:cNvSpPr/>
          <p:nvPr/>
        </p:nvSpPr>
        <p:spPr>
          <a:xfrm>
            <a:off x="1257300" y="2476500"/>
            <a:ext cx="50482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Customization</a:t>
            </a:r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1257300" y="3028950"/>
            <a:ext cx="714375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175"/>
              <a:buFont typeface="Poppins"/>
              <a:buNone/>
            </a:pPr>
            <a:r>
              <a:rPr b="0" lang="en-US" sz="2175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Rider and horse cosmetics</a:t>
            </a:r>
            <a:endParaRPr/>
          </a:p>
        </p:txBody>
      </p:sp>
      <p:sp>
        <p:nvSpPr>
          <p:cNvPr id="163" name="Google Shape;163;p8"/>
          <p:cNvSpPr/>
          <p:nvPr/>
        </p:nvSpPr>
        <p:spPr>
          <a:xfrm>
            <a:off x="914400" y="4219575"/>
            <a:ext cx="114300" cy="1257300"/>
          </a:xfrm>
          <a:prstGeom prst="roundRect">
            <a:avLst>
              <a:gd fmla="val 50000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1257300" y="4143375"/>
            <a:ext cx="50482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In-game store</a:t>
            </a: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1257300" y="4695825"/>
            <a:ext cx="714375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175"/>
              <a:buFont typeface="Poppins"/>
              <a:buNone/>
            </a:pPr>
            <a:r>
              <a:rPr b="0" lang="en-US" sz="2175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Coins, Nyufiy and gameplay bundles</a:t>
            </a:r>
            <a:endParaRPr/>
          </a:p>
        </p:txBody>
      </p:sp>
      <p:sp>
        <p:nvSpPr>
          <p:cNvPr id="166" name="Google Shape;166;p8"/>
          <p:cNvSpPr/>
          <p:nvPr/>
        </p:nvSpPr>
        <p:spPr>
          <a:xfrm>
            <a:off x="914400" y="5886450"/>
            <a:ext cx="114300" cy="1257300"/>
          </a:xfrm>
          <a:prstGeom prst="roundRect">
            <a:avLst>
              <a:gd fmla="val 50000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"/>
          <p:cNvSpPr/>
          <p:nvPr/>
        </p:nvSpPr>
        <p:spPr>
          <a:xfrm>
            <a:off x="1257300" y="5810250"/>
            <a:ext cx="50482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Advertising</a:t>
            </a:r>
            <a:endParaRPr/>
          </a:p>
        </p:txBody>
      </p:sp>
      <p:sp>
        <p:nvSpPr>
          <p:cNvPr id="168" name="Google Shape;168;p8"/>
          <p:cNvSpPr/>
          <p:nvPr/>
        </p:nvSpPr>
        <p:spPr>
          <a:xfrm>
            <a:off x="1257300" y="6362700"/>
            <a:ext cx="714375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175"/>
              <a:buFont typeface="Poppins"/>
              <a:buNone/>
            </a:pPr>
            <a:r>
              <a:rPr b="0" lang="en-US" sz="2175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Rewarded and interstitial ads</a:t>
            </a:r>
            <a:endParaRPr/>
          </a:p>
        </p:txBody>
      </p:sp>
      <p:sp>
        <p:nvSpPr>
          <p:cNvPr id="169" name="Google Shape;169;p8"/>
          <p:cNvSpPr/>
          <p:nvPr/>
        </p:nvSpPr>
        <p:spPr>
          <a:xfrm>
            <a:off x="914400" y="7553325"/>
            <a:ext cx="114300" cy="1257300"/>
          </a:xfrm>
          <a:prstGeom prst="roundRect">
            <a:avLst>
              <a:gd fmla="val 50000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"/>
          <p:cNvSpPr/>
          <p:nvPr/>
        </p:nvSpPr>
        <p:spPr>
          <a:xfrm>
            <a:off x="1257300" y="7477125"/>
            <a:ext cx="50482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B2B services</a:t>
            </a:r>
            <a:endParaRPr/>
          </a:p>
        </p:txBody>
      </p:sp>
      <p:sp>
        <p:nvSpPr>
          <p:cNvPr id="171" name="Google Shape;171;p8"/>
          <p:cNvSpPr/>
          <p:nvPr/>
        </p:nvSpPr>
        <p:spPr>
          <a:xfrm>
            <a:off x="1257300" y="8029575"/>
            <a:ext cx="714375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175"/>
              <a:buFont typeface="Poppins"/>
              <a:buNone/>
            </a:pPr>
            <a:r>
              <a:rPr b="0" lang="en-US" sz="2175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Branded in-game placements</a:t>
            </a:r>
            <a:endParaRPr/>
          </a:p>
        </p:txBody>
      </p:sp>
      <p:sp>
        <p:nvSpPr>
          <p:cNvPr id="172" name="Google Shape;172;p8"/>
          <p:cNvSpPr/>
          <p:nvPr/>
        </p:nvSpPr>
        <p:spPr>
          <a:xfrm>
            <a:off x="876300" y="9734550"/>
            <a:ext cx="16535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376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8A8376"/>
                </a:solidFill>
                <a:latin typeface="Poppins"/>
                <a:ea typeface="Poppins"/>
                <a:cs typeface="Poppins"/>
                <a:sym typeface="Poppins"/>
              </a:rPr>
              <a:t>KAJA GAMES  /  NOMAD RIVALS                                                  08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5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876300" y="9734550"/>
            <a:ext cx="16535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376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8A8376"/>
                </a:solidFill>
                <a:latin typeface="Poppins"/>
                <a:ea typeface="Poppins"/>
                <a:cs typeface="Poppins"/>
                <a:sym typeface="Poppins"/>
              </a:rPr>
              <a:t>KAJA GAMES  /  NOMAD RIVALS                                                  09</a:t>
            </a:r>
            <a:endParaRPr/>
          </a:p>
        </p:txBody>
      </p:sp>
      <p:sp>
        <p:nvSpPr>
          <p:cNvPr id="179" name="Google Shape;179;p9"/>
          <p:cNvSpPr/>
          <p:nvPr/>
        </p:nvSpPr>
        <p:spPr>
          <a:xfrm>
            <a:off x="933450" y="571500"/>
            <a:ext cx="77152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4275"/>
              <a:buFont typeface="Poppins"/>
              <a:buNone/>
            </a:pPr>
            <a:r>
              <a:rPr b="1" lang="en-US" sz="42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1st Revenue Stream</a:t>
            </a:r>
            <a:endParaRPr/>
          </a:p>
        </p:txBody>
      </p:sp>
      <p:sp>
        <p:nvSpPr>
          <p:cNvPr id="180" name="Google Shape;180;p9"/>
          <p:cNvSpPr/>
          <p:nvPr/>
        </p:nvSpPr>
        <p:spPr>
          <a:xfrm>
            <a:off x="9620250" y="571500"/>
            <a:ext cx="771525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4275"/>
              <a:buFont typeface="Poppins"/>
              <a:buNone/>
            </a:pPr>
            <a:r>
              <a:rPr b="1" lang="en-US" sz="42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2nd Revenue Stream</a:t>
            </a:r>
            <a:endParaRPr/>
          </a:p>
        </p:txBody>
      </p:sp>
      <p:sp>
        <p:nvSpPr>
          <p:cNvPr id="181" name="Google Shape;181;p9"/>
          <p:cNvSpPr/>
          <p:nvPr/>
        </p:nvSpPr>
        <p:spPr>
          <a:xfrm>
            <a:off x="933450" y="1952625"/>
            <a:ext cx="7620000" cy="80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3450"/>
              <a:buFont typeface="Poppins"/>
              <a:buNone/>
            </a:pPr>
            <a:r>
              <a:rPr b="1" lang="en-US" sz="345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In-app purchases</a:t>
            </a:r>
            <a:endParaRPr/>
          </a:p>
        </p:txBody>
      </p:sp>
      <p:sp>
        <p:nvSpPr>
          <p:cNvPr id="182" name="Google Shape;182;p9"/>
          <p:cNvSpPr/>
          <p:nvPr/>
        </p:nvSpPr>
        <p:spPr>
          <a:xfrm>
            <a:off x="9620250" y="1952625"/>
            <a:ext cx="7620000" cy="80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3450"/>
              <a:buFont typeface="Poppins"/>
              <a:buNone/>
            </a:pPr>
            <a:r>
              <a:rPr b="1" lang="en-US" sz="345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Advertising</a:t>
            </a: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933450" y="4276725"/>
            <a:ext cx="7524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400"/>
              <a:buFont typeface="Poppins"/>
              <a:buNone/>
            </a:pPr>
            <a:r>
              <a:rPr b="1" lang="en-US" sz="24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Gameplay bundles</a:t>
            </a:r>
            <a:endParaRPr/>
          </a:p>
        </p:txBody>
      </p:sp>
      <p:sp>
        <p:nvSpPr>
          <p:cNvPr id="184" name="Google Shape;184;p9"/>
          <p:cNvSpPr/>
          <p:nvPr/>
        </p:nvSpPr>
        <p:spPr>
          <a:xfrm>
            <a:off x="933450" y="4800600"/>
            <a:ext cx="7429500" cy="80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400"/>
              <a:buFont typeface="Poppins"/>
              <a:buNone/>
            </a:pPr>
            <a:r>
              <a:rPr b="0" lang="en-US" sz="240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Coins + gameplay items + skins</a:t>
            </a:r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933450" y="5734050"/>
            <a:ext cx="7524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400"/>
              <a:buFont typeface="Poppins"/>
              <a:buNone/>
            </a:pPr>
            <a:r>
              <a:rPr b="1" lang="en-US" sz="24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Nyufiy currency packs</a:t>
            </a:r>
            <a:endParaRPr/>
          </a:p>
        </p:txBody>
      </p:sp>
      <p:sp>
        <p:nvSpPr>
          <p:cNvPr id="186" name="Google Shape;186;p9"/>
          <p:cNvSpPr/>
          <p:nvPr/>
        </p:nvSpPr>
        <p:spPr>
          <a:xfrm>
            <a:off x="933450" y="6257925"/>
            <a:ext cx="7429500" cy="80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400"/>
              <a:buFont typeface="Poppins"/>
              <a:buNone/>
            </a:pPr>
            <a:r>
              <a:rPr b="0" lang="en-US" sz="240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Currency packs with bonuses</a:t>
            </a:r>
            <a:endParaRPr/>
          </a:p>
        </p:txBody>
      </p:sp>
      <p:sp>
        <p:nvSpPr>
          <p:cNvPr id="187" name="Google Shape;187;p9"/>
          <p:cNvSpPr/>
          <p:nvPr/>
        </p:nvSpPr>
        <p:spPr>
          <a:xfrm>
            <a:off x="933450" y="7191375"/>
            <a:ext cx="7524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400"/>
              <a:buFont typeface="Poppins"/>
              <a:buNone/>
            </a:pPr>
            <a:r>
              <a:rPr b="1" lang="en-US" sz="24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Bonus Card</a:t>
            </a:r>
            <a:endParaRPr/>
          </a:p>
        </p:txBody>
      </p:sp>
      <p:sp>
        <p:nvSpPr>
          <p:cNvPr id="188" name="Google Shape;188;p9"/>
          <p:cNvSpPr/>
          <p:nvPr/>
        </p:nvSpPr>
        <p:spPr>
          <a:xfrm>
            <a:off x="933450" y="7715250"/>
            <a:ext cx="7429500" cy="809625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400"/>
              <a:buFont typeface="Poppins"/>
              <a:buNone/>
            </a:pPr>
            <a:r>
              <a:rPr b="0" lang="en-US" sz="240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Nyufiy + Defense items</a:t>
            </a:r>
            <a:endParaRPr/>
          </a:p>
        </p:txBody>
      </p:sp>
      <p:sp>
        <p:nvSpPr>
          <p:cNvPr id="189" name="Google Shape;189;p9"/>
          <p:cNvSpPr/>
          <p:nvPr/>
        </p:nvSpPr>
        <p:spPr>
          <a:xfrm>
            <a:off x="9620250" y="4276725"/>
            <a:ext cx="7524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400"/>
              <a:buFont typeface="Poppins"/>
              <a:buNone/>
            </a:pPr>
            <a:r>
              <a:rPr b="1" lang="en-US" sz="24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Rewarded ads</a:t>
            </a:r>
            <a:endParaRPr/>
          </a:p>
        </p:txBody>
      </p:sp>
      <p:sp>
        <p:nvSpPr>
          <p:cNvPr id="190" name="Google Shape;190;p9"/>
          <p:cNvSpPr/>
          <p:nvPr/>
        </p:nvSpPr>
        <p:spPr>
          <a:xfrm>
            <a:off x="9620250" y="4800600"/>
            <a:ext cx="7429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400"/>
              <a:buFont typeface="Poppins"/>
              <a:buNone/>
            </a:pPr>
            <a:r>
              <a:rPr b="0" lang="en-US" sz="240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Optional ads for in-game rewards</a:t>
            </a:r>
            <a:endParaRPr/>
          </a:p>
        </p:txBody>
      </p:sp>
      <p:sp>
        <p:nvSpPr>
          <p:cNvPr id="191" name="Google Shape;191;p9"/>
          <p:cNvSpPr/>
          <p:nvPr/>
        </p:nvSpPr>
        <p:spPr>
          <a:xfrm>
            <a:off x="9620250" y="6219825"/>
            <a:ext cx="7524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400"/>
              <a:buFont typeface="Poppins"/>
              <a:buNone/>
            </a:pPr>
            <a:r>
              <a:rPr b="1" lang="en-US" sz="24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Interstitial ads</a:t>
            </a:r>
            <a:endParaRPr/>
          </a:p>
        </p:txBody>
      </p:sp>
      <p:sp>
        <p:nvSpPr>
          <p:cNvPr id="192" name="Google Shape;192;p9"/>
          <p:cNvSpPr/>
          <p:nvPr/>
        </p:nvSpPr>
        <p:spPr>
          <a:xfrm>
            <a:off x="9620250" y="6743700"/>
            <a:ext cx="7429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2400"/>
              <a:buFont typeface="Poppins"/>
              <a:buNone/>
            </a:pPr>
            <a:r>
              <a:rPr b="0" lang="en-US" sz="240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Ads with controlled frequency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140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"/>
          <p:cNvSpPr/>
          <p:nvPr/>
        </p:nvSpPr>
        <p:spPr>
          <a:xfrm>
            <a:off x="876300" y="571500"/>
            <a:ext cx="133350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Poppins"/>
              <a:buNone/>
            </a:pPr>
            <a:r>
              <a:rPr b="1" lang="en-US" sz="5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Packages and Pricing</a:t>
            </a:r>
            <a:endParaRPr/>
          </a:p>
        </p:txBody>
      </p:sp>
      <p:sp>
        <p:nvSpPr>
          <p:cNvPr id="199" name="Google Shape;199;p10"/>
          <p:cNvSpPr/>
          <p:nvPr/>
        </p:nvSpPr>
        <p:spPr>
          <a:xfrm>
            <a:off x="933450" y="1619250"/>
            <a:ext cx="1162050" cy="66675"/>
          </a:xfrm>
          <a:prstGeom prst="roundRect">
            <a:avLst>
              <a:gd fmla="val 42857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0"/>
          <p:cNvSpPr/>
          <p:nvPr/>
        </p:nvSpPr>
        <p:spPr>
          <a:xfrm>
            <a:off x="876300" y="9734550"/>
            <a:ext cx="16535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B99D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KAJA GAMES  /  NOMAD RIVALS                                                  10</a:t>
            </a:r>
            <a:endParaRPr/>
          </a:p>
        </p:txBody>
      </p:sp>
      <p:sp>
        <p:nvSpPr>
          <p:cNvPr id="201" name="Google Shape;201;p10"/>
          <p:cNvSpPr/>
          <p:nvPr/>
        </p:nvSpPr>
        <p:spPr>
          <a:xfrm>
            <a:off x="933450" y="1781175"/>
            <a:ext cx="16192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2250"/>
              <a:buFont typeface="Poppins"/>
              <a:buNone/>
            </a:pPr>
            <a:r>
              <a:rPr b="0" lang="en-US" sz="2250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One-time purchases</a:t>
            </a:r>
            <a:endParaRPr/>
          </a:p>
        </p:txBody>
      </p:sp>
      <p:sp>
        <p:nvSpPr>
          <p:cNvPr id="202" name="Google Shape;202;p10"/>
          <p:cNvSpPr/>
          <p:nvPr/>
        </p:nvSpPr>
        <p:spPr>
          <a:xfrm>
            <a:off x="933450" y="2667000"/>
            <a:ext cx="70485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550"/>
              <a:buFont typeface="Poppins"/>
              <a:buNone/>
            </a:pPr>
            <a:r>
              <a:rPr b="1" lang="en-US" sz="2550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Gameplay bundles</a:t>
            </a:r>
            <a:endParaRPr/>
          </a:p>
        </p:txBody>
      </p:sp>
      <p:sp>
        <p:nvSpPr>
          <p:cNvPr id="203" name="Google Shape;203;p10"/>
          <p:cNvSpPr/>
          <p:nvPr/>
        </p:nvSpPr>
        <p:spPr>
          <a:xfrm>
            <a:off x="933450" y="3476625"/>
            <a:ext cx="5143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25"/>
              <a:buFont typeface="Poppins"/>
              <a:buNone/>
            </a:pPr>
            <a:r>
              <a:rPr b="1" lang="en-US" sz="23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Nomadic Starter</a:t>
            </a:r>
            <a:endParaRPr/>
          </a:p>
        </p:txBody>
      </p:sp>
      <p:sp>
        <p:nvSpPr>
          <p:cNvPr id="204" name="Google Shape;204;p10"/>
          <p:cNvSpPr/>
          <p:nvPr/>
        </p:nvSpPr>
        <p:spPr>
          <a:xfrm>
            <a:off x="6286500" y="3476625"/>
            <a:ext cx="2095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499"/>
              <a:buFont typeface="Poppins"/>
              <a:buNone/>
            </a:pPr>
            <a:r>
              <a:rPr b="1" lang="en-US" sz="2500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$10.96</a:t>
            </a:r>
            <a:endParaRPr/>
          </a:p>
        </p:txBody>
      </p:sp>
      <p:sp>
        <p:nvSpPr>
          <p:cNvPr id="205" name="Google Shape;205;p10"/>
          <p:cNvSpPr/>
          <p:nvPr/>
        </p:nvSpPr>
        <p:spPr>
          <a:xfrm>
            <a:off x="933450" y="4038600"/>
            <a:ext cx="76200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1800"/>
              <a:buFont typeface="Poppins"/>
              <a:buNone/>
            </a:pPr>
            <a:r>
              <a:rPr b="0" lang="en-US" sz="1800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99 Coins + Slow Trap ×3 + Defense ×3</a:t>
            </a:r>
            <a:endParaRPr/>
          </a:p>
        </p:txBody>
      </p:sp>
      <p:sp>
        <p:nvSpPr>
          <p:cNvPr id="206" name="Google Shape;206;p10"/>
          <p:cNvSpPr/>
          <p:nvPr/>
        </p:nvSpPr>
        <p:spPr>
          <a:xfrm>
            <a:off x="933450" y="5000625"/>
            <a:ext cx="5143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25"/>
              <a:buFont typeface="Poppins"/>
              <a:buNone/>
            </a:pPr>
            <a:r>
              <a:rPr b="1" lang="en-US" sz="23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Nomadic Explorer</a:t>
            </a:r>
            <a:endParaRPr/>
          </a:p>
        </p:txBody>
      </p:sp>
      <p:sp>
        <p:nvSpPr>
          <p:cNvPr id="207" name="Google Shape;207;p10"/>
          <p:cNvSpPr/>
          <p:nvPr/>
        </p:nvSpPr>
        <p:spPr>
          <a:xfrm>
            <a:off x="6286500" y="5000625"/>
            <a:ext cx="2095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499"/>
              <a:buFont typeface="Poppins"/>
              <a:buNone/>
            </a:pPr>
            <a:r>
              <a:rPr b="1" lang="en-US" sz="2500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$16.81</a:t>
            </a:r>
            <a:endParaRPr/>
          </a:p>
        </p:txBody>
      </p:sp>
      <p:sp>
        <p:nvSpPr>
          <p:cNvPr id="208" name="Google Shape;208;p10"/>
          <p:cNvSpPr/>
          <p:nvPr/>
        </p:nvSpPr>
        <p:spPr>
          <a:xfrm>
            <a:off x="933450" y="5562600"/>
            <a:ext cx="76200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1800"/>
              <a:buFont typeface="Poppins"/>
              <a:buNone/>
            </a:pPr>
            <a:r>
              <a:rPr b="0" lang="en-US" sz="1800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149 Coins + Defense ×4 + Web Snare ×4</a:t>
            </a:r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933450" y="6524625"/>
            <a:ext cx="5143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25"/>
              <a:buFont typeface="Poppins"/>
              <a:buNone/>
            </a:pPr>
            <a:r>
              <a:rPr b="1" lang="en-US" sz="23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Nomadic Warrior</a:t>
            </a:r>
            <a:endParaRPr/>
          </a:p>
        </p:txBody>
      </p:sp>
      <p:sp>
        <p:nvSpPr>
          <p:cNvPr id="210" name="Google Shape;210;p10"/>
          <p:cNvSpPr/>
          <p:nvPr/>
        </p:nvSpPr>
        <p:spPr>
          <a:xfrm>
            <a:off x="6286500" y="6524625"/>
            <a:ext cx="2095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499"/>
              <a:buFont typeface="Poppins"/>
              <a:buNone/>
            </a:pPr>
            <a:r>
              <a:rPr b="1" lang="en-US" sz="2500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$22.65</a:t>
            </a:r>
            <a:endParaRPr/>
          </a:p>
        </p:txBody>
      </p:sp>
      <p:sp>
        <p:nvSpPr>
          <p:cNvPr id="211" name="Google Shape;211;p10"/>
          <p:cNvSpPr/>
          <p:nvPr/>
        </p:nvSpPr>
        <p:spPr>
          <a:xfrm>
            <a:off x="933450" y="7086600"/>
            <a:ext cx="76200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1800"/>
              <a:buFont typeface="Poppins"/>
              <a:buNone/>
            </a:pPr>
            <a:r>
              <a:rPr b="0" lang="en-US" sz="1800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199 Coins + Decoy ×5 + Defense ×5</a:t>
            </a:r>
            <a:endParaRPr/>
          </a:p>
        </p:txBody>
      </p:sp>
      <p:sp>
        <p:nvSpPr>
          <p:cNvPr id="212" name="Google Shape;212;p10"/>
          <p:cNvSpPr/>
          <p:nvPr/>
        </p:nvSpPr>
        <p:spPr>
          <a:xfrm>
            <a:off x="933450" y="8239125"/>
            <a:ext cx="7429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175"/>
              <a:buFont typeface="Poppins"/>
              <a:buNone/>
            </a:pPr>
            <a:r>
              <a:rPr b="1" lang="en-US" sz="2175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Bonus Card  $6.94</a:t>
            </a:r>
            <a:endParaRPr/>
          </a:p>
        </p:txBody>
      </p:sp>
      <p:sp>
        <p:nvSpPr>
          <p:cNvPr id="213" name="Google Shape;213;p10"/>
          <p:cNvSpPr/>
          <p:nvPr/>
        </p:nvSpPr>
        <p:spPr>
          <a:xfrm>
            <a:off x="933450" y="8686800"/>
            <a:ext cx="74295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7F1E4"/>
              </a:buClr>
              <a:buSzPts val="1725"/>
              <a:buFont typeface="Poppins"/>
              <a:buNone/>
            </a:pPr>
            <a:r>
              <a:rPr b="0" lang="en-US" sz="1725">
                <a:solidFill>
                  <a:srgbClr val="F7F1E4"/>
                </a:solidFill>
                <a:latin typeface="Poppins"/>
                <a:ea typeface="Poppins"/>
                <a:cs typeface="Poppins"/>
                <a:sym typeface="Poppins"/>
              </a:rPr>
              <a:t>7,900 Nyufiy + Defense ×10</a:t>
            </a:r>
            <a:endParaRPr/>
          </a:p>
        </p:txBody>
      </p:sp>
      <p:sp>
        <p:nvSpPr>
          <p:cNvPr id="214" name="Google Shape;214;p10"/>
          <p:cNvSpPr/>
          <p:nvPr/>
        </p:nvSpPr>
        <p:spPr>
          <a:xfrm>
            <a:off x="9334500" y="2667000"/>
            <a:ext cx="8001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2550"/>
              <a:buFont typeface="Poppins"/>
              <a:buNone/>
            </a:pPr>
            <a:r>
              <a:rPr b="1" lang="en-US" sz="2550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Nyufiy currency packs</a:t>
            </a:r>
            <a:endParaRPr/>
          </a:p>
        </p:txBody>
      </p:sp>
      <p:graphicFrame>
        <p:nvGraphicFramePr>
          <p:cNvPr id="215" name="Google Shape;215;p10"/>
          <p:cNvGraphicFramePr/>
          <p:nvPr/>
        </p:nvGraphicFramePr>
        <p:xfrm>
          <a:off x="9410700" y="3476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{63B68CFC-4759-4767-B081-9E3F3CDA0796}</a:tableStyleId>
              </a:tblPr>
              <a:tblGrid>
                <a:gridCol w="2762250"/>
                <a:gridCol w="2381250"/>
                <a:gridCol w="2667000"/>
              </a:tblGrid>
              <a:tr h="825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1875"/>
                        <a:buFont typeface="Poppins"/>
                        <a:buNone/>
                      </a:pPr>
                      <a:r>
                        <a:rPr b="1" lang="en-US" sz="1875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Nyufiy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0D66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1875"/>
                        <a:buFont typeface="Poppins"/>
                        <a:buNone/>
                      </a:pPr>
                      <a:r>
                        <a:rPr b="1" lang="en-US" sz="1875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Bonus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0D66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1875"/>
                        <a:buFont typeface="Poppins"/>
                        <a:buNone/>
                      </a:pPr>
                      <a:r>
                        <a:rPr b="1" lang="en-US" sz="1875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Approx. USD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0D665E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4,200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+ 150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0C86B"/>
                        </a:buClr>
                        <a:buSzPts val="2250"/>
                        <a:buFont typeface="Poppins"/>
                        <a:buNone/>
                      </a:pPr>
                      <a:r>
                        <a:rPr b="1" lang="en-US" sz="2250" u="none" cap="none" strike="noStrike">
                          <a:solidFill>
                            <a:srgbClr val="F0C8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$3.43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7,500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11C1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+ 250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11C1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0C86B"/>
                        </a:buClr>
                        <a:buSzPts val="2250"/>
                        <a:buFont typeface="Poppins"/>
                        <a:buNone/>
                      </a:pPr>
                      <a:r>
                        <a:rPr b="1" lang="en-US" sz="2250" u="none" cap="none" strike="noStrike">
                          <a:solidFill>
                            <a:srgbClr val="F0C8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$5.77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11C15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21,500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+ 2,100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0C86B"/>
                        </a:buClr>
                        <a:buSzPts val="2250"/>
                        <a:buFont typeface="Poppins"/>
                        <a:buNone/>
                      </a:pPr>
                      <a:r>
                        <a:rPr b="1" lang="en-US" sz="2250" u="none" cap="none" strike="noStrike">
                          <a:solidFill>
                            <a:srgbClr val="F0C8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$17.54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35,000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11C1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+ 3,500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11C1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0C86B"/>
                        </a:buClr>
                        <a:buSzPts val="2250"/>
                        <a:buFont typeface="Poppins"/>
                        <a:buNone/>
                      </a:pPr>
                      <a:r>
                        <a:rPr b="1" lang="en-US" sz="2250" u="none" cap="none" strike="noStrike">
                          <a:solidFill>
                            <a:srgbClr val="F0C8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$28.50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11C15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63,000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7F1E4"/>
                        </a:buClr>
                        <a:buSzPts val="2250"/>
                        <a:buFont typeface="Poppins"/>
                        <a:buNone/>
                      </a:pPr>
                      <a:r>
                        <a:rPr b="0" lang="en-US" sz="2250" u="none" cap="none" strike="noStrike">
                          <a:solidFill>
                            <a:srgbClr val="F7F1E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+ 5,000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0C86B"/>
                        </a:buClr>
                        <a:buSzPts val="2250"/>
                        <a:buFont typeface="Poppins"/>
                        <a:buNone/>
                      </a:pPr>
                      <a:r>
                        <a:rPr b="1" lang="en-US" sz="2250" u="none" cap="none" strike="noStrike">
                          <a:solidFill>
                            <a:srgbClr val="F0C86B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$47.50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28231C"/>
                    </a:solidFill>
                  </a:tcPr>
                </a:tc>
              </a:tr>
            </a:tbl>
          </a:graphicData>
        </a:graphic>
      </p:graphicFrame>
      <p:sp>
        <p:nvSpPr>
          <p:cNvPr id="216" name="Google Shape;216;p10"/>
          <p:cNvSpPr/>
          <p:nvPr/>
        </p:nvSpPr>
        <p:spPr>
          <a:xfrm>
            <a:off x="933450" y="9229725"/>
            <a:ext cx="163830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7625" lIns="76200" spcFirstLastPara="1" rIns="76200" wrap="square" tIns="47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7B99D"/>
              </a:buClr>
              <a:buSzPts val="1275"/>
              <a:buFont typeface="Poppins"/>
              <a:buNone/>
            </a:pPr>
            <a:r>
              <a:rPr b="0" lang="en-US" sz="127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USD estimates, not US store prices. $1 = KRW 1,368.56 (Sep 16, 2026).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AF5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"/>
          <p:cNvSpPr/>
          <p:nvPr/>
        </p:nvSpPr>
        <p:spPr>
          <a:xfrm>
            <a:off x="876300" y="571500"/>
            <a:ext cx="133350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5100"/>
              <a:buFont typeface="Poppins"/>
              <a:buNone/>
            </a:pPr>
            <a:r>
              <a:rPr b="1" lang="en-US" sz="51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Market Size</a:t>
            </a:r>
            <a:endParaRPr/>
          </a:p>
        </p:txBody>
      </p:sp>
      <p:sp>
        <p:nvSpPr>
          <p:cNvPr id="223" name="Google Shape;223;p11"/>
          <p:cNvSpPr/>
          <p:nvPr/>
        </p:nvSpPr>
        <p:spPr>
          <a:xfrm>
            <a:off x="933450" y="1619250"/>
            <a:ext cx="1162050" cy="66675"/>
          </a:xfrm>
          <a:prstGeom prst="roundRect">
            <a:avLst>
              <a:gd fmla="val 42857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24" name="Google Shape;224;p11"/>
          <p:cNvGraphicFramePr/>
          <p:nvPr/>
        </p:nvGraphicFramePr>
        <p:xfrm>
          <a:off x="762000" y="2381250"/>
          <a:ext cx="8096250" cy="647700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25" name="Google Shape;225;p11"/>
          <p:cNvSpPr/>
          <p:nvPr/>
        </p:nvSpPr>
        <p:spPr>
          <a:xfrm>
            <a:off x="3000375" y="4524375"/>
            <a:ext cx="3619500" cy="1238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700"/>
              <a:buFont typeface="Poppins"/>
              <a:buNone/>
            </a:pPr>
            <a:r>
              <a:rPr b="1" lang="en-US" sz="27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$188.8B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2700"/>
              <a:buFont typeface="Poppins"/>
              <a:buNone/>
            </a:pPr>
            <a:r>
              <a:rPr b="1" lang="en-US" sz="27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GLOBAL GAMES</a:t>
            </a:r>
            <a:endParaRPr/>
          </a:p>
        </p:txBody>
      </p:sp>
      <p:sp>
        <p:nvSpPr>
          <p:cNvPr id="226" name="Google Shape;226;p11"/>
          <p:cNvSpPr/>
          <p:nvPr/>
        </p:nvSpPr>
        <p:spPr>
          <a:xfrm>
            <a:off x="9906000" y="2619375"/>
            <a:ext cx="7143750" cy="1666875"/>
          </a:xfrm>
          <a:prstGeom prst="roundRect">
            <a:avLst>
              <a:gd fmla="val 11429" name="adj"/>
            </a:avLst>
          </a:prstGeom>
          <a:solidFill>
            <a:srgbClr val="E4EF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1"/>
          <p:cNvSpPr/>
          <p:nvPr/>
        </p:nvSpPr>
        <p:spPr>
          <a:xfrm>
            <a:off x="10191750" y="2771775"/>
            <a:ext cx="2857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3374"/>
              <a:buFont typeface="Poppins"/>
              <a:buNone/>
            </a:pPr>
            <a:r>
              <a:rPr b="1" lang="en-US" sz="3375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$103B</a:t>
            </a:r>
            <a:endParaRPr/>
          </a:p>
        </p:txBody>
      </p:sp>
      <p:sp>
        <p:nvSpPr>
          <p:cNvPr id="228" name="Google Shape;228;p11"/>
          <p:cNvSpPr/>
          <p:nvPr/>
        </p:nvSpPr>
        <p:spPr>
          <a:xfrm>
            <a:off x="13144500" y="278130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875"/>
              <a:buFont typeface="Poppins"/>
              <a:buNone/>
            </a:pPr>
            <a:r>
              <a:rPr b="1" lang="en-US" sz="18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Mobile games, 2025</a:t>
            </a:r>
            <a:endParaRPr/>
          </a:p>
        </p:txBody>
      </p:sp>
      <p:sp>
        <p:nvSpPr>
          <p:cNvPr id="229" name="Google Shape;229;p11"/>
          <p:cNvSpPr/>
          <p:nvPr/>
        </p:nvSpPr>
        <p:spPr>
          <a:xfrm>
            <a:off x="13144500" y="3343275"/>
            <a:ext cx="35242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b="0"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55% of global revenue</a:t>
            </a:r>
            <a:endParaRPr/>
          </a:p>
        </p:txBody>
      </p:sp>
      <p:sp>
        <p:nvSpPr>
          <p:cNvPr id="230" name="Google Shape;230;p11"/>
          <p:cNvSpPr/>
          <p:nvPr/>
        </p:nvSpPr>
        <p:spPr>
          <a:xfrm>
            <a:off x="9906000" y="4714875"/>
            <a:ext cx="7143750" cy="1666875"/>
          </a:xfrm>
          <a:prstGeom prst="roundRect">
            <a:avLst>
              <a:gd fmla="val 11429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"/>
          <p:cNvSpPr/>
          <p:nvPr/>
        </p:nvSpPr>
        <p:spPr>
          <a:xfrm>
            <a:off x="10191750" y="4867275"/>
            <a:ext cx="2857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A634"/>
              </a:buClr>
              <a:buSzPts val="3374"/>
              <a:buFont typeface="Poppins"/>
              <a:buNone/>
            </a:pPr>
            <a:r>
              <a:rPr b="1" lang="en-US" sz="3375">
                <a:solidFill>
                  <a:srgbClr val="E2A634"/>
                </a:solidFill>
                <a:latin typeface="Poppins"/>
                <a:ea typeface="Poppins"/>
                <a:cs typeface="Poppins"/>
                <a:sym typeface="Poppins"/>
              </a:rPr>
              <a:t>+7%</a:t>
            </a:r>
            <a:endParaRPr/>
          </a:p>
        </p:txBody>
      </p:sp>
      <p:sp>
        <p:nvSpPr>
          <p:cNvPr id="232" name="Google Shape;232;p11"/>
          <p:cNvSpPr/>
          <p:nvPr/>
        </p:nvSpPr>
        <p:spPr>
          <a:xfrm>
            <a:off x="13144500" y="487680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875"/>
              <a:buFont typeface="Poppins"/>
              <a:buNone/>
            </a:pPr>
            <a:r>
              <a:rPr b="1" lang="en-US" sz="18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MENA game installs</a:t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13144500" y="5438775"/>
            <a:ext cx="35242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b="0"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2024 annual growth</a:t>
            </a:r>
            <a:endParaRPr/>
          </a:p>
        </p:txBody>
      </p:sp>
      <p:sp>
        <p:nvSpPr>
          <p:cNvPr id="234" name="Google Shape;234;p11"/>
          <p:cNvSpPr/>
          <p:nvPr/>
        </p:nvSpPr>
        <p:spPr>
          <a:xfrm>
            <a:off x="9906000" y="6810375"/>
            <a:ext cx="7143750" cy="1666875"/>
          </a:xfrm>
          <a:prstGeom prst="roundRect">
            <a:avLst>
              <a:gd fmla="val 11429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1"/>
          <p:cNvSpPr/>
          <p:nvPr/>
        </p:nvSpPr>
        <p:spPr>
          <a:xfrm>
            <a:off x="10191750" y="6962775"/>
            <a:ext cx="285750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A634"/>
              </a:buClr>
              <a:buSzPts val="2100"/>
              <a:buFont typeface="Poppins"/>
              <a:buNone/>
            </a:pPr>
            <a:r>
              <a:rPr b="1" lang="en-US" sz="2100">
                <a:solidFill>
                  <a:srgbClr val="E2A634"/>
                </a:solidFill>
                <a:latin typeface="Poppins"/>
                <a:ea typeface="Poppins"/>
                <a:cs typeface="Poppins"/>
                <a:sym typeface="Poppins"/>
              </a:rPr>
              <a:t>ANDROID FIRST</a:t>
            </a:r>
            <a:endParaRPr/>
          </a:p>
        </p:txBody>
      </p:sp>
      <p:sp>
        <p:nvSpPr>
          <p:cNvPr id="236" name="Google Shape;236;p11"/>
          <p:cNvSpPr/>
          <p:nvPr/>
        </p:nvSpPr>
        <p:spPr>
          <a:xfrm>
            <a:off x="13144500" y="6972300"/>
            <a:ext cx="3524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875"/>
              <a:buFont typeface="Poppins"/>
              <a:buNone/>
            </a:pPr>
            <a:r>
              <a:rPr b="1" lang="en-US" sz="1875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Launch platform</a:t>
            </a:r>
            <a:endParaRPr/>
          </a:p>
        </p:txBody>
      </p:sp>
      <p:sp>
        <p:nvSpPr>
          <p:cNvPr id="237" name="Google Shape;237;p11"/>
          <p:cNvSpPr/>
          <p:nvPr/>
        </p:nvSpPr>
        <p:spPr>
          <a:xfrm>
            <a:off x="9906000" y="8953500"/>
            <a:ext cx="7143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Sources: Newzoo (2025), Adjust (2025), as cited in original pitch</a:t>
            </a:r>
            <a:endParaRPr/>
          </a:p>
        </p:txBody>
      </p:sp>
      <p:sp>
        <p:nvSpPr>
          <p:cNvPr id="238" name="Google Shape;238;p11"/>
          <p:cNvSpPr/>
          <p:nvPr/>
        </p:nvSpPr>
        <p:spPr>
          <a:xfrm>
            <a:off x="876300" y="9734550"/>
            <a:ext cx="16535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8376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8A8376"/>
                </a:solidFill>
                <a:latin typeface="Poppins"/>
                <a:ea typeface="Poppins"/>
                <a:cs typeface="Poppins"/>
                <a:sym typeface="Poppins"/>
              </a:rPr>
              <a:t>KAJA GAMES  /  NOMAD RIVALS                                                  11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D665E"/>
            </a:gs>
            <a:gs pos="100000">
              <a:srgbClr val="17140F"/>
            </a:gs>
          </a:gsLst>
          <a:lin ang="10800000" scaled="0"/>
        </a:gra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/>
          <p:nvPr/>
        </p:nvSpPr>
        <p:spPr>
          <a:xfrm>
            <a:off x="876300" y="571500"/>
            <a:ext cx="133350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Poppins"/>
              <a:buNone/>
            </a:pPr>
            <a:r>
              <a:rPr b="1" lang="en-US" sz="5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Meet the team</a:t>
            </a:r>
            <a:endParaRPr/>
          </a:p>
        </p:txBody>
      </p:sp>
      <p:sp>
        <p:nvSpPr>
          <p:cNvPr id="245" name="Google Shape;245;p12"/>
          <p:cNvSpPr/>
          <p:nvPr/>
        </p:nvSpPr>
        <p:spPr>
          <a:xfrm>
            <a:off x="933450" y="1619250"/>
            <a:ext cx="1162050" cy="66675"/>
          </a:xfrm>
          <a:prstGeom prst="roundRect">
            <a:avLst>
              <a:gd fmla="val 42857" name="adj"/>
            </a:avLst>
          </a:prstGeom>
          <a:solidFill>
            <a:srgbClr val="E2A63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2"/>
          <p:cNvSpPr/>
          <p:nvPr/>
        </p:nvSpPr>
        <p:spPr>
          <a:xfrm>
            <a:off x="742950" y="2857500"/>
            <a:ext cx="3143250" cy="5334000"/>
          </a:xfrm>
          <a:prstGeom prst="roundRect">
            <a:avLst>
              <a:gd fmla="val 7273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12"/>
          <p:cNvPicPr preferRelativeResize="0"/>
          <p:nvPr/>
        </p:nvPicPr>
        <p:blipFill rotWithShape="1">
          <a:blip r:embed="rId3">
            <a:alphaModFix/>
          </a:blip>
          <a:srcRect b="0" l="5508" r="5508" t="0"/>
          <a:stretch/>
        </p:blipFill>
        <p:spPr>
          <a:xfrm>
            <a:off x="1362075" y="3190875"/>
            <a:ext cx="1905000" cy="1905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248" name="Google Shape;248;p12"/>
          <p:cNvSpPr/>
          <p:nvPr/>
        </p:nvSpPr>
        <p:spPr>
          <a:xfrm>
            <a:off x="971550" y="5334000"/>
            <a:ext cx="26860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800"/>
              <a:buFont typeface="Poppins"/>
              <a:buNone/>
            </a:pPr>
            <a:r>
              <a:rPr b="1" lang="en-US" sz="18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Nurmamatova Pokiza</a:t>
            </a:r>
            <a:endParaRPr/>
          </a:p>
        </p:txBody>
      </p:sp>
      <p:sp>
        <p:nvSpPr>
          <p:cNvPr id="249" name="Google Shape;249;p12"/>
          <p:cNvSpPr/>
          <p:nvPr/>
        </p:nvSpPr>
        <p:spPr>
          <a:xfrm>
            <a:off x="971550" y="6096000"/>
            <a:ext cx="2686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1500"/>
              <a:buFont typeface="Poppins"/>
              <a:buNone/>
            </a:pPr>
            <a:r>
              <a:rPr b="1" lang="en-US" sz="15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CEO &amp; Art Director</a:t>
            </a:r>
            <a:endParaRPr/>
          </a:p>
        </p:txBody>
      </p:sp>
      <p:sp>
        <p:nvSpPr>
          <p:cNvPr id="250" name="Google Shape;250;p12"/>
          <p:cNvSpPr/>
          <p:nvPr/>
        </p:nvSpPr>
        <p:spPr>
          <a:xfrm>
            <a:off x="1009650" y="6762750"/>
            <a:ext cx="26098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b="0"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5+ years leadership</a:t>
            </a:r>
            <a:endParaRPr/>
          </a:p>
        </p:txBody>
      </p:sp>
      <p:sp>
        <p:nvSpPr>
          <p:cNvPr id="251" name="Google Shape;251;p12"/>
          <p:cNvSpPr/>
          <p:nvPr/>
        </p:nvSpPr>
        <p:spPr>
          <a:xfrm>
            <a:off x="4219575" y="2857500"/>
            <a:ext cx="3143250" cy="5334000"/>
          </a:xfrm>
          <a:prstGeom prst="roundRect">
            <a:avLst>
              <a:gd fmla="val 7273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12"/>
          <p:cNvPicPr preferRelativeResize="0"/>
          <p:nvPr/>
        </p:nvPicPr>
        <p:blipFill rotWithShape="1">
          <a:blip r:embed="rId4">
            <a:alphaModFix/>
          </a:blip>
          <a:srcRect b="0" l="176" r="176" t="0"/>
          <a:stretch/>
        </p:blipFill>
        <p:spPr>
          <a:xfrm>
            <a:off x="4838700" y="3190875"/>
            <a:ext cx="1905000" cy="1905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253" name="Google Shape;253;p12"/>
          <p:cNvSpPr/>
          <p:nvPr/>
        </p:nvSpPr>
        <p:spPr>
          <a:xfrm>
            <a:off x="4448175" y="5334000"/>
            <a:ext cx="26860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800"/>
              <a:buFont typeface="Poppins"/>
              <a:buNone/>
            </a:pPr>
            <a:r>
              <a:rPr b="1" lang="en-US" sz="18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Malikova Ozoda</a:t>
            </a:r>
            <a:endParaRPr/>
          </a:p>
        </p:txBody>
      </p:sp>
      <p:sp>
        <p:nvSpPr>
          <p:cNvPr id="254" name="Google Shape;254;p12"/>
          <p:cNvSpPr/>
          <p:nvPr/>
        </p:nvSpPr>
        <p:spPr>
          <a:xfrm>
            <a:off x="4448175" y="6096000"/>
            <a:ext cx="2686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1500"/>
              <a:buFont typeface="Poppins"/>
              <a:buNone/>
            </a:pPr>
            <a:r>
              <a:rPr b="1" lang="en-US" sz="15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3D Artist</a:t>
            </a:r>
            <a:endParaRPr/>
          </a:p>
        </p:txBody>
      </p:sp>
      <p:sp>
        <p:nvSpPr>
          <p:cNvPr id="255" name="Google Shape;255;p12"/>
          <p:cNvSpPr/>
          <p:nvPr/>
        </p:nvSpPr>
        <p:spPr>
          <a:xfrm>
            <a:off x="4486275" y="6762750"/>
            <a:ext cx="26098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b="0"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6+ years 3D design</a:t>
            </a:r>
            <a:endParaRPr/>
          </a:p>
        </p:txBody>
      </p:sp>
      <p:sp>
        <p:nvSpPr>
          <p:cNvPr id="256" name="Google Shape;256;p12"/>
          <p:cNvSpPr/>
          <p:nvPr/>
        </p:nvSpPr>
        <p:spPr>
          <a:xfrm>
            <a:off x="7696200" y="2857500"/>
            <a:ext cx="3143250" cy="5334000"/>
          </a:xfrm>
          <a:prstGeom prst="roundRect">
            <a:avLst>
              <a:gd fmla="val 7273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15325" y="3190875"/>
            <a:ext cx="1905000" cy="1905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258" name="Google Shape;258;p12"/>
          <p:cNvSpPr/>
          <p:nvPr/>
        </p:nvSpPr>
        <p:spPr>
          <a:xfrm>
            <a:off x="7924800" y="5334000"/>
            <a:ext cx="26860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777"/>
              <a:buFont typeface="Poppins"/>
              <a:buNone/>
            </a:pPr>
            <a:r>
              <a:rPr b="1" lang="en-US" sz="1778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Nurmamatov Dilshod</a:t>
            </a:r>
            <a:endParaRPr/>
          </a:p>
        </p:txBody>
      </p:sp>
      <p:sp>
        <p:nvSpPr>
          <p:cNvPr id="259" name="Google Shape;259;p12"/>
          <p:cNvSpPr/>
          <p:nvPr/>
        </p:nvSpPr>
        <p:spPr>
          <a:xfrm>
            <a:off x="7924800" y="6096000"/>
            <a:ext cx="2686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1500"/>
              <a:buFont typeface="Poppins"/>
              <a:buNone/>
            </a:pPr>
            <a:r>
              <a:rPr b="1" lang="en-US" sz="15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Game Developer</a:t>
            </a:r>
            <a:endParaRPr/>
          </a:p>
        </p:txBody>
      </p:sp>
      <p:sp>
        <p:nvSpPr>
          <p:cNvPr id="260" name="Google Shape;260;p12"/>
          <p:cNvSpPr/>
          <p:nvPr/>
        </p:nvSpPr>
        <p:spPr>
          <a:xfrm>
            <a:off x="7962900" y="6762750"/>
            <a:ext cx="26098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7+ years Game Developmen</a:t>
            </a:r>
            <a:r>
              <a:rPr b="0"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endParaRPr/>
          </a:p>
        </p:txBody>
      </p:sp>
      <p:sp>
        <p:nvSpPr>
          <p:cNvPr id="261" name="Google Shape;261;p12"/>
          <p:cNvSpPr/>
          <p:nvPr/>
        </p:nvSpPr>
        <p:spPr>
          <a:xfrm>
            <a:off x="11172825" y="2857500"/>
            <a:ext cx="3143250" cy="5334000"/>
          </a:xfrm>
          <a:prstGeom prst="roundRect">
            <a:avLst>
              <a:gd fmla="val 7273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62;p12"/>
          <p:cNvPicPr preferRelativeResize="0"/>
          <p:nvPr/>
        </p:nvPicPr>
        <p:blipFill rotWithShape="1">
          <a:blip r:embed="rId6">
            <a:alphaModFix/>
          </a:blip>
          <a:srcRect b="16645" l="0" r="0" t="16645"/>
          <a:stretch/>
        </p:blipFill>
        <p:spPr>
          <a:xfrm>
            <a:off x="11791950" y="3190875"/>
            <a:ext cx="1905000" cy="1905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263" name="Google Shape;263;p12"/>
          <p:cNvSpPr/>
          <p:nvPr/>
        </p:nvSpPr>
        <p:spPr>
          <a:xfrm>
            <a:off x="11401425" y="5334000"/>
            <a:ext cx="26860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800"/>
              <a:buFont typeface="Poppins"/>
              <a:buNone/>
            </a:pPr>
            <a:r>
              <a:rPr b="1" lang="en-US" sz="1800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Abdullayev Abdumalik</a:t>
            </a: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11401425" y="6096000"/>
            <a:ext cx="2686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1500"/>
              <a:buFont typeface="Poppins"/>
              <a:buNone/>
            </a:pPr>
            <a:r>
              <a:rPr b="1" lang="en-US" sz="15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Product Manager</a:t>
            </a:r>
            <a:endParaRPr/>
          </a:p>
        </p:txBody>
      </p:sp>
      <p:sp>
        <p:nvSpPr>
          <p:cNvPr id="265" name="Google Shape;265;p12"/>
          <p:cNvSpPr/>
          <p:nvPr/>
        </p:nvSpPr>
        <p:spPr>
          <a:xfrm>
            <a:off x="11439525" y="6762750"/>
            <a:ext cx="26098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Unity development</a:t>
            </a:r>
            <a:endParaRPr/>
          </a:p>
        </p:txBody>
      </p:sp>
      <p:sp>
        <p:nvSpPr>
          <p:cNvPr id="266" name="Google Shape;266;p12"/>
          <p:cNvSpPr/>
          <p:nvPr/>
        </p:nvSpPr>
        <p:spPr>
          <a:xfrm>
            <a:off x="14649450" y="2857500"/>
            <a:ext cx="3143250" cy="5334000"/>
          </a:xfrm>
          <a:prstGeom prst="roundRect">
            <a:avLst>
              <a:gd fmla="val 7273" name="adj"/>
            </a:avLst>
          </a:prstGeom>
          <a:solidFill>
            <a:srgbClr val="F7F1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7" name="Google Shape;267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268575" y="3190875"/>
            <a:ext cx="1905000" cy="1905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pic>
      <p:sp>
        <p:nvSpPr>
          <p:cNvPr id="268" name="Google Shape;268;p12"/>
          <p:cNvSpPr/>
          <p:nvPr/>
        </p:nvSpPr>
        <p:spPr>
          <a:xfrm>
            <a:off x="14878050" y="5334000"/>
            <a:ext cx="26860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232A"/>
              </a:buClr>
              <a:buSzPts val="1717"/>
              <a:buFont typeface="Poppins"/>
              <a:buNone/>
            </a:pPr>
            <a:r>
              <a:rPr b="1" lang="en-US" sz="1717">
                <a:solidFill>
                  <a:srgbClr val="17232A"/>
                </a:solidFill>
                <a:latin typeface="Poppins"/>
                <a:ea typeface="Poppins"/>
                <a:cs typeface="Poppins"/>
                <a:sym typeface="Poppins"/>
              </a:rPr>
              <a:t>Abdurazzakov Ravshan</a:t>
            </a:r>
            <a:endParaRPr/>
          </a:p>
        </p:txBody>
      </p:sp>
      <p:sp>
        <p:nvSpPr>
          <p:cNvPr id="269" name="Google Shape;269;p12"/>
          <p:cNvSpPr/>
          <p:nvPr/>
        </p:nvSpPr>
        <p:spPr>
          <a:xfrm>
            <a:off x="14878050" y="6096000"/>
            <a:ext cx="2686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665E"/>
              </a:buClr>
              <a:buSzPts val="1500"/>
              <a:buFont typeface="Poppins"/>
              <a:buNone/>
            </a:pPr>
            <a:r>
              <a:rPr b="1" lang="en-US" sz="1500">
                <a:solidFill>
                  <a:srgbClr val="0D665E"/>
                </a:solidFill>
                <a:latin typeface="Poppins"/>
                <a:ea typeface="Poppins"/>
                <a:cs typeface="Poppins"/>
                <a:sym typeface="Poppins"/>
              </a:rPr>
              <a:t>Marketing</a:t>
            </a:r>
            <a:endParaRPr/>
          </a:p>
        </p:txBody>
      </p:sp>
      <p:sp>
        <p:nvSpPr>
          <p:cNvPr id="270" name="Google Shape;270;p12"/>
          <p:cNvSpPr/>
          <p:nvPr/>
        </p:nvSpPr>
        <p:spPr>
          <a:xfrm>
            <a:off x="14916150" y="6762750"/>
            <a:ext cx="2609850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A63"/>
              </a:buClr>
              <a:buSzPts val="1350"/>
              <a:buFont typeface="Poppins"/>
              <a:buNone/>
            </a:pPr>
            <a:r>
              <a:rPr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r>
              <a:rPr b="0" lang="en-US" sz="1350">
                <a:solidFill>
                  <a:srgbClr val="6B6A63"/>
                </a:solidFill>
                <a:latin typeface="Poppins"/>
                <a:ea typeface="Poppins"/>
                <a:cs typeface="Poppins"/>
                <a:sym typeface="Poppins"/>
              </a:rPr>
              <a:t>+ years targeting</a:t>
            </a: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1714500" y="8667750"/>
            <a:ext cx="14859000" cy="590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86B"/>
              </a:buClr>
              <a:buSzPts val="1725"/>
              <a:buFont typeface="Poppins"/>
              <a:buNone/>
            </a:pPr>
            <a:r>
              <a:rPr b="1" lang="en-US" sz="1725">
                <a:solidFill>
                  <a:srgbClr val="F0C86B"/>
                </a:solidFill>
                <a:latin typeface="Poppins"/>
                <a:ea typeface="Poppins"/>
                <a:cs typeface="Poppins"/>
                <a:sym typeface="Poppins"/>
              </a:rPr>
              <a:t>$125K RAISE PLANNING   /   kaja-games.com   /   business@kaja-games.com</a:t>
            </a:r>
            <a:endParaRPr/>
          </a:p>
        </p:txBody>
      </p:sp>
      <p:sp>
        <p:nvSpPr>
          <p:cNvPr id="272" name="Google Shape;272;p12"/>
          <p:cNvSpPr/>
          <p:nvPr/>
        </p:nvSpPr>
        <p:spPr>
          <a:xfrm>
            <a:off x="876300" y="9734550"/>
            <a:ext cx="16535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7B99D"/>
              </a:buClr>
              <a:buSzPts val="1125"/>
              <a:buFont typeface="Poppins"/>
              <a:buNone/>
            </a:pPr>
            <a:r>
              <a:rPr b="0" lang="en-US" sz="1125">
                <a:solidFill>
                  <a:srgbClr val="C7B99D"/>
                </a:solidFill>
                <a:latin typeface="Poppins"/>
                <a:ea typeface="Poppins"/>
                <a:cs typeface="Poppins"/>
                <a:sym typeface="Poppins"/>
              </a:rPr>
              <a:t>KAJA GAMES  /  NOMAD RIVALS                                                  12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