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8288000" cy="10287000"/>
  <p:notesSz cx="6858000" cy="9144000"/>
  <p:embeddedFontLst>
    <p:embeddedFont>
      <p:font typeface="Abril Fatface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" panose="020B0604020202020204" charset="0"/>
      <p:regular r:id="rId15"/>
    </p:embeddedFont>
    <p:embeddedFont>
      <p:font typeface="Foda Display" panose="020B0604020202020204" charset="-78"/>
      <p:regular r:id="rId16"/>
    </p:embeddedFont>
    <p:embeddedFont>
      <p:font typeface="Garet Bold" panose="020B0604020202020204" charset="-52"/>
      <p:regular r:id="rId17"/>
    </p:embeddedFont>
    <p:embeddedFont>
      <p:font typeface="Magnolia Script" panose="020B0604020202020204" charset="-52"/>
      <p:regular r:id="rId18"/>
    </p:embeddedFont>
    <p:embeddedFont>
      <p:font typeface="Montserrat" panose="020B0604020202020204" charset="-52"/>
      <p:regular r:id="rId19"/>
    </p:embeddedFont>
    <p:embeddedFont>
      <p:font typeface="Montserrat Bold" panose="020B0604020202020204" charset="-52"/>
      <p:regular r:id="rId20"/>
    </p:embeddedFont>
    <p:embeddedFont>
      <p:font typeface="Playlist Script" panose="020B0604020202020204" charset="0"/>
      <p:regular r:id="rId21"/>
    </p:embeddedFont>
    <p:embeddedFont>
      <p:font typeface="Poppins" panose="020B0604020202020204" charset="0"/>
      <p:regular r:id="rId22"/>
    </p:embeddedFont>
    <p:embeddedFont>
      <p:font typeface="Poppins Bold" panose="020B0604020202020204" charset="0"/>
      <p:regular r:id="rId23"/>
    </p:embeddedFont>
    <p:embeddedFont>
      <p:font typeface="Raleway Medium" panose="020B0604020202020204" charset="-52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43989">
            <a:off x="6182511" y="-1642791"/>
            <a:ext cx="18566293" cy="14495711"/>
            <a:chOff x="35587" y="-359877"/>
            <a:chExt cx="4154667" cy="2992526"/>
          </a:xfrm>
        </p:grpSpPr>
        <p:sp>
          <p:nvSpPr>
            <p:cNvPr id="3" name="Freeform 3"/>
            <p:cNvSpPr/>
            <p:nvPr/>
          </p:nvSpPr>
          <p:spPr>
            <a:xfrm>
              <a:off x="35587" y="-359877"/>
              <a:ext cx="4154667" cy="2904992"/>
            </a:xfrm>
            <a:custGeom>
              <a:avLst/>
              <a:gdLst/>
              <a:ahLst/>
              <a:cxnLst/>
              <a:rect l="l" t="t" r="r" b="b"/>
              <a:pathLst>
                <a:path w="4154667" h="2904992">
                  <a:moveTo>
                    <a:pt x="2077333" y="0"/>
                  </a:moveTo>
                  <a:cubicBezTo>
                    <a:pt x="930054" y="0"/>
                    <a:pt x="0" y="650305"/>
                    <a:pt x="0" y="1452496"/>
                  </a:cubicBezTo>
                  <a:cubicBezTo>
                    <a:pt x="0" y="2254687"/>
                    <a:pt x="930054" y="2904992"/>
                    <a:pt x="2077333" y="2904992"/>
                  </a:cubicBezTo>
                  <a:cubicBezTo>
                    <a:pt x="3224613" y="2904992"/>
                    <a:pt x="4154667" y="2254687"/>
                    <a:pt x="4154667" y="1452496"/>
                  </a:cubicBezTo>
                  <a:cubicBezTo>
                    <a:pt x="4154667" y="650305"/>
                    <a:pt x="3224613" y="0"/>
                    <a:pt x="20773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389500" y="253293"/>
              <a:ext cx="3375666" cy="23793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2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39682" y="1414920"/>
            <a:ext cx="7772400" cy="7597807"/>
            <a:chOff x="0" y="0"/>
            <a:chExt cx="972174" cy="9018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72174" cy="901862"/>
            </a:xfrm>
            <a:custGeom>
              <a:avLst/>
              <a:gdLst/>
              <a:ahLst/>
              <a:cxnLst/>
              <a:rect l="l" t="t" r="r" b="b"/>
              <a:pathLst>
                <a:path w="972174" h="901862">
                  <a:moveTo>
                    <a:pt x="486087" y="0"/>
                  </a:moveTo>
                  <a:cubicBezTo>
                    <a:pt x="217629" y="0"/>
                    <a:pt x="0" y="201889"/>
                    <a:pt x="0" y="450931"/>
                  </a:cubicBezTo>
                  <a:cubicBezTo>
                    <a:pt x="0" y="699973"/>
                    <a:pt x="217629" y="901862"/>
                    <a:pt x="486087" y="901862"/>
                  </a:cubicBezTo>
                  <a:cubicBezTo>
                    <a:pt x="754546" y="901862"/>
                    <a:pt x="972174" y="699973"/>
                    <a:pt x="972174" y="450931"/>
                  </a:cubicBezTo>
                  <a:cubicBezTo>
                    <a:pt x="972174" y="201889"/>
                    <a:pt x="754546" y="0"/>
                    <a:pt x="486087" y="0"/>
                  </a:cubicBezTo>
                  <a:close/>
                </a:path>
              </a:pathLst>
            </a:custGeom>
            <a:blipFill>
              <a:blip r:embed="rId2"/>
              <a:stretch>
                <a:fillRect l="-19512" r="-1951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2555284" y="5558634"/>
            <a:ext cx="2919253" cy="2839273"/>
          </a:xfrm>
          <a:custGeom>
            <a:avLst/>
            <a:gdLst/>
            <a:ahLst/>
            <a:cxnLst/>
            <a:rect l="l" t="t" r="r" b="b"/>
            <a:pathLst>
              <a:path w="2919253" h="2839273">
                <a:moveTo>
                  <a:pt x="0" y="0"/>
                </a:moveTo>
                <a:lnTo>
                  <a:pt x="2919253" y="0"/>
                </a:lnTo>
                <a:lnTo>
                  <a:pt x="2919253" y="2839273"/>
                </a:lnTo>
                <a:lnTo>
                  <a:pt x="0" y="2839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-1710449" y="12422268"/>
            <a:ext cx="22261831" cy="3419531"/>
            <a:chOff x="0" y="0"/>
            <a:chExt cx="29682441" cy="4559375"/>
          </a:xfrm>
        </p:grpSpPr>
        <p:sp>
          <p:nvSpPr>
            <p:cNvPr id="9" name="TextBox 9"/>
            <p:cNvSpPr txBox="1"/>
            <p:nvPr/>
          </p:nvSpPr>
          <p:spPr>
            <a:xfrm>
              <a:off x="0" y="2543250"/>
              <a:ext cx="29682441" cy="2016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851"/>
                </a:lnSpc>
                <a:spcBef>
                  <a:spcPct val="0"/>
                </a:spcBef>
              </a:pPr>
              <a:r>
                <a:rPr lang="en-US" sz="9876" b="1" spc="1481">
                  <a:solidFill>
                    <a:srgbClr val="000000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PLUS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254219" y="-1504950"/>
              <a:ext cx="21084752" cy="5061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51"/>
                </a:lnSpc>
              </a:pPr>
              <a:r>
                <a:rPr lang="en-US" sz="17501">
                  <a:solidFill>
                    <a:srgbClr val="FF3131"/>
                  </a:solidFill>
                  <a:latin typeface="Foda Display"/>
                  <a:ea typeface="Foda Display"/>
                  <a:cs typeface="Foda Display"/>
                  <a:sym typeface="Foda Display"/>
                </a:rPr>
                <a:t>MKON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41925" y="8681381"/>
            <a:ext cx="5055054" cy="1809115"/>
            <a:chOff x="0" y="0"/>
            <a:chExt cx="6740071" cy="241215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9050"/>
              <a:ext cx="6740071" cy="1689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79"/>
                </a:lnSpc>
              </a:pPr>
              <a:r>
                <a:rPr lang="en-US" sz="2599">
                  <a:solidFill>
                    <a:srgbClr val="FFFFFF"/>
                  </a:solidFill>
                  <a:latin typeface="Magnolia Script"/>
                  <a:ea typeface="Magnolia Script"/>
                  <a:cs typeface="Magnolia Script"/>
                  <a:sym typeface="Magnolia Script"/>
                </a:rPr>
                <a:t>Samarqand Davlat Tibbiyot Universiteti 4- kurs talabasi </a:t>
              </a:r>
            </a:p>
            <a:p>
              <a:pPr algn="l">
                <a:lnSpc>
                  <a:spcPts val="3379"/>
                </a:lnSpc>
              </a:pPr>
              <a:r>
                <a:rPr lang="en-US" sz="2599">
                  <a:solidFill>
                    <a:srgbClr val="FFFFFF"/>
                  </a:solidFill>
                  <a:latin typeface="Magnolia Script"/>
                  <a:ea typeface="Magnolia Script"/>
                  <a:cs typeface="Magnolia Script"/>
                  <a:sym typeface="Magnolia Script"/>
                </a:rPr>
                <a:t>Abduvaliyeva Malika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829858"/>
              <a:ext cx="5102557" cy="5822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9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014013" y="2631815"/>
            <a:ext cx="6273987" cy="41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7"/>
              </a:lnSpc>
            </a:pPr>
            <a:r>
              <a:rPr lang="en-US" sz="2806" dirty="0" err="1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Imkoniyati</a:t>
            </a:r>
            <a:r>
              <a:rPr lang="en-US" sz="2806" dirty="0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 </a:t>
            </a:r>
            <a:r>
              <a:rPr lang="en-US" sz="2806" dirty="0" err="1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cheklangan</a:t>
            </a:r>
            <a:r>
              <a:rPr lang="en-US" sz="2806" dirty="0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 </a:t>
            </a:r>
            <a:r>
              <a:rPr lang="en-US" sz="2806" dirty="0" err="1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bolalar</a:t>
            </a:r>
            <a:r>
              <a:rPr lang="en-US" sz="2806" dirty="0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 </a:t>
            </a:r>
            <a:r>
              <a:rPr lang="en-US" sz="2806" dirty="0" err="1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uchun</a:t>
            </a:r>
            <a:r>
              <a:rPr lang="en-US" sz="2806" dirty="0">
                <a:solidFill>
                  <a:srgbClr val="000000"/>
                </a:solidFill>
                <a:latin typeface="Playlist Script"/>
                <a:ea typeface="Playlist Script"/>
                <a:cs typeface="Playlist Script"/>
                <a:sym typeface="Playlist Script"/>
              </a:rPr>
              <a:t>!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382000" y="3219481"/>
            <a:ext cx="11391733" cy="3115618"/>
            <a:chOff x="-24149" y="511323"/>
            <a:chExt cx="15188976" cy="4154159"/>
          </a:xfrm>
        </p:grpSpPr>
        <p:sp>
          <p:nvSpPr>
            <p:cNvPr id="16" name="TextBox 16"/>
            <p:cNvSpPr txBox="1"/>
            <p:nvPr/>
          </p:nvSpPr>
          <p:spPr>
            <a:xfrm>
              <a:off x="-24149" y="1964412"/>
              <a:ext cx="14465492" cy="199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60"/>
                </a:lnSpc>
                <a:spcBef>
                  <a:spcPct val="0"/>
                </a:spcBef>
              </a:pPr>
              <a:r>
                <a:rPr lang="en-US" sz="9800" b="1" spc="1470" dirty="0">
                  <a:solidFill>
                    <a:srgbClr val="242424"/>
                  </a:solidFill>
                  <a:latin typeface="Raleway Medium"/>
                  <a:ea typeface="Raleway Medium"/>
                  <a:cs typeface="Raleway Medium"/>
                  <a:sym typeface="Raleway Medium"/>
                </a:rPr>
                <a:t>PLUS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99335" y="511323"/>
              <a:ext cx="14465492" cy="4154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959"/>
                </a:lnSpc>
              </a:pPr>
              <a:r>
                <a:rPr lang="en-US" sz="14399" dirty="0">
                  <a:solidFill>
                    <a:srgbClr val="CC0000"/>
                  </a:solidFill>
                  <a:latin typeface="Foda Display"/>
                  <a:ea typeface="Foda Display"/>
                  <a:cs typeface="Foda Display"/>
                  <a:sym typeface="Foda Display"/>
                </a:rPr>
                <a:t>MKON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278306" y="2173581"/>
            <a:ext cx="10234775" cy="309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555"/>
              </a:lnSpc>
            </a:pPr>
            <a:r>
              <a:rPr lang="en-US" sz="17320" dirty="0">
                <a:solidFill>
                  <a:srgbClr val="CC0000"/>
                </a:solidFill>
                <a:latin typeface="Foda Display"/>
                <a:ea typeface="Foda Display"/>
                <a:cs typeface="Foda Display"/>
                <a:sym typeface="Foda Display"/>
              </a:rPr>
              <a:t>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7502" y="5590237"/>
            <a:ext cx="14099416" cy="140994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420234" y="-1717598"/>
            <a:ext cx="3735531" cy="373553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C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7857" y="-643475"/>
            <a:ext cx="1286950" cy="128695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572670" y="8365595"/>
            <a:ext cx="3964002" cy="3735531"/>
            <a:chOff x="0" y="0"/>
            <a:chExt cx="862512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2512" cy="812800"/>
            </a:xfrm>
            <a:custGeom>
              <a:avLst/>
              <a:gdLst/>
              <a:ahLst/>
              <a:cxnLst/>
              <a:rect l="l" t="t" r="r" b="b"/>
              <a:pathLst>
                <a:path w="862512" h="812800">
                  <a:moveTo>
                    <a:pt x="431256" y="0"/>
                  </a:moveTo>
                  <a:cubicBezTo>
                    <a:pt x="193080" y="0"/>
                    <a:pt x="0" y="181951"/>
                    <a:pt x="0" y="406400"/>
                  </a:cubicBezTo>
                  <a:cubicBezTo>
                    <a:pt x="0" y="630849"/>
                    <a:pt x="193080" y="812800"/>
                    <a:pt x="431256" y="812800"/>
                  </a:cubicBezTo>
                  <a:cubicBezTo>
                    <a:pt x="669432" y="812800"/>
                    <a:pt x="862512" y="630849"/>
                    <a:pt x="862512" y="406400"/>
                  </a:cubicBezTo>
                  <a:cubicBezTo>
                    <a:pt x="862512" y="181951"/>
                    <a:pt x="669432" y="0"/>
                    <a:pt x="431256" y="0"/>
                  </a:cubicBezTo>
                  <a:close/>
                </a:path>
              </a:pathLst>
            </a:custGeom>
            <a:ln w="952500" cap="sq">
              <a:solidFill>
                <a:srgbClr val="CC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0860" y="38100"/>
              <a:ext cx="70079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8937081" y="7327370"/>
            <a:ext cx="8779632" cy="1733977"/>
          </a:xfrm>
          <a:custGeom>
            <a:avLst/>
            <a:gdLst/>
            <a:ahLst/>
            <a:cxnLst/>
            <a:rect l="l" t="t" r="r" b="b"/>
            <a:pathLst>
              <a:path w="8779632" h="1733977">
                <a:moveTo>
                  <a:pt x="0" y="0"/>
                </a:moveTo>
                <a:lnTo>
                  <a:pt x="8779632" y="0"/>
                </a:lnTo>
                <a:lnTo>
                  <a:pt x="8779632" y="1733977"/>
                </a:lnTo>
                <a:lnTo>
                  <a:pt x="0" y="173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8834316" y="2269030"/>
            <a:ext cx="9453684" cy="5422519"/>
            <a:chOff x="0" y="0"/>
            <a:chExt cx="7981950" cy="4578350"/>
          </a:xfrm>
        </p:grpSpPr>
        <p:sp>
          <p:nvSpPr>
            <p:cNvPr id="16" name="Freeform 1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3"/>
              <a:stretch>
                <a:fillRect t="-9919" b="-9919"/>
              </a:stretch>
            </a:blipFill>
          </p:spPr>
        </p:sp>
      </p:grpSp>
      <p:sp>
        <p:nvSpPr>
          <p:cNvPr id="21" name="AutoShape 21"/>
          <p:cNvSpPr/>
          <p:nvPr/>
        </p:nvSpPr>
        <p:spPr>
          <a:xfrm>
            <a:off x="458828" y="4552267"/>
            <a:ext cx="8843319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458828" y="2113183"/>
            <a:ext cx="8843319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H="1">
            <a:off x="458828" y="2113183"/>
            <a:ext cx="19050" cy="2439084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H="1">
            <a:off x="9286874" y="2113034"/>
            <a:ext cx="19050" cy="2439084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300681" y="6470120"/>
            <a:ext cx="8843319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291156" y="10086444"/>
            <a:ext cx="8843319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319731" y="6451070"/>
            <a:ext cx="0" cy="3635374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9134475" y="6470012"/>
            <a:ext cx="9525" cy="3635482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5304819" y="4485263"/>
            <a:ext cx="2750706" cy="5442744"/>
            <a:chOff x="0" y="0"/>
            <a:chExt cx="2620010" cy="5184140"/>
          </a:xfrm>
        </p:grpSpPr>
        <p:sp>
          <p:nvSpPr>
            <p:cNvPr id="30" name="Freeform 30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8916" r="-8916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id="39" name="TextBox 39"/>
          <p:cNvSpPr txBox="1"/>
          <p:nvPr/>
        </p:nvSpPr>
        <p:spPr>
          <a:xfrm>
            <a:off x="10544909" y="529175"/>
            <a:ext cx="6032499" cy="97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24"/>
              </a:lnSpc>
              <a:spcBef>
                <a:spcPct val="0"/>
              </a:spcBef>
            </a:pPr>
            <a:r>
              <a:rPr lang="en-US" sz="5732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LOYIHA HAQIDA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16974" y="2192830"/>
            <a:ext cx="8527026" cy="2111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2"/>
              </a:lnSpc>
            </a:pPr>
            <a:r>
              <a:rPr lang="en-US" sz="2358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Imkoniyati cheklangan bolalarning qo'l mehnati, san'at va ijodkorlik namunalarini qo'llab quvvatlash, ularni yuzaga chigarish, online va offline tarzda namoyish qilish, auksionlar o'tkazish hamda sotuvga chigarish uchun maxsus tizim yaratish.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80829" y="382703"/>
            <a:ext cx="8937081" cy="156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dirty="0">
                <a:solidFill>
                  <a:srgbClr val="CC0000"/>
                </a:solidFill>
                <a:latin typeface="Foda Display"/>
                <a:ea typeface="Foda Display"/>
                <a:cs typeface="Foda Display"/>
                <a:sym typeface="Foda Display"/>
              </a:rPr>
              <a:t>IMKON</a:t>
            </a:r>
            <a:r>
              <a:rPr lang="en-US" sz="5499" dirty="0">
                <a:solidFill>
                  <a:srgbClr val="FF2222"/>
                </a:solidFill>
                <a:latin typeface="Foda Display"/>
                <a:ea typeface="Foda Display"/>
                <a:cs typeface="Foda Display"/>
                <a:sym typeface="Foda Display"/>
              </a:rPr>
              <a:t> </a:t>
            </a:r>
            <a:r>
              <a:rPr lang="en-US" sz="5499" dirty="0">
                <a:solidFill>
                  <a:srgbClr val="242424"/>
                </a:solidFill>
                <a:latin typeface="Foda Display"/>
                <a:ea typeface="Foda Display"/>
                <a:cs typeface="Foda Display"/>
                <a:sym typeface="Foda Display"/>
              </a:rPr>
              <a:t>PLUS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06919" y="1437543"/>
            <a:ext cx="893708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62144"/>
                </a:solidFill>
                <a:latin typeface="Canva Sans"/>
                <a:ea typeface="Canva Sans"/>
                <a:cs typeface="Canva Sans"/>
                <a:sym typeface="Canva Sans"/>
              </a:rPr>
              <a:t>Platforma konspesiyasi: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565145" y="4723717"/>
            <a:ext cx="5499236" cy="1559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MUAMMONING DOLZARBLIGI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20434" y="6917795"/>
            <a:ext cx="8320106" cy="2865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6"/>
              </a:lnSpc>
            </a:pPr>
            <a:r>
              <a:rPr lang="en-US" sz="2247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Bugungi kunda ko'plab imkoniyati cheklangan bolalar katta iste'dod va qobiliyatga ega bo'lishiga qaramay: </a:t>
            </a:r>
          </a:p>
          <a:p>
            <a:pPr marL="485163" lvl="1" indent="-242581" algn="l">
              <a:lnSpc>
                <a:spcPts val="3146"/>
              </a:lnSpc>
              <a:buFont typeface="Arial"/>
              <a:buChar char="•"/>
            </a:pPr>
            <a:r>
              <a:rPr lang="en-US" sz="2247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O'z ijodini namoyish qilish imkoniga ega emas.</a:t>
            </a:r>
          </a:p>
          <a:p>
            <a:pPr marL="518782" lvl="1" indent="-259391" algn="l">
              <a:lnSpc>
                <a:spcPts val="3364"/>
              </a:lnSpc>
              <a:buFont typeface="Arial"/>
              <a:buChar char="•"/>
            </a:pPr>
            <a:r>
              <a:rPr lang="en-US" sz="2402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 Jamiyatga qoshilishga qiynaladi.</a:t>
            </a:r>
          </a:p>
          <a:p>
            <a:pPr marL="518782" lvl="1" indent="-259391" algn="l">
              <a:lnSpc>
                <a:spcPts val="3364"/>
              </a:lnSpc>
              <a:buFont typeface="Arial"/>
              <a:buChar char="•"/>
            </a:pPr>
            <a:r>
              <a:rPr lang="en-US" sz="2402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 Iqtidorlarini rivojlantirish uchun platformalar kam, </a:t>
            </a:r>
          </a:p>
          <a:p>
            <a:pPr algn="l">
              <a:lnSpc>
                <a:spcPts val="3364"/>
              </a:lnSpc>
            </a:pPr>
            <a:r>
              <a:rPr lang="en-US" sz="2402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 natijada ularning ko'plab iste'dodlari yashirin qolib ketmoqda.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41879" y="0"/>
            <a:ext cx="6244908" cy="10287000"/>
            <a:chOff x="0" y="0"/>
            <a:chExt cx="164475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4750" cy="2709333"/>
            </a:xfrm>
            <a:custGeom>
              <a:avLst/>
              <a:gdLst/>
              <a:ahLst/>
              <a:cxnLst/>
              <a:rect l="l" t="t" r="r" b="b"/>
              <a:pathLst>
                <a:path w="1644750" h="2709333">
                  <a:moveTo>
                    <a:pt x="0" y="0"/>
                  </a:moveTo>
                  <a:lnTo>
                    <a:pt x="1644750" y="0"/>
                  </a:lnTo>
                  <a:lnTo>
                    <a:pt x="164475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64475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64120" y="9258300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260962" y="2098994"/>
            <a:ext cx="7295257" cy="908071"/>
            <a:chOff x="0" y="0"/>
            <a:chExt cx="1921385" cy="2391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1385" cy="239163"/>
            </a:xfrm>
            <a:custGeom>
              <a:avLst/>
              <a:gdLst/>
              <a:ahLst/>
              <a:cxnLst/>
              <a:rect l="l" t="t" r="r" b="b"/>
              <a:pathLst>
                <a:path w="1921385" h="239163">
                  <a:moveTo>
                    <a:pt x="0" y="0"/>
                  </a:moveTo>
                  <a:lnTo>
                    <a:pt x="1718185" y="0"/>
                  </a:lnTo>
                  <a:lnTo>
                    <a:pt x="1921385" y="119581"/>
                  </a:lnTo>
                  <a:lnTo>
                    <a:pt x="1718185" y="239163"/>
                  </a:lnTo>
                  <a:lnTo>
                    <a:pt x="0" y="239163"/>
                  </a:lnTo>
                  <a:lnTo>
                    <a:pt x="203200" y="1195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77800" y="-38100"/>
              <a:ext cx="1667385" cy="2772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631068" y="3235665"/>
            <a:ext cx="9096270" cy="1079025"/>
            <a:chOff x="0" y="0"/>
            <a:chExt cx="2395725" cy="2841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95725" cy="284188"/>
            </a:xfrm>
            <a:custGeom>
              <a:avLst/>
              <a:gdLst/>
              <a:ahLst/>
              <a:cxnLst/>
              <a:rect l="l" t="t" r="r" b="b"/>
              <a:pathLst>
                <a:path w="2395725" h="284188">
                  <a:moveTo>
                    <a:pt x="0" y="0"/>
                  </a:moveTo>
                  <a:lnTo>
                    <a:pt x="2192525" y="0"/>
                  </a:lnTo>
                  <a:lnTo>
                    <a:pt x="2395725" y="142094"/>
                  </a:lnTo>
                  <a:lnTo>
                    <a:pt x="2192525" y="284188"/>
                  </a:lnTo>
                  <a:lnTo>
                    <a:pt x="0" y="284188"/>
                  </a:lnTo>
                  <a:lnTo>
                    <a:pt x="203200" y="142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77800" y="-38100"/>
              <a:ext cx="2141725" cy="322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1631068" y="4781776"/>
            <a:ext cx="10041789" cy="1088075"/>
            <a:chOff x="0" y="0"/>
            <a:chExt cx="2644751" cy="28657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44751" cy="286571"/>
            </a:xfrm>
            <a:custGeom>
              <a:avLst/>
              <a:gdLst/>
              <a:ahLst/>
              <a:cxnLst/>
              <a:rect l="l" t="t" r="r" b="b"/>
              <a:pathLst>
                <a:path w="2644751" h="286571">
                  <a:moveTo>
                    <a:pt x="0" y="0"/>
                  </a:moveTo>
                  <a:lnTo>
                    <a:pt x="2441551" y="0"/>
                  </a:lnTo>
                  <a:lnTo>
                    <a:pt x="2644751" y="143286"/>
                  </a:lnTo>
                  <a:lnTo>
                    <a:pt x="2441551" y="286571"/>
                  </a:lnTo>
                  <a:lnTo>
                    <a:pt x="0" y="286571"/>
                  </a:lnTo>
                  <a:lnTo>
                    <a:pt x="203200" y="1432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77800" y="-38100"/>
              <a:ext cx="2390751" cy="324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879" y="1870394"/>
            <a:ext cx="525040" cy="52504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-246591" y="4856035"/>
            <a:ext cx="7940145" cy="782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Jamiyatga imkoniyati cheklangan bolalar integratsiyasini kuchaytirish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879" y="3082608"/>
            <a:ext cx="525040" cy="525040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1879" y="4617910"/>
            <a:ext cx="525040" cy="525040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743679" y="6473122"/>
            <a:ext cx="1722933" cy="3574551"/>
            <a:chOff x="0" y="0"/>
            <a:chExt cx="9182100" cy="19050000"/>
          </a:xfrm>
        </p:grpSpPr>
        <p:sp>
          <p:nvSpPr>
            <p:cNvPr id="29" name="Freeform 29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3"/>
              <a:stretch>
                <a:fillRect l="-8589" r="-8589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grpSp>
        <p:nvGrpSpPr>
          <p:cNvPr id="31" name="Group 31"/>
          <p:cNvGrpSpPr>
            <a:grpSpLocks noChangeAspect="1"/>
          </p:cNvGrpSpPr>
          <p:nvPr/>
        </p:nvGrpSpPr>
        <p:grpSpPr>
          <a:xfrm>
            <a:off x="3190512" y="6473122"/>
            <a:ext cx="1722933" cy="3574551"/>
            <a:chOff x="0" y="0"/>
            <a:chExt cx="9182100" cy="19050000"/>
          </a:xfrm>
        </p:grpSpPr>
        <p:sp>
          <p:nvSpPr>
            <p:cNvPr id="32" name="Freeform 32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5"/>
              <a:stretch>
                <a:fillRect l="-15188" r="-15188"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grpSp>
        <p:nvGrpSpPr>
          <p:cNvPr id="34" name="Group 34"/>
          <p:cNvGrpSpPr>
            <a:grpSpLocks noChangeAspect="1"/>
          </p:cNvGrpSpPr>
          <p:nvPr/>
        </p:nvGrpSpPr>
        <p:grpSpPr>
          <a:xfrm>
            <a:off x="5637245" y="6473122"/>
            <a:ext cx="1722933" cy="3574551"/>
            <a:chOff x="0" y="0"/>
            <a:chExt cx="9182100" cy="19050000"/>
          </a:xfrm>
        </p:grpSpPr>
        <p:sp>
          <p:nvSpPr>
            <p:cNvPr id="35" name="Freeform 35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6"/>
              <a:stretch>
                <a:fillRect l="-15862" r="-15862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grpSp>
        <p:nvGrpSpPr>
          <p:cNvPr id="37" name="Group 37"/>
          <p:cNvGrpSpPr>
            <a:grpSpLocks noChangeAspect="1"/>
          </p:cNvGrpSpPr>
          <p:nvPr/>
        </p:nvGrpSpPr>
        <p:grpSpPr>
          <a:xfrm>
            <a:off x="8084079" y="6473122"/>
            <a:ext cx="1722933" cy="3574551"/>
            <a:chOff x="0" y="0"/>
            <a:chExt cx="9182100" cy="19050000"/>
          </a:xfrm>
        </p:grpSpPr>
        <p:sp>
          <p:nvSpPr>
            <p:cNvPr id="38" name="Freeform 38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7"/>
              <a:stretch>
                <a:fillRect l="-15188" r="-15188"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grpSp>
        <p:nvGrpSpPr>
          <p:cNvPr id="40" name="Group 40"/>
          <p:cNvGrpSpPr>
            <a:grpSpLocks noChangeAspect="1"/>
          </p:cNvGrpSpPr>
          <p:nvPr/>
        </p:nvGrpSpPr>
        <p:grpSpPr>
          <a:xfrm>
            <a:off x="10530912" y="6473122"/>
            <a:ext cx="1722933" cy="3574551"/>
            <a:chOff x="0" y="0"/>
            <a:chExt cx="9182100" cy="19050000"/>
          </a:xfrm>
        </p:grpSpPr>
        <p:sp>
          <p:nvSpPr>
            <p:cNvPr id="41" name="Freeform 41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8"/>
              <a:stretch>
                <a:fillRect l="-15727" r="-15727"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grpSp>
        <p:nvGrpSpPr>
          <p:cNvPr id="43" name="Group 43"/>
          <p:cNvGrpSpPr>
            <a:grpSpLocks noChangeAspect="1"/>
          </p:cNvGrpSpPr>
          <p:nvPr/>
        </p:nvGrpSpPr>
        <p:grpSpPr>
          <a:xfrm>
            <a:off x="12977745" y="6473122"/>
            <a:ext cx="1722933" cy="3574551"/>
            <a:chOff x="0" y="0"/>
            <a:chExt cx="9182100" cy="19050000"/>
          </a:xfrm>
        </p:grpSpPr>
        <p:sp>
          <p:nvSpPr>
            <p:cNvPr id="44" name="Freeform 44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9"/>
              <a:stretch>
                <a:fillRect l="-10205" r="-10205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grpSp>
        <p:nvGrpSpPr>
          <p:cNvPr id="46" name="Group 46"/>
          <p:cNvGrpSpPr>
            <a:grpSpLocks noChangeAspect="1"/>
          </p:cNvGrpSpPr>
          <p:nvPr/>
        </p:nvGrpSpPr>
        <p:grpSpPr>
          <a:xfrm>
            <a:off x="15424313" y="6473122"/>
            <a:ext cx="1722933" cy="3574551"/>
            <a:chOff x="0" y="0"/>
            <a:chExt cx="9182100" cy="19050000"/>
          </a:xfrm>
        </p:grpSpPr>
        <p:sp>
          <p:nvSpPr>
            <p:cNvPr id="47" name="Freeform 47"/>
            <p:cNvSpPr/>
            <p:nvPr/>
          </p:nvSpPr>
          <p:spPr>
            <a:xfrm>
              <a:off x="395859" y="240665"/>
              <a:ext cx="8381619" cy="18062447"/>
            </a:xfrm>
            <a:custGeom>
              <a:avLst/>
              <a:gdLst/>
              <a:ahLst/>
              <a:cxnLst/>
              <a:rect l="l" t="t" r="r" b="b"/>
              <a:pathLst>
                <a:path w="8381619" h="18062447">
                  <a:moveTo>
                    <a:pt x="7301738" y="18062447"/>
                  </a:moveTo>
                  <a:lnTo>
                    <a:pt x="1080008" y="18062447"/>
                  </a:lnTo>
                  <a:cubicBezTo>
                    <a:pt x="483489" y="18062447"/>
                    <a:pt x="0" y="17578832"/>
                    <a:pt x="0" y="16982439"/>
                  </a:cubicBezTo>
                  <a:lnTo>
                    <a:pt x="0" y="1082675"/>
                  </a:lnTo>
                  <a:cubicBezTo>
                    <a:pt x="0" y="484759"/>
                    <a:pt x="484759" y="0"/>
                    <a:pt x="1082675" y="0"/>
                  </a:cubicBezTo>
                  <a:lnTo>
                    <a:pt x="7299071" y="0"/>
                  </a:lnTo>
                  <a:cubicBezTo>
                    <a:pt x="7896988" y="0"/>
                    <a:pt x="8381619" y="484759"/>
                    <a:pt x="8381619" y="1082548"/>
                  </a:cubicBezTo>
                  <a:lnTo>
                    <a:pt x="8381619" y="16982439"/>
                  </a:lnTo>
                  <a:cubicBezTo>
                    <a:pt x="8381873" y="17578959"/>
                    <a:pt x="7898384" y="18062447"/>
                    <a:pt x="7301738" y="18062447"/>
                  </a:cubicBezTo>
                  <a:close/>
                </a:path>
              </a:pathLst>
            </a:custGeom>
            <a:blipFill>
              <a:blip r:embed="rId10"/>
              <a:stretch>
                <a:fillRect l="-15862" r="-15862"/>
              </a:stretch>
            </a:blipFill>
          </p:spPr>
        </p:sp>
        <p:sp>
          <p:nvSpPr>
            <p:cNvPr id="48" name="Freeform 48"/>
            <p:cNvSpPr/>
            <p:nvPr/>
          </p:nvSpPr>
          <p:spPr>
            <a:xfrm>
              <a:off x="0" y="0"/>
              <a:ext cx="9182100" cy="19050000"/>
            </a:xfrm>
            <a:custGeom>
              <a:avLst/>
              <a:gdLst/>
              <a:ahLst/>
              <a:cxnLst/>
              <a:rect l="l" t="t" r="r" b="b"/>
              <a:pathLst>
                <a:path w="9182100" h="19050000">
                  <a:moveTo>
                    <a:pt x="9182100" y="0"/>
                  </a:moveTo>
                  <a:lnTo>
                    <a:pt x="9182100" y="19050000"/>
                  </a:lnTo>
                  <a:lnTo>
                    <a:pt x="0" y="19050000"/>
                  </a:lnTo>
                  <a:lnTo>
                    <a:pt x="0" y="0"/>
                  </a:lnTo>
                  <a:lnTo>
                    <a:pt x="9182100" y="0"/>
                  </a:lnTo>
                  <a:close/>
                </a:path>
              </a:pathLst>
            </a:custGeom>
            <a:blipFill>
              <a:blip r:embed="rId4"/>
              <a:stretch>
                <a:fillRect t="-208" b="-208"/>
              </a:stretch>
            </a:blipFill>
          </p:spPr>
        </p:sp>
      </p:grpSp>
      <p:sp>
        <p:nvSpPr>
          <p:cNvPr id="49" name="TextBox 49"/>
          <p:cNvSpPr txBox="1"/>
          <p:nvPr/>
        </p:nvSpPr>
        <p:spPr>
          <a:xfrm>
            <a:off x="344399" y="1230989"/>
            <a:ext cx="8152916" cy="71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43"/>
              </a:lnSpc>
              <a:spcBef>
                <a:spcPct val="0"/>
              </a:spcBef>
            </a:pPr>
            <a:r>
              <a:rPr lang="en-US" sz="2030" spc="-40">
                <a:solidFill>
                  <a:srgbClr val="051D40"/>
                </a:solidFill>
                <a:latin typeface="Poppins"/>
                <a:ea typeface="Poppins"/>
                <a:cs typeface="Poppins"/>
                <a:sym typeface="Poppins"/>
              </a:rPr>
              <a:t>IMKONIYATI CHEKLANGAN BOLALAR UCHUN MAXSUS PLATFORMA YARATISH ORQALI ULARNING: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426422" y="267865"/>
            <a:ext cx="6532433" cy="76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VAZIFALARI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-1010736" y="2328557"/>
            <a:ext cx="7855605" cy="391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Ijodiy qobilyatlarini rivojlantirish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91459" y="3168990"/>
            <a:ext cx="6153410" cy="111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1"/>
              </a:lnSpc>
            </a:pPr>
            <a:r>
              <a:rPr lang="en-US" sz="2072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Daromad topishga komaklashish va auksionlarda mahsulotlarini sotishga yordam berish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91459" y="376449"/>
            <a:ext cx="6532433" cy="76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LOYIHANING MAQSADI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29429" y="1815043"/>
            <a:ext cx="22993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25857" y="3015933"/>
            <a:ext cx="23708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19160" y="4551235"/>
            <a:ext cx="25047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2990423" y="1200099"/>
            <a:ext cx="4350246" cy="375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IMKON PLUS PLATFORMASI ICHIDA: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2141879" y="1893572"/>
            <a:ext cx="6146121" cy="4277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Har bir bola uchun alohida profil yaratsh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Bolalarning ijodiy ishlarini platformaga joylashtirish.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Online va offline auksionlar tashkil etish.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Homiy va xayriya tashkilotlarini jalb qilish.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Jamiyat e’tiborini iqtidorli bolalarga qaratish.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Bolalarning o’ziga bo’lgan ishonchini oshirish.</a:t>
            </a:r>
          </a:p>
          <a:p>
            <a:pPr marL="474986" lvl="1" indent="-237493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Bolalarni moliyaviy barqarorligini qisman bo’lsada taminlash</a:t>
            </a:r>
          </a:p>
        </p:txBody>
      </p:sp>
      <p:sp>
        <p:nvSpPr>
          <p:cNvPr id="59" name="Freeform 59"/>
          <p:cNvSpPr/>
          <p:nvPr/>
        </p:nvSpPr>
        <p:spPr>
          <a:xfrm>
            <a:off x="391454" y="9969657"/>
            <a:ext cx="2237083" cy="441824"/>
          </a:xfrm>
          <a:custGeom>
            <a:avLst/>
            <a:gdLst/>
            <a:ahLst/>
            <a:cxnLst/>
            <a:rect l="l" t="t" r="r" b="b"/>
            <a:pathLst>
              <a:path w="2237083" h="441824">
                <a:moveTo>
                  <a:pt x="0" y="0"/>
                </a:moveTo>
                <a:lnTo>
                  <a:pt x="2237083" y="0"/>
                </a:lnTo>
                <a:lnTo>
                  <a:pt x="2237083" y="441824"/>
                </a:lnTo>
                <a:lnTo>
                  <a:pt x="0" y="441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2933337" y="9969657"/>
            <a:ext cx="2237083" cy="469743"/>
          </a:xfrm>
          <a:custGeom>
            <a:avLst/>
            <a:gdLst/>
            <a:ahLst/>
            <a:cxnLst/>
            <a:rect l="l" t="t" r="r" b="b"/>
            <a:pathLst>
              <a:path w="2237083" h="469743">
                <a:moveTo>
                  <a:pt x="0" y="0"/>
                </a:moveTo>
                <a:lnTo>
                  <a:pt x="2237083" y="0"/>
                </a:lnTo>
                <a:lnTo>
                  <a:pt x="2237083" y="469743"/>
                </a:lnTo>
                <a:lnTo>
                  <a:pt x="0" y="469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59" r="-3159"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5380171" y="9969657"/>
            <a:ext cx="2237083" cy="469743"/>
          </a:xfrm>
          <a:custGeom>
            <a:avLst/>
            <a:gdLst/>
            <a:ahLst/>
            <a:cxnLst/>
            <a:rect l="l" t="t" r="r" b="b"/>
            <a:pathLst>
              <a:path w="2237083" h="469743">
                <a:moveTo>
                  <a:pt x="0" y="0"/>
                </a:moveTo>
                <a:lnTo>
                  <a:pt x="2237082" y="0"/>
                </a:lnTo>
                <a:lnTo>
                  <a:pt x="2237082" y="469743"/>
                </a:lnTo>
                <a:lnTo>
                  <a:pt x="0" y="469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59" r="-3159"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7693554" y="9969657"/>
            <a:ext cx="2237083" cy="469743"/>
          </a:xfrm>
          <a:custGeom>
            <a:avLst/>
            <a:gdLst/>
            <a:ahLst/>
            <a:cxnLst/>
            <a:rect l="l" t="t" r="r" b="b"/>
            <a:pathLst>
              <a:path w="2237083" h="469743">
                <a:moveTo>
                  <a:pt x="0" y="0"/>
                </a:moveTo>
                <a:lnTo>
                  <a:pt x="2237082" y="0"/>
                </a:lnTo>
                <a:lnTo>
                  <a:pt x="2237082" y="469743"/>
                </a:lnTo>
                <a:lnTo>
                  <a:pt x="0" y="469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59" r="-3159"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10235436" y="9969657"/>
            <a:ext cx="2237083" cy="483834"/>
          </a:xfrm>
          <a:custGeom>
            <a:avLst/>
            <a:gdLst/>
            <a:ahLst/>
            <a:cxnLst/>
            <a:rect l="l" t="t" r="r" b="b"/>
            <a:pathLst>
              <a:path w="2237083" h="483834">
                <a:moveTo>
                  <a:pt x="0" y="0"/>
                </a:moveTo>
                <a:lnTo>
                  <a:pt x="2237083" y="0"/>
                </a:lnTo>
                <a:lnTo>
                  <a:pt x="2237083" y="483834"/>
                </a:lnTo>
                <a:lnTo>
                  <a:pt x="0" y="483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54" r="-4754"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12777319" y="9969657"/>
            <a:ext cx="2237083" cy="483834"/>
          </a:xfrm>
          <a:custGeom>
            <a:avLst/>
            <a:gdLst/>
            <a:ahLst/>
            <a:cxnLst/>
            <a:rect l="l" t="t" r="r" b="b"/>
            <a:pathLst>
              <a:path w="2237083" h="483834">
                <a:moveTo>
                  <a:pt x="0" y="0"/>
                </a:moveTo>
                <a:lnTo>
                  <a:pt x="2237083" y="0"/>
                </a:lnTo>
                <a:lnTo>
                  <a:pt x="2237083" y="483834"/>
                </a:lnTo>
                <a:lnTo>
                  <a:pt x="0" y="483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54" r="-4754"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15319202" y="9969657"/>
            <a:ext cx="2237083" cy="483834"/>
          </a:xfrm>
          <a:custGeom>
            <a:avLst/>
            <a:gdLst/>
            <a:ahLst/>
            <a:cxnLst/>
            <a:rect l="l" t="t" r="r" b="b"/>
            <a:pathLst>
              <a:path w="2237083" h="483834">
                <a:moveTo>
                  <a:pt x="0" y="0"/>
                </a:moveTo>
                <a:lnTo>
                  <a:pt x="2237083" y="0"/>
                </a:lnTo>
                <a:lnTo>
                  <a:pt x="2237083" y="483834"/>
                </a:lnTo>
                <a:lnTo>
                  <a:pt x="0" y="483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54" r="-4754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56283" y="-2445901"/>
            <a:ext cx="15178802" cy="15178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FF2222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005039" y="-1622887"/>
            <a:ext cx="13881919" cy="1388191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618101" y="17679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10280481" y="2069778"/>
            <a:ext cx="5768345" cy="63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IMKONIYATI CHEKLANGAN BOLALAR VA</a:t>
            </a:r>
          </a:p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ULARNING OTA ONALARI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63159" y="20412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0" y="35413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10823111" y="4132865"/>
            <a:ext cx="5768345" cy="31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IMKONIYATI CHEKLANGAN IQTIDORLI BOLALAR.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89058" y="38146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</a:p>
        </p:txBody>
      </p:sp>
      <p:sp>
        <p:nvSpPr>
          <p:cNvPr id="14" name="Freeform 14"/>
          <p:cNvSpPr/>
          <p:nvPr/>
        </p:nvSpPr>
        <p:spPr>
          <a:xfrm>
            <a:off x="9144000" y="5318072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TextBox 15"/>
          <p:cNvSpPr txBox="1"/>
          <p:nvPr/>
        </p:nvSpPr>
        <p:spPr>
          <a:xfrm>
            <a:off x="10823111" y="5619859"/>
            <a:ext cx="5768345" cy="63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SAN’AT IXLOSMANDLARI VA</a:t>
            </a:r>
          </a:p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 KENG JAMOATCHILIK.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9058" y="5591284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</a:p>
        </p:txBody>
      </p:sp>
      <p:sp>
        <p:nvSpPr>
          <p:cNvPr id="17" name="Freeform 17"/>
          <p:cNvSpPr/>
          <p:nvPr/>
        </p:nvSpPr>
        <p:spPr>
          <a:xfrm>
            <a:off x="8618101" y="7094753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TextBox 18"/>
          <p:cNvSpPr txBox="1"/>
          <p:nvPr/>
        </p:nvSpPr>
        <p:spPr>
          <a:xfrm>
            <a:off x="10568256" y="7542018"/>
            <a:ext cx="5768345" cy="94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HOMIYLAR, </a:t>
            </a:r>
          </a:p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XAYRIYA TASHKILOTLARI VA </a:t>
            </a:r>
          </a:p>
          <a:p>
            <a:pPr algn="l">
              <a:lnSpc>
                <a:spcPts val="2495"/>
              </a:lnSpc>
            </a:pPr>
            <a:r>
              <a:rPr lang="en-US" sz="1782" spc="-35">
                <a:solidFill>
                  <a:srgbClr val="145DA0"/>
                </a:solidFill>
                <a:latin typeface="Poppins"/>
                <a:ea typeface="Poppins"/>
                <a:cs typeface="Poppins"/>
                <a:sym typeface="Poppins"/>
              </a:rPr>
              <a:t>VALANTYORLAR.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63159" y="7367965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7905455" y="2656032"/>
            <a:ext cx="373607" cy="373607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FF2222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315313" y="4180490"/>
            <a:ext cx="373607" cy="37360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FF2222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944228" y="7402839"/>
            <a:ext cx="373607" cy="37360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FF2222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309460" y="5760481"/>
            <a:ext cx="373607" cy="373607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FF2222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567473" y="1346943"/>
            <a:ext cx="6532433" cy="173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4"/>
              </a:lnSpc>
              <a:spcBef>
                <a:spcPct val="0"/>
              </a:spcBef>
            </a:pPr>
            <a:r>
              <a:rPr lang="en-US" sz="4996">
                <a:solidFill>
                  <a:srgbClr val="FFFFFF"/>
                </a:solidFill>
                <a:latin typeface="Abril Fatface"/>
                <a:ea typeface="Abril Fatface"/>
                <a:cs typeface="Abril Fatface"/>
                <a:sym typeface="Abril Fatface"/>
              </a:rPr>
              <a:t>TIZIM QANDAY ISHLAYDI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58250" y="4186844"/>
            <a:ext cx="5965934" cy="3609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Ro'yxatdan o'tish tizimi.</a:t>
            </a:r>
          </a:p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Shaxsiy profil ( har bir bolaning ijodiy ishlarni joylashtirish)</a:t>
            </a:r>
          </a:p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Online savdo tizimi( bolalar yasagan mahsulot).</a:t>
            </a:r>
          </a:p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Online auksion tizimi.</a:t>
            </a:r>
          </a:p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Offline auksion va ko'rgazmalar.</a:t>
            </a:r>
          </a:p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Xabarnoma tizimi.</a:t>
            </a:r>
          </a:p>
          <a:p>
            <a:pPr marL="488227" lvl="1" indent="-244113" algn="l">
              <a:lnSpc>
                <a:spcPts val="3165"/>
              </a:lnSpc>
              <a:buFont typeface="Arial"/>
              <a:buChar char="•"/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Xomiylik va xayriya bo'limi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7264" y="3325174"/>
            <a:ext cx="3864769" cy="375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PLATFORMA QANDAY ISHLAYDI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162447" y="558748"/>
            <a:ext cx="6532433" cy="752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KIMLAR UCHUN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66830" y="0"/>
            <a:ext cx="5021170" cy="10287000"/>
            <a:chOff x="0" y="0"/>
            <a:chExt cx="132244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2448" cy="2709333"/>
            </a:xfrm>
            <a:custGeom>
              <a:avLst/>
              <a:gdLst/>
              <a:ahLst/>
              <a:cxnLst/>
              <a:rect l="l" t="t" r="r" b="b"/>
              <a:pathLst>
                <a:path w="1322448" h="2709333">
                  <a:moveTo>
                    <a:pt x="0" y="0"/>
                  </a:moveTo>
                  <a:lnTo>
                    <a:pt x="1322448" y="0"/>
                  </a:lnTo>
                  <a:lnTo>
                    <a:pt x="132244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2244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66307" y="344135"/>
            <a:ext cx="8027935" cy="9598729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50" y="-127"/>
              <a:ext cx="8603411" cy="10286873"/>
            </a:xfrm>
            <a:custGeom>
              <a:avLst/>
              <a:gdLst/>
              <a:ahLst/>
              <a:cxnLst/>
              <a:rect l="l" t="t" r="r" b="b"/>
              <a:pathLst>
                <a:path w="8603411" h="10286873">
                  <a:moveTo>
                    <a:pt x="8603411" y="10251440"/>
                  </a:moveTo>
                  <a:cubicBezTo>
                    <a:pt x="8603411" y="10284587"/>
                    <a:pt x="8592743" y="10286873"/>
                    <a:pt x="8564930" y="10286873"/>
                  </a:cubicBezTo>
                  <a:cubicBezTo>
                    <a:pt x="5710351" y="10286238"/>
                    <a:pt x="2855899" y="10286238"/>
                    <a:pt x="1320" y="10286238"/>
                  </a:cubicBezTo>
                  <a:cubicBezTo>
                    <a:pt x="-2744" y="10272395"/>
                    <a:pt x="3606" y="10259822"/>
                    <a:pt x="6527" y="10246995"/>
                  </a:cubicBezTo>
                  <a:cubicBezTo>
                    <a:pt x="132003" y="9685401"/>
                    <a:pt x="257606" y="9123934"/>
                    <a:pt x="383463" y="8562467"/>
                  </a:cubicBezTo>
                  <a:cubicBezTo>
                    <a:pt x="562914" y="7761986"/>
                    <a:pt x="742746" y="6961632"/>
                    <a:pt x="922070" y="6161151"/>
                  </a:cubicBezTo>
                  <a:cubicBezTo>
                    <a:pt x="1143558" y="5172583"/>
                    <a:pt x="1364538" y="4184015"/>
                    <a:pt x="1585899" y="3195574"/>
                  </a:cubicBezTo>
                  <a:cubicBezTo>
                    <a:pt x="1810816" y="2191385"/>
                    <a:pt x="2035860" y="1187323"/>
                    <a:pt x="2261412" y="183261"/>
                  </a:cubicBezTo>
                  <a:cubicBezTo>
                    <a:pt x="2275128" y="122174"/>
                    <a:pt x="2283891" y="59690"/>
                    <a:pt x="2306116" y="635"/>
                  </a:cubicBezTo>
                  <a:cubicBezTo>
                    <a:pt x="4392472" y="635"/>
                    <a:pt x="6478828" y="635"/>
                    <a:pt x="8565184" y="0"/>
                  </a:cubicBezTo>
                  <a:cubicBezTo>
                    <a:pt x="8593505" y="0"/>
                    <a:pt x="8603157" y="3429"/>
                    <a:pt x="8603157" y="35814"/>
                  </a:cubicBezTo>
                  <a:cubicBezTo>
                    <a:pt x="8602395" y="3441065"/>
                    <a:pt x="8602395" y="6846316"/>
                    <a:pt x="8603411" y="10251440"/>
                  </a:cubicBezTo>
                  <a:close/>
                </a:path>
              </a:pathLst>
            </a:custGeom>
            <a:blipFill>
              <a:blip r:embed="rId2"/>
              <a:stretch>
                <a:fillRect l="-1862" r="-186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FFFFFF">
                  <a:alpha val="15686"/>
                </a:srgbClr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10929" y="5643420"/>
            <a:ext cx="2661498" cy="236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4"/>
              </a:lnSpc>
              <a:spcBef>
                <a:spcPct val="0"/>
              </a:spcBef>
            </a:pPr>
            <a:r>
              <a:rPr lang="en-US" sz="1667" u="none" strike="noStrike" spc="-33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Nullam laoreet risus fringilla, egestas elit a, consequat augue. Phasellus sollicitudin felis mi, quis egestas ex ornare sed.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99225" y="5643420"/>
            <a:ext cx="2661498" cy="2367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4"/>
              </a:lnSpc>
              <a:spcBef>
                <a:spcPct val="0"/>
              </a:spcBef>
            </a:pPr>
            <a:r>
              <a:rPr lang="en-US" sz="1667" u="none" strike="noStrike" spc="-33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Nullam laoreet risus fringilla, egestas elit a, consequat augue. Phasellus sollicitudin felis mi, quis egestas ex ornare sed. 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70722" y="4319440"/>
            <a:ext cx="8723364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V="1">
            <a:off x="670722" y="1308477"/>
            <a:ext cx="8723364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 flipV="1">
            <a:off x="9375036" y="1308477"/>
            <a:ext cx="19050" cy="3010963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670722" y="1306126"/>
            <a:ext cx="0" cy="3013315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629795" y="10028623"/>
            <a:ext cx="8764292" cy="1905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629795" y="5536199"/>
            <a:ext cx="8723364" cy="0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9353159" y="5536378"/>
            <a:ext cx="2828" cy="4511294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H="1">
            <a:off x="629795" y="5536199"/>
            <a:ext cx="0" cy="4511474"/>
          </a:xfrm>
          <a:prstGeom prst="line">
            <a:avLst/>
          </a:prstGeom>
          <a:ln w="38100" cap="flat">
            <a:gradFill>
              <a:gsLst>
                <a:gs pos="0">
                  <a:srgbClr val="FF5757">
                    <a:alpha val="100000"/>
                  </a:srgbClr>
                </a:gs>
                <a:gs pos="100000">
                  <a:srgbClr val="8C52FF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-2706831" y="-1681011"/>
            <a:ext cx="3735531" cy="3735531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C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322832" y="-643475"/>
            <a:ext cx="1286950" cy="1286950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35469" y="240566"/>
            <a:ext cx="6532433" cy="837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4"/>
              </a:lnSpc>
              <a:spcBef>
                <a:spcPct val="0"/>
              </a:spcBef>
            </a:pPr>
            <a:r>
              <a:rPr lang="en-US" sz="4896">
                <a:solidFill>
                  <a:srgbClr val="242424"/>
                </a:solidFill>
                <a:latin typeface="Abril Fatface"/>
                <a:ea typeface="Abril Fatface"/>
                <a:cs typeface="Abril Fatface"/>
                <a:sym typeface="Abril Fatface"/>
              </a:rPr>
              <a:t>QANDAY ISHLAYDI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4109" y="1479927"/>
            <a:ext cx="8559977" cy="264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0102" lvl="1" indent="-270051" algn="l">
              <a:lnSpc>
                <a:spcPts val="3502"/>
              </a:lnSpc>
              <a:buFont typeface="Arial"/>
              <a:buChar char="•"/>
            </a:pPr>
            <a:r>
              <a:rPr lang="en-US" sz="250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Ijtimoiy foydali loyiha.</a:t>
            </a:r>
          </a:p>
          <a:p>
            <a:pPr marL="540102" lvl="1" indent="-270051" algn="l">
              <a:lnSpc>
                <a:spcPts val="3502"/>
              </a:lnSpc>
              <a:buFont typeface="Arial"/>
              <a:buChar char="•"/>
            </a:pPr>
            <a:r>
              <a:rPr lang="en-US" sz="250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Bolalarning iste' dodini yuzaga chiqaradi.</a:t>
            </a:r>
          </a:p>
          <a:p>
            <a:pPr marL="561708" lvl="1" indent="-280854" algn="l">
              <a:lnSpc>
                <a:spcPts val="3642"/>
              </a:lnSpc>
              <a:buFont typeface="Arial"/>
              <a:buChar char="•"/>
            </a:pPr>
            <a:r>
              <a:rPr lang="en-US" sz="260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Ularning daromad topishiga yordam beradi.</a:t>
            </a:r>
          </a:p>
          <a:p>
            <a:pPr marL="540102" lvl="1" indent="-270051" algn="l">
              <a:lnSpc>
                <a:spcPts val="3502"/>
              </a:lnSpc>
              <a:buFont typeface="Arial"/>
              <a:buChar char="•"/>
            </a:pPr>
            <a:r>
              <a:rPr lang="en-US" sz="250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Zamonaviy online platforma.</a:t>
            </a:r>
          </a:p>
          <a:p>
            <a:pPr marL="540102" lvl="1" indent="-270051" algn="l">
              <a:lnSpc>
                <a:spcPts val="3502"/>
              </a:lnSpc>
              <a:buFont typeface="Arial"/>
              <a:buChar char="•"/>
            </a:pPr>
            <a:r>
              <a:rPr lang="en-US" sz="250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Online va offline tizim birlashtirilgan.</a:t>
            </a:r>
          </a:p>
          <a:p>
            <a:pPr marL="540102" lvl="1" indent="-270051" algn="l">
              <a:lnSpc>
                <a:spcPts val="3502"/>
              </a:lnSpc>
              <a:buFont typeface="Arial"/>
              <a:buChar char="•"/>
            </a:pPr>
            <a:r>
              <a:rPr lang="en-US" sz="250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Jamiyatda teng imkoniyat yaratadi va faolligi oshadi.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68939" y="5666658"/>
            <a:ext cx="7791784" cy="438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 oydan 1 yilgacha muddatda loyiha to’liq ishga tushadi va bozor miqyosiga chiqadi.  </a:t>
            </a:r>
          </a:p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yil mobaynida 100+ imkoniyati cheklangan bolalarni o’z ichiga oladi.</a:t>
            </a:r>
          </a:p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yilda 5000+ dan ortiq mahsulotlar sotiladi.</a:t>
            </a:r>
          </a:p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oyda ½ marta online  va offline auksion, 1 yilda 12/24 marta o’tkaziladi.</a:t>
            </a:r>
          </a:p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Ijodiy mahsulotlari sotiladi.</a:t>
            </a:r>
          </a:p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Homiylar soni ortadi.</a:t>
            </a:r>
          </a:p>
          <a:p>
            <a:pPr marL="489906" lvl="1" indent="-244953" algn="l">
              <a:lnSpc>
                <a:spcPts val="3176"/>
              </a:lnSpc>
              <a:buFont typeface="Arial"/>
              <a:buChar char="•"/>
            </a:pPr>
            <a:r>
              <a:rPr lang="en-US" sz="2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Jamiyatda imkoniyati cheklangan insonlarga bo'lgan e'tibor kuchayadi.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0885" y="4500415"/>
            <a:ext cx="7926368" cy="854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4"/>
              </a:lnSpc>
              <a:spcBef>
                <a:spcPct val="0"/>
              </a:spcBef>
            </a:pPr>
            <a:r>
              <a:rPr lang="en-US" sz="4996">
                <a:solidFill>
                  <a:srgbClr val="242424"/>
                </a:solidFill>
                <a:latin typeface="Abril Fatface"/>
                <a:ea typeface="Abril Fatface"/>
                <a:cs typeface="Abril Fatface"/>
                <a:sym typeface="Abril Fatface"/>
              </a:rPr>
              <a:t>KUTILAYOTGAN NATIJA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-3116426" y="7718173"/>
            <a:ext cx="3735531" cy="3735531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952500" cap="sq">
              <a:solidFill>
                <a:srgbClr val="CC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2879" y="6849670"/>
            <a:ext cx="3296071" cy="946825"/>
            <a:chOff x="0" y="0"/>
            <a:chExt cx="922973" cy="2651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2973" cy="265132"/>
            </a:xfrm>
            <a:custGeom>
              <a:avLst/>
              <a:gdLst/>
              <a:ahLst/>
              <a:cxnLst/>
              <a:rect l="l" t="t" r="r" b="b"/>
              <a:pathLst>
                <a:path w="922973" h="265132">
                  <a:moveTo>
                    <a:pt x="0" y="0"/>
                  </a:moveTo>
                  <a:lnTo>
                    <a:pt x="922973" y="0"/>
                  </a:lnTo>
                  <a:lnTo>
                    <a:pt x="922973" y="265132"/>
                  </a:lnTo>
                  <a:lnTo>
                    <a:pt x="0" y="265132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22973" cy="30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30191" y="6849670"/>
            <a:ext cx="3296071" cy="946825"/>
            <a:chOff x="0" y="0"/>
            <a:chExt cx="922973" cy="2651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2973" cy="265132"/>
            </a:xfrm>
            <a:custGeom>
              <a:avLst/>
              <a:gdLst/>
              <a:ahLst/>
              <a:cxnLst/>
              <a:rect l="l" t="t" r="r" b="b"/>
              <a:pathLst>
                <a:path w="922973" h="265132">
                  <a:moveTo>
                    <a:pt x="0" y="0"/>
                  </a:moveTo>
                  <a:lnTo>
                    <a:pt x="922973" y="0"/>
                  </a:lnTo>
                  <a:lnTo>
                    <a:pt x="922973" y="265132"/>
                  </a:lnTo>
                  <a:lnTo>
                    <a:pt x="0" y="265132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22973" cy="30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96477" y="6849670"/>
            <a:ext cx="3296071" cy="946825"/>
            <a:chOff x="0" y="0"/>
            <a:chExt cx="922973" cy="2651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22973" cy="265132"/>
            </a:xfrm>
            <a:custGeom>
              <a:avLst/>
              <a:gdLst/>
              <a:ahLst/>
              <a:cxnLst/>
              <a:rect l="l" t="t" r="r" b="b"/>
              <a:pathLst>
                <a:path w="922973" h="265132">
                  <a:moveTo>
                    <a:pt x="0" y="0"/>
                  </a:moveTo>
                  <a:lnTo>
                    <a:pt x="922973" y="0"/>
                  </a:lnTo>
                  <a:lnTo>
                    <a:pt x="922973" y="265132"/>
                  </a:lnTo>
                  <a:lnTo>
                    <a:pt x="0" y="265132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22973" cy="30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962764" y="6849670"/>
            <a:ext cx="3296071" cy="946825"/>
            <a:chOff x="0" y="0"/>
            <a:chExt cx="922973" cy="2651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22973" cy="265132"/>
            </a:xfrm>
            <a:custGeom>
              <a:avLst/>
              <a:gdLst/>
              <a:ahLst/>
              <a:cxnLst/>
              <a:rect l="l" t="t" r="r" b="b"/>
              <a:pathLst>
                <a:path w="922973" h="265132">
                  <a:moveTo>
                    <a:pt x="0" y="0"/>
                  </a:moveTo>
                  <a:lnTo>
                    <a:pt x="922973" y="0"/>
                  </a:lnTo>
                  <a:lnTo>
                    <a:pt x="922973" y="265132"/>
                  </a:lnTo>
                  <a:lnTo>
                    <a:pt x="0" y="265132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922973" cy="30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429050" y="6849670"/>
            <a:ext cx="3296071" cy="946825"/>
            <a:chOff x="0" y="0"/>
            <a:chExt cx="922973" cy="2651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2973" cy="265132"/>
            </a:xfrm>
            <a:custGeom>
              <a:avLst/>
              <a:gdLst/>
              <a:ahLst/>
              <a:cxnLst/>
              <a:rect l="l" t="t" r="r" b="b"/>
              <a:pathLst>
                <a:path w="922973" h="265132">
                  <a:moveTo>
                    <a:pt x="0" y="0"/>
                  </a:moveTo>
                  <a:lnTo>
                    <a:pt x="922973" y="0"/>
                  </a:lnTo>
                  <a:lnTo>
                    <a:pt x="922973" y="265132"/>
                  </a:lnTo>
                  <a:lnTo>
                    <a:pt x="0" y="265132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922973" cy="30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1766494" y="9340175"/>
            <a:ext cx="21820987" cy="946825"/>
            <a:chOff x="0" y="0"/>
            <a:chExt cx="6110362" cy="26513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10362" cy="265132"/>
            </a:xfrm>
            <a:custGeom>
              <a:avLst/>
              <a:gdLst/>
              <a:ahLst/>
              <a:cxnLst/>
              <a:rect l="l" t="t" r="r" b="b"/>
              <a:pathLst>
                <a:path w="6110362" h="265132">
                  <a:moveTo>
                    <a:pt x="0" y="0"/>
                  </a:moveTo>
                  <a:lnTo>
                    <a:pt x="6110362" y="0"/>
                  </a:lnTo>
                  <a:lnTo>
                    <a:pt x="6110362" y="265132"/>
                  </a:lnTo>
                  <a:lnTo>
                    <a:pt x="0" y="265132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6110362" cy="303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1766494" y="-816076"/>
            <a:ext cx="21820987" cy="1762900"/>
            <a:chOff x="0" y="0"/>
            <a:chExt cx="6110362" cy="49365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10362" cy="493651"/>
            </a:xfrm>
            <a:custGeom>
              <a:avLst/>
              <a:gdLst/>
              <a:ahLst/>
              <a:cxnLst/>
              <a:rect l="l" t="t" r="r" b="b"/>
              <a:pathLst>
                <a:path w="6110362" h="493651">
                  <a:moveTo>
                    <a:pt x="0" y="0"/>
                  </a:moveTo>
                  <a:lnTo>
                    <a:pt x="6110362" y="0"/>
                  </a:lnTo>
                  <a:lnTo>
                    <a:pt x="6110362" y="493651"/>
                  </a:lnTo>
                  <a:lnTo>
                    <a:pt x="0" y="493651"/>
                  </a:lnTo>
                  <a:close/>
                </a:path>
              </a:pathLst>
            </a:custGeom>
            <a:solidFill>
              <a:srgbClr val="CC0000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6110362" cy="53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030191" y="3591865"/>
            <a:ext cx="3296071" cy="3257805"/>
            <a:chOff x="0" y="0"/>
            <a:chExt cx="822347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22347" cy="812800"/>
            </a:xfrm>
            <a:custGeom>
              <a:avLst/>
              <a:gdLst/>
              <a:ahLst/>
              <a:cxnLst/>
              <a:rect l="l" t="t" r="r" b="b"/>
              <a:pathLst>
                <a:path w="822347" h="812800">
                  <a:moveTo>
                    <a:pt x="0" y="0"/>
                  </a:moveTo>
                  <a:lnTo>
                    <a:pt x="822347" y="0"/>
                  </a:lnTo>
                  <a:lnTo>
                    <a:pt x="82234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15892" r="-15892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562671" y="3591865"/>
            <a:ext cx="3296071" cy="3257805"/>
            <a:chOff x="0" y="0"/>
            <a:chExt cx="822347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22347" cy="812800"/>
            </a:xfrm>
            <a:custGeom>
              <a:avLst/>
              <a:gdLst/>
              <a:ahLst/>
              <a:cxnLst/>
              <a:rect l="l" t="t" r="r" b="b"/>
              <a:pathLst>
                <a:path w="822347" h="812800">
                  <a:moveTo>
                    <a:pt x="0" y="0"/>
                  </a:moveTo>
                  <a:lnTo>
                    <a:pt x="822347" y="0"/>
                  </a:lnTo>
                  <a:lnTo>
                    <a:pt x="82234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3771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7497712" y="3591865"/>
            <a:ext cx="3296071" cy="3257805"/>
            <a:chOff x="0" y="0"/>
            <a:chExt cx="822347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22347" cy="812800"/>
            </a:xfrm>
            <a:custGeom>
              <a:avLst/>
              <a:gdLst/>
              <a:ahLst/>
              <a:cxnLst/>
              <a:rect l="l" t="t" r="r" b="b"/>
              <a:pathLst>
                <a:path w="822347" h="812800">
                  <a:moveTo>
                    <a:pt x="0" y="0"/>
                  </a:moveTo>
                  <a:lnTo>
                    <a:pt x="822347" y="0"/>
                  </a:lnTo>
                  <a:lnTo>
                    <a:pt x="82234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26101" b="-26101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0962764" y="3591865"/>
            <a:ext cx="3296071" cy="3257805"/>
            <a:chOff x="0" y="0"/>
            <a:chExt cx="822347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22347" cy="812800"/>
            </a:xfrm>
            <a:custGeom>
              <a:avLst/>
              <a:gdLst/>
              <a:ahLst/>
              <a:cxnLst/>
              <a:rect l="l" t="t" r="r" b="b"/>
              <a:pathLst>
                <a:path w="822347" h="812800">
                  <a:moveTo>
                    <a:pt x="0" y="0"/>
                  </a:moveTo>
                  <a:lnTo>
                    <a:pt x="822347" y="0"/>
                  </a:lnTo>
                  <a:lnTo>
                    <a:pt x="82234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6024" b="-6024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14430284" y="3591865"/>
            <a:ext cx="3296071" cy="3257805"/>
            <a:chOff x="0" y="0"/>
            <a:chExt cx="822347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22347" cy="812800"/>
            </a:xfrm>
            <a:custGeom>
              <a:avLst/>
              <a:gdLst/>
              <a:ahLst/>
              <a:cxnLst/>
              <a:rect l="l" t="t" r="r" b="b"/>
              <a:pathLst>
                <a:path w="822347" h="812800">
                  <a:moveTo>
                    <a:pt x="0" y="0"/>
                  </a:moveTo>
                  <a:lnTo>
                    <a:pt x="822347" y="0"/>
                  </a:lnTo>
                  <a:lnTo>
                    <a:pt x="82234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t="-40299" b="-40299"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889982" y="6920975"/>
            <a:ext cx="2641447" cy="7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Jahongir Abduvaliyev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357503" y="6962323"/>
            <a:ext cx="2641447" cy="375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59-NURLI MASKAN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357503" y="7333651"/>
            <a:ext cx="2641447" cy="283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1587" spc="-31">
                <a:solidFill>
                  <a:srgbClr val="FDFDFD"/>
                </a:solidFill>
                <a:latin typeface="Poppins"/>
                <a:ea typeface="Poppins"/>
                <a:cs typeface="Poppins"/>
                <a:sym typeface="Poppins"/>
              </a:rPr>
              <a:t>O’QUVCHI QIZLARI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23789" y="6962323"/>
            <a:ext cx="2641447" cy="7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Abdusamiyeva </a:t>
            </a:r>
          </a:p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Moxinabonu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290076" y="6962323"/>
            <a:ext cx="2641447" cy="7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Qurbonova </a:t>
            </a:r>
          </a:p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Mubina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754134" y="6962323"/>
            <a:ext cx="2641447" cy="7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Umidjon </a:t>
            </a:r>
          </a:p>
          <a:p>
            <a:pPr algn="ctr">
              <a:lnSpc>
                <a:spcPts val="2923"/>
              </a:lnSpc>
            </a:pPr>
            <a:r>
              <a:rPr lang="en-US" sz="2087" b="1" spc="39">
                <a:solidFill>
                  <a:srgbClr val="FDFDFD"/>
                </a:solidFill>
                <a:latin typeface="Poppins Bold"/>
                <a:ea typeface="Poppins Bold"/>
                <a:cs typeface="Poppins Bold"/>
                <a:sym typeface="Poppins Bold"/>
              </a:rPr>
              <a:t>Xayrullayev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435575" y="1782885"/>
            <a:ext cx="7416850" cy="877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4"/>
              </a:lnSpc>
              <a:spcBef>
                <a:spcPct val="0"/>
              </a:spcBef>
            </a:pPr>
            <a:r>
              <a:rPr lang="en-US" sz="5196">
                <a:solidFill>
                  <a:srgbClr val="000000"/>
                </a:solidFill>
                <a:latin typeface="Abril Fatface"/>
                <a:ea typeface="Abril Fatface"/>
                <a:cs typeface="Abril Fatface"/>
                <a:sym typeface="Abril Fatface"/>
              </a:rPr>
              <a:t>IQTIDORLI BOLALAR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403235"/>
            <a:ext cx="7827011" cy="1418077"/>
            <a:chOff x="0" y="0"/>
            <a:chExt cx="1594209" cy="2888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94209" cy="288835"/>
            </a:xfrm>
            <a:custGeom>
              <a:avLst/>
              <a:gdLst/>
              <a:ahLst/>
              <a:cxnLst/>
              <a:rect l="l" t="t" r="r" b="b"/>
              <a:pathLst>
                <a:path w="1594209" h="288835">
                  <a:moveTo>
                    <a:pt x="1391009" y="0"/>
                  </a:moveTo>
                  <a:lnTo>
                    <a:pt x="0" y="0"/>
                  </a:lnTo>
                  <a:lnTo>
                    <a:pt x="0" y="288835"/>
                  </a:lnTo>
                  <a:lnTo>
                    <a:pt x="1391009" y="288835"/>
                  </a:lnTo>
                  <a:lnTo>
                    <a:pt x="1594209" y="144417"/>
                  </a:lnTo>
                  <a:lnTo>
                    <a:pt x="1391009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79909" cy="326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38990" y="1759025"/>
            <a:ext cx="2462028" cy="930495"/>
            <a:chOff x="0" y="0"/>
            <a:chExt cx="812800" cy="3071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307188"/>
            </a:xfrm>
            <a:custGeom>
              <a:avLst/>
              <a:gdLst/>
              <a:ahLst/>
              <a:cxnLst/>
              <a:rect l="l" t="t" r="r" b="b"/>
              <a:pathLst>
                <a:path w="812800" h="307188">
                  <a:moveTo>
                    <a:pt x="609600" y="0"/>
                  </a:moveTo>
                  <a:cubicBezTo>
                    <a:pt x="721824" y="0"/>
                    <a:pt x="812800" y="68766"/>
                    <a:pt x="812800" y="153594"/>
                  </a:cubicBezTo>
                  <a:cubicBezTo>
                    <a:pt x="812800" y="238422"/>
                    <a:pt x="721824" y="307188"/>
                    <a:pt x="609600" y="307188"/>
                  </a:cubicBezTo>
                  <a:lnTo>
                    <a:pt x="203200" y="307188"/>
                  </a:lnTo>
                  <a:cubicBezTo>
                    <a:pt x="90976" y="307188"/>
                    <a:pt x="0" y="238422"/>
                    <a:pt x="0" y="153594"/>
                  </a:cubicBezTo>
                  <a:cubicBezTo>
                    <a:pt x="0" y="687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34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226224" y="494960"/>
            <a:ext cx="9530713" cy="989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34"/>
              </a:lnSpc>
            </a:pPr>
            <a:r>
              <a:rPr lang="en-US" sz="64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MABLAG’ TAQSIMOTI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8990" y="2718095"/>
            <a:ext cx="6892211" cy="856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5"/>
              </a:lnSpc>
            </a:pPr>
            <a:r>
              <a:rPr lang="en-US" sz="3079" b="1" spc="-76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Platforma ishlab chiqish ( veb- salt, admin panel, auksion tizimi )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499" y="1933926"/>
            <a:ext cx="3071011" cy="65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25"/>
              </a:lnSpc>
            </a:pPr>
            <a:r>
              <a:rPr lang="en-US" sz="430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7 </a:t>
            </a:r>
            <a:r>
              <a:rPr lang="en-US" sz="4306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mln</a:t>
            </a:r>
            <a:endParaRPr lang="en-US" sz="4306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0" y="4158340"/>
            <a:ext cx="7827011" cy="1418077"/>
            <a:chOff x="0" y="0"/>
            <a:chExt cx="1594209" cy="2888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4209" cy="288835"/>
            </a:xfrm>
            <a:custGeom>
              <a:avLst/>
              <a:gdLst/>
              <a:ahLst/>
              <a:cxnLst/>
              <a:rect l="l" t="t" r="r" b="b"/>
              <a:pathLst>
                <a:path w="1594209" h="288835">
                  <a:moveTo>
                    <a:pt x="1391009" y="0"/>
                  </a:moveTo>
                  <a:lnTo>
                    <a:pt x="0" y="0"/>
                  </a:lnTo>
                  <a:lnTo>
                    <a:pt x="0" y="288835"/>
                  </a:lnTo>
                  <a:lnTo>
                    <a:pt x="1391009" y="288835"/>
                  </a:lnTo>
                  <a:lnTo>
                    <a:pt x="1594209" y="144417"/>
                  </a:lnTo>
                  <a:lnTo>
                    <a:pt x="1391009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479909" cy="326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1804" y="4745669"/>
            <a:ext cx="6463403" cy="429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3"/>
              </a:lnSpc>
            </a:pPr>
            <a:r>
              <a:rPr lang="en-US" sz="3179" b="1" spc="-79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UI/UX dizayn va test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38990" y="3767549"/>
            <a:ext cx="2462028" cy="930495"/>
            <a:chOff x="0" y="0"/>
            <a:chExt cx="812800" cy="3071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307188"/>
            </a:xfrm>
            <a:custGeom>
              <a:avLst/>
              <a:gdLst/>
              <a:ahLst/>
              <a:cxnLst/>
              <a:rect l="l" t="t" r="r" b="b"/>
              <a:pathLst>
                <a:path w="812800" h="307188">
                  <a:moveTo>
                    <a:pt x="609600" y="0"/>
                  </a:moveTo>
                  <a:cubicBezTo>
                    <a:pt x="721824" y="0"/>
                    <a:pt x="812800" y="68766"/>
                    <a:pt x="812800" y="153594"/>
                  </a:cubicBezTo>
                  <a:cubicBezTo>
                    <a:pt x="812800" y="238422"/>
                    <a:pt x="721824" y="307188"/>
                    <a:pt x="609600" y="307188"/>
                  </a:cubicBezTo>
                  <a:lnTo>
                    <a:pt x="203200" y="307188"/>
                  </a:lnTo>
                  <a:cubicBezTo>
                    <a:pt x="90976" y="307188"/>
                    <a:pt x="0" y="238422"/>
                    <a:pt x="0" y="153594"/>
                  </a:cubicBezTo>
                  <a:cubicBezTo>
                    <a:pt x="0" y="687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34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4499" y="3914583"/>
            <a:ext cx="3071011" cy="65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25"/>
              </a:lnSpc>
            </a:pPr>
            <a:r>
              <a:rPr lang="en-US" sz="430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2 </a:t>
            </a:r>
            <a:r>
              <a:rPr lang="en-US" sz="4306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mln</a:t>
            </a:r>
            <a:endParaRPr lang="en-US" sz="4306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-18971" y="6090670"/>
            <a:ext cx="7827011" cy="1418077"/>
            <a:chOff x="0" y="0"/>
            <a:chExt cx="1594209" cy="2888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94209" cy="288835"/>
            </a:xfrm>
            <a:custGeom>
              <a:avLst/>
              <a:gdLst/>
              <a:ahLst/>
              <a:cxnLst/>
              <a:rect l="l" t="t" r="r" b="b"/>
              <a:pathLst>
                <a:path w="1594209" h="288835">
                  <a:moveTo>
                    <a:pt x="1391009" y="0"/>
                  </a:moveTo>
                  <a:lnTo>
                    <a:pt x="0" y="0"/>
                  </a:lnTo>
                  <a:lnTo>
                    <a:pt x="0" y="288835"/>
                  </a:lnTo>
                  <a:lnTo>
                    <a:pt x="1391009" y="288835"/>
                  </a:lnTo>
                  <a:lnTo>
                    <a:pt x="1594209" y="144417"/>
                  </a:lnTo>
                  <a:lnTo>
                    <a:pt x="1391009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479909" cy="326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38990" y="5551040"/>
            <a:ext cx="2462028" cy="930495"/>
            <a:chOff x="0" y="0"/>
            <a:chExt cx="812800" cy="3071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307188"/>
            </a:xfrm>
            <a:custGeom>
              <a:avLst/>
              <a:gdLst/>
              <a:ahLst/>
              <a:cxnLst/>
              <a:rect l="l" t="t" r="r" b="b"/>
              <a:pathLst>
                <a:path w="812800" h="307188">
                  <a:moveTo>
                    <a:pt x="609600" y="0"/>
                  </a:moveTo>
                  <a:cubicBezTo>
                    <a:pt x="721824" y="0"/>
                    <a:pt x="812800" y="68766"/>
                    <a:pt x="812800" y="153594"/>
                  </a:cubicBezTo>
                  <a:cubicBezTo>
                    <a:pt x="812800" y="238422"/>
                    <a:pt x="721824" y="307188"/>
                    <a:pt x="609600" y="307188"/>
                  </a:cubicBezTo>
                  <a:lnTo>
                    <a:pt x="203200" y="307188"/>
                  </a:lnTo>
                  <a:cubicBezTo>
                    <a:pt x="90976" y="307188"/>
                    <a:pt x="0" y="238422"/>
                    <a:pt x="0" y="153594"/>
                  </a:cubicBezTo>
                  <a:cubicBezTo>
                    <a:pt x="0" y="687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34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38990" y="6575064"/>
            <a:ext cx="6959212" cy="449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3"/>
              </a:lnSpc>
            </a:pPr>
            <a:r>
              <a:rPr lang="en-US" sz="3179" b="1" spc="-79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Server, hosting, </a:t>
            </a:r>
            <a:r>
              <a:rPr lang="en-US" sz="3179" b="1" spc="-79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domen</a:t>
            </a:r>
            <a:r>
              <a:rPr lang="en-US" sz="3179" b="1" spc="-79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, </a:t>
            </a:r>
            <a:r>
              <a:rPr lang="en-US" sz="3179" b="1" spc="-79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xavfsizlik</a:t>
            </a:r>
            <a:endParaRPr lang="en-US" sz="3179" b="1" spc="-79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4499" y="5629679"/>
            <a:ext cx="3071011" cy="65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25"/>
              </a:lnSpc>
            </a:pPr>
            <a:r>
              <a:rPr lang="en-US" sz="430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1 </a:t>
            </a:r>
            <a:r>
              <a:rPr lang="en-US" sz="4306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mln</a:t>
            </a:r>
            <a:endParaRPr lang="en-US" sz="4306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grpSp>
        <p:nvGrpSpPr>
          <p:cNvPr id="35" name="Group 35"/>
          <p:cNvGrpSpPr/>
          <p:nvPr/>
        </p:nvGrpSpPr>
        <p:grpSpPr>
          <a:xfrm rot="-10800000">
            <a:off x="10495624" y="2448382"/>
            <a:ext cx="7827011" cy="1418077"/>
            <a:chOff x="0" y="0"/>
            <a:chExt cx="1594209" cy="28883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94209" cy="288835"/>
            </a:xfrm>
            <a:custGeom>
              <a:avLst/>
              <a:gdLst/>
              <a:ahLst/>
              <a:cxnLst/>
              <a:rect l="l" t="t" r="r" b="b"/>
              <a:pathLst>
                <a:path w="1594209" h="288835">
                  <a:moveTo>
                    <a:pt x="1391009" y="0"/>
                  </a:moveTo>
                  <a:lnTo>
                    <a:pt x="0" y="0"/>
                  </a:lnTo>
                  <a:lnTo>
                    <a:pt x="0" y="288835"/>
                  </a:lnTo>
                  <a:lnTo>
                    <a:pt x="1391009" y="288835"/>
                  </a:lnTo>
                  <a:lnTo>
                    <a:pt x="1594209" y="144417"/>
                  </a:lnTo>
                  <a:lnTo>
                    <a:pt x="1391009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479909" cy="326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2213205" y="2927645"/>
            <a:ext cx="6463403" cy="45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41"/>
              </a:lnSpc>
            </a:pPr>
            <a:r>
              <a:rPr lang="en-US" sz="3279" b="1" spc="-8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Marketing </a:t>
            </a:r>
            <a:r>
              <a:rPr lang="en-US" sz="3279" b="1" spc="-8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va</a:t>
            </a:r>
            <a:r>
              <a:rPr lang="en-US" sz="3279" b="1" spc="-8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279" b="1" spc="-8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reklama</a:t>
            </a:r>
            <a:r>
              <a:rPr lang="en-US" sz="3279" b="1" spc="-8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5626539" y="1786892"/>
            <a:ext cx="2462028" cy="930495"/>
            <a:chOff x="0" y="0"/>
            <a:chExt cx="812800" cy="30718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307188"/>
            </a:xfrm>
            <a:custGeom>
              <a:avLst/>
              <a:gdLst/>
              <a:ahLst/>
              <a:cxnLst/>
              <a:rect l="l" t="t" r="r" b="b"/>
              <a:pathLst>
                <a:path w="812800" h="307188">
                  <a:moveTo>
                    <a:pt x="609600" y="0"/>
                  </a:moveTo>
                  <a:cubicBezTo>
                    <a:pt x="721824" y="0"/>
                    <a:pt x="812800" y="68766"/>
                    <a:pt x="812800" y="153594"/>
                  </a:cubicBezTo>
                  <a:cubicBezTo>
                    <a:pt x="812800" y="238422"/>
                    <a:pt x="721824" y="307188"/>
                    <a:pt x="609600" y="307188"/>
                  </a:cubicBezTo>
                  <a:lnTo>
                    <a:pt x="203200" y="307188"/>
                  </a:lnTo>
                  <a:cubicBezTo>
                    <a:pt x="90976" y="307188"/>
                    <a:pt x="0" y="238422"/>
                    <a:pt x="0" y="153594"/>
                  </a:cubicBezTo>
                  <a:cubicBezTo>
                    <a:pt x="0" y="687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812800" cy="34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5322047" y="1933926"/>
            <a:ext cx="3071011" cy="65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25"/>
              </a:lnSpc>
            </a:pPr>
            <a:r>
              <a:rPr lang="en-US" sz="4306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10mln</a:t>
            </a:r>
            <a:endParaRPr lang="en-US" sz="4306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grpSp>
        <p:nvGrpSpPr>
          <p:cNvPr id="43" name="Group 43"/>
          <p:cNvGrpSpPr/>
          <p:nvPr/>
        </p:nvGrpSpPr>
        <p:grpSpPr>
          <a:xfrm rot="-10800000">
            <a:off x="10222757" y="6138543"/>
            <a:ext cx="8096987" cy="1418080"/>
            <a:chOff x="0" y="0"/>
            <a:chExt cx="1594209" cy="28883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594209" cy="288835"/>
            </a:xfrm>
            <a:custGeom>
              <a:avLst/>
              <a:gdLst/>
              <a:ahLst/>
              <a:cxnLst/>
              <a:rect l="l" t="t" r="r" b="b"/>
              <a:pathLst>
                <a:path w="1594209" h="288835">
                  <a:moveTo>
                    <a:pt x="1391009" y="0"/>
                  </a:moveTo>
                  <a:lnTo>
                    <a:pt x="0" y="0"/>
                  </a:lnTo>
                  <a:lnTo>
                    <a:pt x="0" y="288835"/>
                  </a:lnTo>
                  <a:lnTo>
                    <a:pt x="1391009" y="288835"/>
                  </a:lnTo>
                  <a:lnTo>
                    <a:pt x="1594209" y="144417"/>
                  </a:lnTo>
                  <a:lnTo>
                    <a:pt x="1391009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479909" cy="326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5356683" y="5758610"/>
            <a:ext cx="2462028" cy="930495"/>
            <a:chOff x="0" y="0"/>
            <a:chExt cx="812800" cy="3071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307188"/>
            </a:xfrm>
            <a:custGeom>
              <a:avLst/>
              <a:gdLst/>
              <a:ahLst/>
              <a:cxnLst/>
              <a:rect l="l" t="t" r="r" b="b"/>
              <a:pathLst>
                <a:path w="812800" h="307188">
                  <a:moveTo>
                    <a:pt x="609600" y="0"/>
                  </a:moveTo>
                  <a:cubicBezTo>
                    <a:pt x="721824" y="0"/>
                    <a:pt x="812800" y="68766"/>
                    <a:pt x="812800" y="153594"/>
                  </a:cubicBezTo>
                  <a:cubicBezTo>
                    <a:pt x="812800" y="238422"/>
                    <a:pt x="721824" y="307188"/>
                    <a:pt x="609600" y="307188"/>
                  </a:cubicBezTo>
                  <a:lnTo>
                    <a:pt x="203200" y="307188"/>
                  </a:lnTo>
                  <a:cubicBezTo>
                    <a:pt x="90976" y="307188"/>
                    <a:pt x="0" y="238422"/>
                    <a:pt x="0" y="153594"/>
                  </a:cubicBezTo>
                  <a:cubicBezTo>
                    <a:pt x="0" y="687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12800" cy="34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5052191" y="5859422"/>
            <a:ext cx="3071011" cy="65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25"/>
              </a:lnSpc>
            </a:pPr>
            <a:r>
              <a:rPr lang="en-US" sz="430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30 </a:t>
            </a:r>
            <a:r>
              <a:rPr lang="en-US" sz="4306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mln</a:t>
            </a:r>
            <a:endParaRPr lang="en-US" sz="4306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E54A7F89-F817-4FD6-AB0D-62E58E49ACC9}"/>
              </a:ext>
            </a:extLst>
          </p:cNvPr>
          <p:cNvSpPr/>
          <p:nvPr/>
        </p:nvSpPr>
        <p:spPr>
          <a:xfrm>
            <a:off x="11925690" y="6664993"/>
            <a:ext cx="5208160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41"/>
              </a:lnSpc>
            </a:pPr>
            <a:r>
              <a:rPr lang="en-US" sz="2800" b="1" spc="-8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Jami </a:t>
            </a:r>
            <a:r>
              <a:rPr lang="en-US" sz="2800" b="1" spc="-8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xarajatlar</a:t>
            </a:r>
            <a:r>
              <a:rPr lang="en-US" sz="2800" b="1" spc="-8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3 oy </a:t>
            </a:r>
            <a:r>
              <a:rPr lang="en-US" sz="2800" b="1" spc="-8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uchun</a:t>
            </a:r>
            <a:endParaRPr lang="en-US" sz="2800" b="1" spc="-8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grpSp>
        <p:nvGrpSpPr>
          <p:cNvPr id="71" name="Group 43">
            <a:extLst>
              <a:ext uri="{FF2B5EF4-FFF2-40B4-BE49-F238E27FC236}">
                <a16:creationId xmlns:a16="http://schemas.microsoft.com/office/drawing/2014/main" id="{796BE1CF-1DB1-4B72-BBB6-6793FF0CC098}"/>
              </a:ext>
            </a:extLst>
          </p:cNvPr>
          <p:cNvGrpSpPr/>
          <p:nvPr/>
        </p:nvGrpSpPr>
        <p:grpSpPr>
          <a:xfrm rot="-10800000">
            <a:off x="10222758" y="4192351"/>
            <a:ext cx="8096987" cy="1418080"/>
            <a:chOff x="0" y="0"/>
            <a:chExt cx="1594209" cy="288835"/>
          </a:xfrm>
        </p:grpSpPr>
        <p:sp>
          <p:nvSpPr>
            <p:cNvPr id="72" name="Freeform 44">
              <a:extLst>
                <a:ext uri="{FF2B5EF4-FFF2-40B4-BE49-F238E27FC236}">
                  <a16:creationId xmlns:a16="http://schemas.microsoft.com/office/drawing/2014/main" id="{64BC1DD2-EBCC-4631-91D1-BC186BE566BF}"/>
                </a:ext>
              </a:extLst>
            </p:cNvPr>
            <p:cNvSpPr/>
            <p:nvPr/>
          </p:nvSpPr>
          <p:spPr>
            <a:xfrm>
              <a:off x="0" y="0"/>
              <a:ext cx="1594209" cy="288835"/>
            </a:xfrm>
            <a:custGeom>
              <a:avLst/>
              <a:gdLst/>
              <a:ahLst/>
              <a:cxnLst/>
              <a:rect l="l" t="t" r="r" b="b"/>
              <a:pathLst>
                <a:path w="1594209" h="288835">
                  <a:moveTo>
                    <a:pt x="1391009" y="0"/>
                  </a:moveTo>
                  <a:lnTo>
                    <a:pt x="0" y="0"/>
                  </a:lnTo>
                  <a:lnTo>
                    <a:pt x="0" y="288835"/>
                  </a:lnTo>
                  <a:lnTo>
                    <a:pt x="1391009" y="288835"/>
                  </a:lnTo>
                  <a:lnTo>
                    <a:pt x="1594209" y="144417"/>
                  </a:lnTo>
                  <a:lnTo>
                    <a:pt x="1391009" y="0"/>
                  </a:lnTo>
                  <a:close/>
                </a:path>
              </a:pathLst>
            </a:custGeom>
            <a:solidFill>
              <a:srgbClr val="CC0000"/>
            </a:solidFill>
          </p:spPr>
        </p:sp>
        <p:sp>
          <p:nvSpPr>
            <p:cNvPr id="73" name="TextBox 45">
              <a:extLst>
                <a:ext uri="{FF2B5EF4-FFF2-40B4-BE49-F238E27FC236}">
                  <a16:creationId xmlns:a16="http://schemas.microsoft.com/office/drawing/2014/main" id="{B897BCD4-04DD-4C6E-84F3-145C89401248}"/>
                </a:ext>
              </a:extLst>
            </p:cNvPr>
            <p:cNvSpPr txBox="1"/>
            <p:nvPr/>
          </p:nvSpPr>
          <p:spPr>
            <a:xfrm>
              <a:off x="0" y="-38100"/>
              <a:ext cx="1479909" cy="326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grpSp>
        <p:nvGrpSpPr>
          <p:cNvPr id="74" name="Group 46">
            <a:extLst>
              <a:ext uri="{FF2B5EF4-FFF2-40B4-BE49-F238E27FC236}">
                <a16:creationId xmlns:a16="http://schemas.microsoft.com/office/drawing/2014/main" id="{2F774526-DF2D-4801-BD55-700B4B16BC81}"/>
              </a:ext>
            </a:extLst>
          </p:cNvPr>
          <p:cNvGrpSpPr/>
          <p:nvPr/>
        </p:nvGrpSpPr>
        <p:grpSpPr>
          <a:xfrm>
            <a:off x="15626539" y="3888936"/>
            <a:ext cx="2462028" cy="930495"/>
            <a:chOff x="0" y="0"/>
            <a:chExt cx="812800" cy="307188"/>
          </a:xfrm>
        </p:grpSpPr>
        <p:sp>
          <p:nvSpPr>
            <p:cNvPr id="75" name="Freeform 47">
              <a:extLst>
                <a:ext uri="{FF2B5EF4-FFF2-40B4-BE49-F238E27FC236}">
                  <a16:creationId xmlns:a16="http://schemas.microsoft.com/office/drawing/2014/main" id="{7BDB7B9D-9404-430A-BD18-F325CF4D025C}"/>
                </a:ext>
              </a:extLst>
            </p:cNvPr>
            <p:cNvSpPr/>
            <p:nvPr/>
          </p:nvSpPr>
          <p:spPr>
            <a:xfrm>
              <a:off x="0" y="0"/>
              <a:ext cx="812800" cy="307188"/>
            </a:xfrm>
            <a:custGeom>
              <a:avLst/>
              <a:gdLst/>
              <a:ahLst/>
              <a:cxnLst/>
              <a:rect l="l" t="t" r="r" b="b"/>
              <a:pathLst>
                <a:path w="812800" h="307188">
                  <a:moveTo>
                    <a:pt x="609600" y="0"/>
                  </a:moveTo>
                  <a:cubicBezTo>
                    <a:pt x="721824" y="0"/>
                    <a:pt x="812800" y="68766"/>
                    <a:pt x="812800" y="153594"/>
                  </a:cubicBezTo>
                  <a:cubicBezTo>
                    <a:pt x="812800" y="238422"/>
                    <a:pt x="721824" y="307188"/>
                    <a:pt x="609600" y="307188"/>
                  </a:cubicBezTo>
                  <a:lnTo>
                    <a:pt x="203200" y="307188"/>
                  </a:lnTo>
                  <a:cubicBezTo>
                    <a:pt x="90976" y="307188"/>
                    <a:pt x="0" y="238422"/>
                    <a:pt x="0" y="153594"/>
                  </a:cubicBezTo>
                  <a:cubicBezTo>
                    <a:pt x="0" y="6876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76" name="TextBox 48">
              <a:extLst>
                <a:ext uri="{FF2B5EF4-FFF2-40B4-BE49-F238E27FC236}">
                  <a16:creationId xmlns:a16="http://schemas.microsoft.com/office/drawing/2014/main" id="{560943F2-5052-4C79-A53A-D2476B5A6F06}"/>
                </a:ext>
              </a:extLst>
            </p:cNvPr>
            <p:cNvSpPr txBox="1"/>
            <p:nvPr/>
          </p:nvSpPr>
          <p:spPr>
            <a:xfrm>
              <a:off x="0" y="-38100"/>
              <a:ext cx="812800" cy="345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sp>
        <p:nvSpPr>
          <p:cNvPr id="77" name="TextBox 33">
            <a:extLst>
              <a:ext uri="{FF2B5EF4-FFF2-40B4-BE49-F238E27FC236}">
                <a16:creationId xmlns:a16="http://schemas.microsoft.com/office/drawing/2014/main" id="{3A58FADD-4C7A-4406-B721-DA852EADFF0D}"/>
              </a:ext>
            </a:extLst>
          </p:cNvPr>
          <p:cNvSpPr txBox="1"/>
          <p:nvPr/>
        </p:nvSpPr>
        <p:spPr>
          <a:xfrm>
            <a:off x="15248733" y="4015889"/>
            <a:ext cx="3071011" cy="65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25"/>
              </a:lnSpc>
            </a:pPr>
            <a:r>
              <a:rPr lang="en-US" sz="430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10 </a:t>
            </a:r>
            <a:r>
              <a:rPr lang="en-US" sz="4306" b="1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mln</a:t>
            </a:r>
            <a:endParaRPr lang="en-US" sz="4306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78" name="TextBox 34">
            <a:extLst>
              <a:ext uri="{FF2B5EF4-FFF2-40B4-BE49-F238E27FC236}">
                <a16:creationId xmlns:a16="http://schemas.microsoft.com/office/drawing/2014/main" id="{66463BC9-ECAE-4693-A488-55953EE89630}"/>
              </a:ext>
            </a:extLst>
          </p:cNvPr>
          <p:cNvSpPr txBox="1"/>
          <p:nvPr/>
        </p:nvSpPr>
        <p:spPr>
          <a:xfrm>
            <a:off x="11329813" y="4817317"/>
            <a:ext cx="6463403" cy="449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33"/>
              </a:lnSpc>
            </a:pPr>
            <a:r>
              <a:rPr lang="en-US" sz="3179" b="1" spc="-79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Tadbir</a:t>
            </a:r>
            <a:r>
              <a:rPr lang="en-US" sz="3179" b="1" spc="-79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179" b="1" spc="-79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va</a:t>
            </a:r>
            <a:r>
              <a:rPr lang="en-US" sz="3179" b="1" spc="-79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offline </a:t>
            </a:r>
            <a:r>
              <a:rPr lang="en-US" sz="3179" b="1" spc="-79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auksion</a:t>
            </a:r>
            <a:r>
              <a:rPr lang="en-US" sz="3179" b="1" spc="-79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 </a:t>
            </a:r>
            <a:r>
              <a:rPr lang="en-US" sz="3179" b="1" spc="-79" dirty="0" err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uchun</a:t>
            </a:r>
            <a:endParaRPr lang="en-US" sz="3179" b="1" spc="-79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5238981" y="4064511"/>
            <a:ext cx="7810038" cy="215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631"/>
              </a:lnSpc>
              <a:spcBef>
                <a:spcPct val="0"/>
              </a:spcBef>
            </a:pPr>
            <a:r>
              <a:rPr lang="en-US" sz="6165" b="1" dirty="0">
                <a:solidFill>
                  <a:srgbClr val="C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E’TIBORINGIZ UCHUN RAXMAT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ADE97C-FAC9-4E0D-A442-F005120B491A}"/>
              </a:ext>
            </a:extLst>
          </p:cNvPr>
          <p:cNvSpPr/>
          <p:nvPr/>
        </p:nvSpPr>
        <p:spPr>
          <a:xfrm>
            <a:off x="6819900" y="7200900"/>
            <a:ext cx="464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/>
              <a:t>https</a:t>
            </a:r>
            <a:r>
              <a:rPr lang="ru-RU" sz="3200" dirty="0"/>
              <a:t>://</a:t>
            </a:r>
            <a:r>
              <a:rPr lang="ru-RU" sz="3200" dirty="0" err="1"/>
              <a:t>imkon-plus.uz</a:t>
            </a:r>
            <a:r>
              <a:rPr lang="ru-RU" sz="3200" dirty="0"/>
              <a:t>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517</Words>
  <Application>Microsoft Office PowerPoint</Application>
  <PresentationFormat>Произвольный</PresentationFormat>
  <Paragraphs>99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2" baseType="lpstr">
      <vt:lpstr>Playlist Script</vt:lpstr>
      <vt:lpstr>Calibri</vt:lpstr>
      <vt:lpstr>Raleway Medium</vt:lpstr>
      <vt:lpstr>Poppins</vt:lpstr>
      <vt:lpstr>Abril Fatface</vt:lpstr>
      <vt:lpstr>Foda Display</vt:lpstr>
      <vt:lpstr>Canva Sans</vt:lpstr>
      <vt:lpstr>Arial</vt:lpstr>
      <vt:lpstr>Magnolia Script</vt:lpstr>
      <vt:lpstr>Garet Bold</vt:lpstr>
      <vt:lpstr>Montserrat Bold</vt:lpstr>
      <vt:lpstr>Montserrat</vt:lpstr>
      <vt:lpstr>Poppins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IMKON PLUS</dc:title>
  <dc:creator>Администратор</dc:creator>
  <cp:lastModifiedBy>acer</cp:lastModifiedBy>
  <cp:revision>5</cp:revision>
  <dcterms:created xsi:type="dcterms:W3CDTF">2006-08-16T00:00:00Z</dcterms:created>
  <dcterms:modified xsi:type="dcterms:W3CDTF">2026-09-28T08:25:03Z</dcterms:modified>
  <dc:identifier>DAHLbPU_T9w</dc:identifier>
</cp:coreProperties>
</file>