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7" r:id="rId7"/>
    <p:sldId id="263" r:id="rId8"/>
    <p:sldId id="264" r:id="rId9"/>
    <p:sldId id="265" r:id="rId10"/>
    <p:sldId id="26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1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1554480"/>
            <a:ext cx="4754880" cy="4754880"/>
          </a:xfrm>
          <a:prstGeom prst="ellipse">
            <a:avLst/>
          </a:prstGeom>
          <a:solidFill>
            <a:srgbClr val="1B3A63"/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2743200"/>
            <a:ext cx="4937760" cy="4937760"/>
          </a:xfrm>
          <a:prstGeom prst="ellipse">
            <a:avLst/>
          </a:prstGeom>
          <a:solidFill>
            <a:srgbClr val="16335A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502920"/>
            <a:ext cx="566928" cy="566928"/>
          </a:xfrm>
          <a:prstGeom prst="roundRect">
            <a:avLst>
              <a:gd name="adj" fmla="val 16129"/>
            </a:avLst>
          </a:prstGeom>
          <a:solidFill>
            <a:srgbClr val="2563EB"/>
          </a:solidFill>
          <a:ln/>
          <a:effectLst>
            <a:outerShdw blurRad="88900" dist="25400" dir="5400000" algn="bl" rotWithShape="0">
              <a:srgbClr val="1E3A5F">
                <a:alpha val="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649224"/>
            <a:ext cx="27432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3312" y="50292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640080" y="2148840"/>
            <a:ext cx="8412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Til imtihonlariga </a:t>
            </a:r>
            <a:r>
              <a:rPr lang="en-US" sz="4600" b="1" dirty="0">
                <a:solidFill>
                  <a:srgbClr val="DCE9F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</a:t>
            </a:r>
            <a:r>
              <a:rPr lang="en-US" sz="4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bilan</a:t>
            </a:r>
            <a:endParaRPr lang="en-US" sz="46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tayyorgarlik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40080" y="443484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AEC4D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Har bir o'quvchi va o'quv markazi uchun AI test platformasi, real IELTS simulyatsiyasi va analitika — bitta ekotizimda.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40080" y="5980176"/>
            <a:ext cx="329184" cy="329184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6071616"/>
            <a:ext cx="146304" cy="14630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51560" y="596188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9C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AI-Powered IELTS &amp; Language Learning Ecosystem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MUAMMO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O'quvchilar va markazlar bir xil muammoga duch keladi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423160"/>
            <a:ext cx="3456432" cy="3246120"/>
          </a:xfrm>
          <a:prstGeom prst="roundRect">
            <a:avLst>
              <a:gd name="adj" fmla="val 3380"/>
            </a:avLst>
          </a:prstGeom>
          <a:solidFill>
            <a:srgbClr val="E4EEF9"/>
          </a:solidFill>
          <a:ln/>
        </p:spPr>
      </p:sp>
      <p:sp>
        <p:nvSpPr>
          <p:cNvPr id="5" name="Shape 3"/>
          <p:cNvSpPr/>
          <p:nvPr/>
        </p:nvSpPr>
        <p:spPr>
          <a:xfrm>
            <a:off x="1005840" y="2834640"/>
            <a:ext cx="86868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E3A5F">
                <a:alpha val="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296" y="3054096"/>
            <a:ext cx="429768" cy="4297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05840" y="3931920"/>
            <a:ext cx="2724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O'quvchilar uchun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005840" y="4636008"/>
            <a:ext cx="27249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Sifatli testlar, aniq tahlil va shaxsiy tavsiyalar yo'q. Vaqt va mablag' behuda sarflanadi.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98264" y="2423160"/>
            <a:ext cx="3456432" cy="3246120"/>
          </a:xfrm>
          <a:prstGeom prst="roundRect">
            <a:avLst>
              <a:gd name="adj" fmla="val 3380"/>
            </a:avLst>
          </a:prstGeom>
          <a:solidFill>
            <a:srgbClr val="E4EEF9"/>
          </a:solidFill>
          <a:ln/>
        </p:spPr>
      </p:sp>
      <p:sp>
        <p:nvSpPr>
          <p:cNvPr id="10" name="Shape 7"/>
          <p:cNvSpPr/>
          <p:nvPr/>
        </p:nvSpPr>
        <p:spPr>
          <a:xfrm>
            <a:off x="4764024" y="2834640"/>
            <a:ext cx="86868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E3A5F">
                <a:alpha val="8000"/>
              </a:srgbClr>
            </a:outerShdw>
          </a:effectLst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3054096"/>
            <a:ext cx="429768" cy="4297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64024" y="3931920"/>
            <a:ext cx="2724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O'quv markazlari uchun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764024" y="4636008"/>
            <a:ext cx="27249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 yaratish, tekshirish va progress monitoringi katta vaqt hamda inson resursini talab qiladi.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156448" y="2423160"/>
            <a:ext cx="3456432" cy="3246120"/>
          </a:xfrm>
          <a:prstGeom prst="roundRect">
            <a:avLst>
              <a:gd name="adj" fmla="val 3380"/>
            </a:avLst>
          </a:prstGeom>
          <a:solidFill>
            <a:srgbClr val="E4EEF9"/>
          </a:solidFill>
          <a:ln/>
        </p:spPr>
      </p:sp>
      <p:sp>
        <p:nvSpPr>
          <p:cNvPr id="15" name="Shape 11"/>
          <p:cNvSpPr/>
          <p:nvPr/>
        </p:nvSpPr>
        <p:spPr>
          <a:xfrm>
            <a:off x="8522208" y="2834640"/>
            <a:ext cx="86868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E3A5F">
                <a:alpha val="8000"/>
              </a:srgbClr>
            </a:outerShdw>
          </a:effectLst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1664" y="3054096"/>
            <a:ext cx="429768" cy="4297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22208" y="3931920"/>
            <a:ext cx="2724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Raqamlashtirish muammosi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522208" y="4636008"/>
            <a:ext cx="27249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Ko'p markazlar hali ham qog'oz testlar yoki cheklangan funksiyali tizimlardan foydalanadi.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YECHIM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 — AI asosidagi til o'rganish ekotizimi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2542032" cy="11887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2450592"/>
            <a:ext cx="2542032" cy="3264408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76756" y="2811780"/>
            <a:ext cx="868680" cy="86868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644" y="3058668"/>
            <a:ext cx="374904" cy="374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96112" y="3886200"/>
            <a:ext cx="20299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Test Platformasi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96112" y="4663440"/>
            <a:ext cx="20299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Sun'iy intellekt bilan avtomatik baholash va chuqur tahlil.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419856" y="2331720"/>
            <a:ext cx="2542032" cy="11887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Shape 8"/>
          <p:cNvSpPr/>
          <p:nvPr/>
        </p:nvSpPr>
        <p:spPr>
          <a:xfrm>
            <a:off x="3419856" y="2450592"/>
            <a:ext cx="2542032" cy="3264408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56532" y="2811780"/>
            <a:ext cx="868680" cy="86868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420" y="3058668"/>
            <a:ext cx="374904" cy="37490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75888" y="3886200"/>
            <a:ext cx="20299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 </a:t>
            </a:r>
            <a:r>
              <a:rPr lang="en-US" sz="155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IELTS,SAT</a:t>
            </a: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55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</a:t>
            </a: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55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Cefr</a:t>
            </a: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Simulyatsiyasi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3675888" y="4663440"/>
            <a:ext cx="20299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Reading, Listening, Writing va Speaking — haqiqiy imtihon formatida.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199632" y="2331720"/>
            <a:ext cx="2542032" cy="11887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Shape 13"/>
          <p:cNvSpPr/>
          <p:nvPr/>
        </p:nvSpPr>
        <p:spPr>
          <a:xfrm>
            <a:off x="6199632" y="2450592"/>
            <a:ext cx="2542032" cy="3264408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036308" y="2811780"/>
            <a:ext cx="868680" cy="86868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196" y="3058668"/>
            <a:ext cx="374904" cy="37490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55664" y="3886200"/>
            <a:ext cx="20299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Analytics Dashboard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6455664" y="4663440"/>
            <a:ext cx="20299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Talaba va markazlar uchun batafsil statistika va progress kuzatuvi.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8979408" y="2331720"/>
            <a:ext cx="2542032" cy="11887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3" name="Shape 18"/>
          <p:cNvSpPr/>
          <p:nvPr/>
        </p:nvSpPr>
        <p:spPr>
          <a:xfrm>
            <a:off x="8979408" y="2450592"/>
            <a:ext cx="2542032" cy="3264408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816084" y="2811780"/>
            <a:ext cx="868680" cy="86868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2972" y="3058668"/>
            <a:ext cx="374904" cy="37490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235440" y="3886200"/>
            <a:ext cx="20299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Markazlar uchun LMS</a:t>
            </a:r>
            <a:endParaRPr lang="en-US" sz="1550" dirty="0"/>
          </a:p>
        </p:txBody>
      </p:sp>
      <p:sp>
        <p:nvSpPr>
          <p:cNvPr id="27" name="Text 21"/>
          <p:cNvSpPr/>
          <p:nvPr/>
        </p:nvSpPr>
        <p:spPr>
          <a:xfrm>
            <a:off x="9235440" y="4663440"/>
            <a:ext cx="20299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Markaz test yaratadi, talabalarni boshqaradi va natijani kuzatadi.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MAHSULOT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Qanday ishlaydi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514600"/>
            <a:ext cx="2542032" cy="2697480"/>
          </a:xfrm>
          <a:prstGeom prst="roundRect">
            <a:avLst>
              <a:gd name="adj" fmla="val 3597"/>
            </a:avLst>
          </a:prstGeom>
          <a:solidFill>
            <a:srgbClr val="E4EEF9"/>
          </a:solidFill>
          <a:ln/>
        </p:spPr>
      </p:sp>
      <p:sp>
        <p:nvSpPr>
          <p:cNvPr id="5" name="Shape 3"/>
          <p:cNvSpPr/>
          <p:nvPr/>
        </p:nvSpPr>
        <p:spPr>
          <a:xfrm>
            <a:off x="1554480" y="2157984"/>
            <a:ext cx="713232" cy="713232"/>
          </a:xfrm>
          <a:prstGeom prst="ellipse">
            <a:avLst/>
          </a:prstGeom>
          <a:solidFill>
            <a:srgbClr val="2563EB"/>
          </a:solidFill>
          <a:ln w="31750">
            <a:solidFill>
              <a:srgbClr val="F2F6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0" y="21579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96112" y="3081528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Ro'yxatdan o'tadi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73252" y="3630168"/>
            <a:ext cx="227685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Foydalanuvchi yoki o'quv markazi platformaga ro'yxatdan o'tadi.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182112" y="36347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10712" y="2514600"/>
            <a:ext cx="2542032" cy="2697480"/>
          </a:xfrm>
          <a:prstGeom prst="roundRect">
            <a:avLst>
              <a:gd name="adj" fmla="val 3597"/>
            </a:avLst>
          </a:prstGeom>
          <a:solidFill>
            <a:srgbClr val="E4EEF9"/>
          </a:solidFill>
          <a:ln/>
        </p:spPr>
      </p:sp>
      <p:sp>
        <p:nvSpPr>
          <p:cNvPr id="11" name="Shape 9"/>
          <p:cNvSpPr/>
          <p:nvPr/>
        </p:nvSpPr>
        <p:spPr>
          <a:xfrm>
            <a:off x="4334256" y="2157984"/>
            <a:ext cx="713232" cy="713232"/>
          </a:xfrm>
          <a:prstGeom prst="ellipse">
            <a:avLst/>
          </a:prstGeom>
          <a:solidFill>
            <a:srgbClr val="2563EB"/>
          </a:solidFill>
          <a:ln w="31750">
            <a:solidFill>
              <a:srgbClr val="F2F6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34256" y="21579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75888" y="3081528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 topshiriladi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75304" y="3630168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Testlar topshiriladi yoki markaz tomonidan yaratiladi.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961888" y="36347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99632" y="2514600"/>
            <a:ext cx="2542032" cy="2697480"/>
          </a:xfrm>
          <a:prstGeom prst="roundRect">
            <a:avLst>
              <a:gd name="adj" fmla="val 3597"/>
            </a:avLst>
          </a:prstGeom>
          <a:solidFill>
            <a:srgbClr val="E4EE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114032" y="2157984"/>
            <a:ext cx="713232" cy="713232"/>
          </a:xfrm>
          <a:prstGeom prst="ellipse">
            <a:avLst/>
          </a:prstGeom>
          <a:solidFill>
            <a:srgbClr val="2563EB"/>
          </a:solidFill>
          <a:ln w="31750">
            <a:solidFill>
              <a:srgbClr val="F2F6F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114032" y="21579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455664" y="3081528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tahlil qiladi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55664" y="3630168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natijalarni tekshiradi va chuqur tahlil qiladi.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741664" y="36347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&gt;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8979408" y="2514600"/>
            <a:ext cx="2542032" cy="2697480"/>
          </a:xfrm>
          <a:prstGeom prst="roundRect">
            <a:avLst>
              <a:gd name="adj" fmla="val 3597"/>
            </a:avLst>
          </a:prstGeom>
          <a:solidFill>
            <a:srgbClr val="E4EEF9"/>
          </a:solidFill>
          <a:ln/>
        </p:spPr>
      </p:sp>
      <p:sp>
        <p:nvSpPr>
          <p:cNvPr id="23" name="Shape 21"/>
          <p:cNvSpPr/>
          <p:nvPr/>
        </p:nvSpPr>
        <p:spPr>
          <a:xfrm>
            <a:off x="9893808" y="2157984"/>
            <a:ext cx="713232" cy="713232"/>
          </a:xfrm>
          <a:prstGeom prst="ellipse">
            <a:avLst/>
          </a:prstGeom>
          <a:solidFill>
            <a:srgbClr val="2563EB"/>
          </a:solidFill>
          <a:ln w="31750">
            <a:solidFill>
              <a:srgbClr val="F2F6F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893808" y="21579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35440" y="3081528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dirty="0" err="1"/>
              <a:t>Natijalar</a:t>
            </a:r>
            <a:r>
              <a:rPr lang="en-US" sz="1600" dirty="0"/>
              <a:t> </a:t>
            </a:r>
            <a:r>
              <a:rPr lang="en-US" sz="1600" dirty="0" err="1"/>
              <a:t>Kuzatiladi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235440" y="3630168"/>
            <a:ext cx="20299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 err="1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Platforma</a:t>
            </a: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600" dirty="0" err="1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rivojlanishni</a:t>
            </a: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600" dirty="0" err="1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vaqt</a:t>
            </a: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600" dirty="0" err="1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davomida</a:t>
            </a:r>
            <a:r>
              <a:rPr lang="en-US" sz="16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monitoring </a:t>
            </a:r>
            <a:r>
              <a:rPr lang="en-US" sz="1600" dirty="0" err="1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qiladi</a:t>
            </a:r>
            <a:endParaRPr lang="en-US" sz="1600" dirty="0">
              <a:solidFill>
                <a:srgbClr val="64748B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ctr">
              <a:lnSpc>
                <a:spcPct val="118000"/>
              </a:lnSpc>
              <a:buNone/>
            </a:pP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0080" y="5532120"/>
            <a:ext cx="10908792" cy="822960"/>
          </a:xfrm>
          <a:prstGeom prst="roundRect">
            <a:avLst>
              <a:gd name="adj" fmla="val 8889"/>
            </a:avLst>
          </a:prstGeom>
          <a:solidFill>
            <a:srgbClr val="0E2A4F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28" name="Shape 26"/>
          <p:cNvSpPr/>
          <p:nvPr/>
        </p:nvSpPr>
        <p:spPr>
          <a:xfrm>
            <a:off x="923544" y="5660136"/>
            <a:ext cx="566928" cy="566928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5806440"/>
            <a:ext cx="274320" cy="27432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691640" y="5532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Markazida — ExamBridge AI:  </a:t>
            </a:r>
            <a:r>
              <a:rPr lang="en-US" sz="1600" dirty="0">
                <a:solidFill>
                  <a:srgbClr val="AEC4D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o'quvchilar va ta'lim markazlarini bitta ekotizimda birlashtiradi.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BIZNES MODEL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Ikki tomonlama daromad: B2C + B2B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5285232" cy="868680"/>
          </a:xfrm>
          <a:prstGeom prst="roundRect">
            <a:avLst>
              <a:gd name="adj" fmla="val 8421"/>
            </a:avLst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2926080"/>
            <a:ext cx="5285232" cy="228600"/>
          </a:xfrm>
          <a:prstGeom prst="rect">
            <a:avLst/>
          </a:prstGeom>
          <a:solidFill>
            <a:srgbClr val="2563E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528316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286000"/>
            <a:ext cx="4187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B2C — o'quvchilar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40080" y="3154680"/>
            <a:ext cx="5285232" cy="3246120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584448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08760" y="3520440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Oylik Premium obuna — $6/oy</a:t>
            </a:r>
            <a:endParaRPr lang="en-US" sz="13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4169664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08760" y="4105656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Yillik Premium obuna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475488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08760" y="4690872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Writing va Speaking xizmatlari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5340096"/>
            <a:ext cx="274320" cy="27432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508760" y="5276088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Maxsus mock test paketlari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1051560" y="5760720"/>
            <a:ext cx="4462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 err="1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Oylik</a:t>
            </a:r>
            <a:r>
              <a:rPr lang="en-US" sz="1150" i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$6 — har bir talaba uchun hamyonbop.</a:t>
            </a:r>
            <a:endParaRPr lang="en-US" sz="1150" dirty="0"/>
          </a:p>
        </p:txBody>
      </p:sp>
      <p:sp>
        <p:nvSpPr>
          <p:cNvPr id="18" name="Shape 11"/>
          <p:cNvSpPr/>
          <p:nvPr/>
        </p:nvSpPr>
        <p:spPr>
          <a:xfrm>
            <a:off x="6263640" y="2286000"/>
            <a:ext cx="5285232" cy="868680"/>
          </a:xfrm>
          <a:prstGeom prst="roundRect">
            <a:avLst>
              <a:gd name="adj" fmla="val 8421"/>
            </a:avLst>
          </a:prstGeom>
          <a:solidFill>
            <a:srgbClr val="0E2A4F"/>
          </a:solidFill>
          <a:ln/>
        </p:spPr>
      </p:sp>
      <p:sp>
        <p:nvSpPr>
          <p:cNvPr id="19" name="Shape 12"/>
          <p:cNvSpPr/>
          <p:nvPr/>
        </p:nvSpPr>
        <p:spPr>
          <a:xfrm>
            <a:off x="6263640" y="2926080"/>
            <a:ext cx="5285232" cy="228600"/>
          </a:xfrm>
          <a:prstGeom prst="rect">
            <a:avLst/>
          </a:prstGeom>
          <a:solidFill>
            <a:srgbClr val="0E2A4F"/>
          </a:solidFill>
          <a:ln/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688" y="2528316"/>
            <a:ext cx="384048" cy="38404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178040" y="2286000"/>
            <a:ext cx="4187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B2B — o'quv markazlar</a:t>
            </a:r>
            <a:endParaRPr lang="en-US" sz="1800" dirty="0"/>
          </a:p>
        </p:txBody>
      </p:sp>
      <p:sp>
        <p:nvSpPr>
          <p:cNvPr id="22" name="Shape 14"/>
          <p:cNvSpPr/>
          <p:nvPr/>
        </p:nvSpPr>
        <p:spPr>
          <a:xfrm>
            <a:off x="6263640" y="3154680"/>
            <a:ext cx="5285232" cy="3246120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3584448"/>
            <a:ext cx="274320" cy="27432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7132320" y="3520440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LMS obunasi</a:t>
            </a:r>
            <a:endParaRPr lang="en-US" sz="1300" dirty="0"/>
          </a:p>
        </p:txBody>
      </p:sp>
      <p:sp>
        <p:nvSpPr>
          <p:cNvPr id="26" name="Text 16"/>
          <p:cNvSpPr/>
          <p:nvPr/>
        </p:nvSpPr>
        <p:spPr>
          <a:xfrm>
            <a:off x="7132320" y="4105656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4361688"/>
            <a:ext cx="274320" cy="27432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7086600" y="4306824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White-label yechimlar</a:t>
            </a:r>
            <a:endParaRPr lang="en-US" sz="130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5340096"/>
            <a:ext cx="274320" cy="274320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7132320" y="5276088"/>
            <a:ext cx="4096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Korporativ hisobot va analytics</a:t>
            </a:r>
            <a:endParaRPr lang="en-US" sz="1300" dirty="0"/>
          </a:p>
        </p:txBody>
      </p:sp>
      <p:sp>
        <p:nvSpPr>
          <p:cNvPr id="31" name="Text 19"/>
          <p:cNvSpPr/>
          <p:nvPr/>
        </p:nvSpPr>
        <p:spPr>
          <a:xfrm>
            <a:off x="6675120" y="5760720"/>
            <a:ext cx="4462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Barqaror takroriy daromad — yuqori LTV.</a:t>
            </a:r>
            <a:endParaRPr lang="en-US" sz="1150" dirty="0"/>
          </a:p>
        </p:txBody>
      </p:sp>
      <p:sp>
        <p:nvSpPr>
          <p:cNvPr id="32" name="Text 20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33" name="Text 21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52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BOZOR HAJMI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1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O'zbekiston — katta, o'sayotgan va dolzarb bozor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6400800" cy="1417320"/>
          </a:xfrm>
          <a:prstGeom prst="roundRect">
            <a:avLst>
              <a:gd name="adj" fmla="val 7742"/>
            </a:avLst>
          </a:prstGeom>
          <a:solidFill>
            <a:srgbClr val="E7EA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7373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A6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93392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1B1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$10–12M / yil</a:t>
            </a:r>
            <a:endParaRPr lang="en-US" sz="2300" dirty="0"/>
          </a:p>
        </p:txBody>
      </p:sp>
      <p:sp>
        <p:nvSpPr>
          <p:cNvPr id="7" name="Text 5"/>
          <p:cNvSpPr txBox="1"/>
          <p:nvPr/>
        </p:nvSpPr>
        <p:spPr>
          <a:xfrm>
            <a:off x="3383280" y="155448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A6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O'zbekistonda IELTS / SAT / CEFR tayyorgarlik bozori (150K+ foydalanuvchi)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3172968"/>
            <a:ext cx="6400800" cy="1417320"/>
          </a:xfrm>
          <a:prstGeom prst="roundRect">
            <a:avLst>
              <a:gd name="adj" fmla="val 7742"/>
            </a:avLst>
          </a:prstGeom>
          <a:solidFill>
            <a:srgbClr val="B9C3F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77240" y="3355848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262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11880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1B1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$4–5M / yil</a:t>
            </a:r>
            <a:endParaRPr lang="en-US" sz="23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3172968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B1E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tayyorgarlikka moyil IELTS / SAT / CEFR segmenti (55K+ foydalanuvchi)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4791456"/>
            <a:ext cx="6400800" cy="1417320"/>
          </a:xfrm>
          <a:prstGeom prst="roundRect">
            <a:avLst>
              <a:gd name="adj" fmla="val 7742"/>
            </a:avLst>
          </a:prstGeom>
          <a:solidFill>
            <a:srgbClr val="3F52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77240" y="497433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D6DC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5230368"/>
            <a:ext cx="2514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$25k–40k / yil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3383280" y="4791456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AED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ExamBridge 1 yilda erisha oladigan real ulush (3–5K foydalanuvchi)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178040" y="1554480"/>
            <a:ext cx="4553712" cy="4654296"/>
          </a:xfrm>
          <a:prstGeom prst="roundRect">
            <a:avLst>
              <a:gd name="adj" fmla="val 2410"/>
            </a:avLst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543800" y="1874520"/>
            <a:ext cx="3822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 aynan hozir?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543800" y="2560320"/>
            <a:ext cx="274320" cy="274320"/>
          </a:xfrm>
          <a:prstGeom prst="ellipse">
            <a:avLst/>
          </a:prstGeom>
          <a:solidFill>
            <a:srgbClr val="3F52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543800" y="25603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955280" y="2441448"/>
            <a:ext cx="34107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9A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IELTS, SAT va CEFR topshiruvchilar soni O'zbekistonda keskin oshmoqda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543800" y="3438144"/>
            <a:ext cx="274320" cy="274320"/>
          </a:xfrm>
          <a:prstGeom prst="ellipse">
            <a:avLst/>
          </a:prstGeom>
          <a:solidFill>
            <a:srgbClr val="3F52D9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543800" y="34381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955280" y="3319272"/>
            <a:ext cx="34107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9A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Ta'limning raqamlashtirilishi davlat darajasida jadallashmoqda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543800" y="4315968"/>
            <a:ext cx="274320" cy="274320"/>
          </a:xfrm>
          <a:prstGeom prst="ellipse">
            <a:avLst/>
          </a:prstGeom>
          <a:solidFill>
            <a:srgbClr val="3F52D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543800" y="43159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7955280" y="4197096"/>
            <a:ext cx="34107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9A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texnologiyalarining ta'limda ommalashuvi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543800" y="5193792"/>
            <a:ext cx="274320" cy="274320"/>
          </a:xfrm>
          <a:prstGeom prst="ellipse">
            <a:avLst/>
          </a:prstGeom>
          <a:solidFill>
            <a:srgbClr val="3F52D9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543800" y="51937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955280" y="5074920"/>
            <a:ext cx="34107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9A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 markazlari zamonaviy LMS tizimlariga o'tmoqda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57200" y="6409944"/>
            <a:ext cx="11274552" cy="0"/>
          </a:xfrm>
          <a:prstGeom prst="line">
            <a:avLst/>
          </a:prstGeom>
          <a:noFill/>
          <a:ln w="9525">
            <a:solidFill>
              <a:srgbClr val="E4E6F2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501384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0" y="6501384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A6F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NEGA EXAMBRIDGE?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8611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Boshqa yechimlar bilan taqqoslash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10908792" cy="640080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5" name="Shape 3"/>
          <p:cNvSpPr/>
          <p:nvPr/>
        </p:nvSpPr>
        <p:spPr>
          <a:xfrm>
            <a:off x="4846320" y="2926080"/>
            <a:ext cx="2377440" cy="3401568"/>
          </a:xfrm>
          <a:prstGeom prst="rect">
            <a:avLst/>
          </a:prstGeom>
          <a:solidFill>
            <a:srgbClr val="D6E6FB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28600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Funksiya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846320" y="22860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DCE9F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223760" y="2286000"/>
            <a:ext cx="2157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Oddiy LMS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9381744" y="2286000"/>
            <a:ext cx="2167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 platformalari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14400" y="2926080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IELTS Mock Test</a:t>
            </a:r>
            <a:endParaRPr lang="en-US" sz="12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3072384"/>
            <a:ext cx="274320" cy="274320"/>
          </a:xfrm>
          <a:prstGeom prst="rect">
            <a:avLst/>
          </a:prstGeom>
        </p:spPr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148" y="3072384"/>
            <a:ext cx="274320" cy="27432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40080" y="3493008"/>
            <a:ext cx="4206240" cy="566928"/>
          </a:xfrm>
          <a:prstGeom prst="rect">
            <a:avLst/>
          </a:prstGeom>
          <a:solidFill>
            <a:srgbClr val="EAF1FA"/>
          </a:solidFill>
          <a:ln/>
        </p:spPr>
      </p:sp>
      <p:sp>
        <p:nvSpPr>
          <p:cNvPr id="15" name="Text 10"/>
          <p:cNvSpPr/>
          <p:nvPr/>
        </p:nvSpPr>
        <p:spPr>
          <a:xfrm>
            <a:off x="914400" y="3493008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Tahlil</a:t>
            </a:r>
            <a:endParaRPr lang="en-US" sz="12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3639312"/>
            <a:ext cx="274320" cy="274320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2" y="3639312"/>
            <a:ext cx="274320" cy="27432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148" y="363931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914400" y="4059936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LMS</a:t>
            </a:r>
            <a:endParaRPr lang="en-US" sz="12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4206240"/>
            <a:ext cx="274320" cy="274320"/>
          </a:xfrm>
          <a:prstGeom prst="rect">
            <a:avLst/>
          </a:prstGeom>
        </p:spPr>
      </p:pic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4206240"/>
            <a:ext cx="274320" cy="274320"/>
          </a:xfrm>
          <a:prstGeom prst="rect">
            <a:avLst/>
          </a:prstGeom>
        </p:spPr>
      </p:pic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148" y="4206240"/>
            <a:ext cx="274320" cy="274320"/>
          </a:xfrm>
          <a:prstGeom prst="rect">
            <a:avLst/>
          </a:prstGeom>
        </p:spPr>
      </p:pic>
      <p:sp>
        <p:nvSpPr>
          <p:cNvPr id="23" name="Shape 12"/>
          <p:cNvSpPr/>
          <p:nvPr/>
        </p:nvSpPr>
        <p:spPr>
          <a:xfrm>
            <a:off x="640080" y="4626864"/>
            <a:ext cx="4206240" cy="566928"/>
          </a:xfrm>
          <a:prstGeom prst="rect">
            <a:avLst/>
          </a:prstGeom>
          <a:solidFill>
            <a:srgbClr val="EAF1FA"/>
          </a:solidFill>
          <a:ln/>
        </p:spPr>
      </p:sp>
      <p:sp>
        <p:nvSpPr>
          <p:cNvPr id="24" name="Text 13"/>
          <p:cNvSpPr/>
          <p:nvPr/>
        </p:nvSpPr>
        <p:spPr>
          <a:xfrm>
            <a:off x="914400" y="4626864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Analytics</a:t>
            </a:r>
            <a:endParaRPr lang="en-US" sz="1250" dirty="0"/>
          </a:p>
        </p:txBody>
      </p:sp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4773168"/>
            <a:ext cx="274320" cy="274320"/>
          </a:xfrm>
          <a:prstGeom prst="rect">
            <a:avLst/>
          </a:prstGeom>
        </p:spPr>
      </p:pic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80" y="4791456"/>
            <a:ext cx="237744" cy="237744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914400" y="5193792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B2C + B2B</a:t>
            </a:r>
            <a:endParaRPr lang="en-US" sz="1250" dirty="0"/>
          </a:p>
        </p:txBody>
      </p:sp>
      <p:pic>
        <p:nvPicPr>
          <p:cNvPr id="29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5340096"/>
            <a:ext cx="274320" cy="274320"/>
          </a:xfrm>
          <a:prstGeom prst="rect">
            <a:avLst/>
          </a:prstGeom>
        </p:spPr>
      </p:pic>
      <p:pic>
        <p:nvPicPr>
          <p:cNvPr id="30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2" y="5340096"/>
            <a:ext cx="274320" cy="274320"/>
          </a:xfrm>
          <a:prstGeom prst="rect">
            <a:avLst/>
          </a:prstGeom>
        </p:spPr>
      </p:pic>
      <p:pic>
        <p:nvPicPr>
          <p:cNvPr id="31" name="Image 1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148" y="5340096"/>
            <a:ext cx="274320" cy="274320"/>
          </a:xfrm>
          <a:prstGeom prst="rect">
            <a:avLst/>
          </a:prstGeom>
        </p:spPr>
      </p:pic>
      <p:sp>
        <p:nvSpPr>
          <p:cNvPr id="32" name="Shape 15"/>
          <p:cNvSpPr/>
          <p:nvPr/>
        </p:nvSpPr>
        <p:spPr>
          <a:xfrm>
            <a:off x="640080" y="5760720"/>
            <a:ext cx="4206240" cy="566928"/>
          </a:xfrm>
          <a:prstGeom prst="rect">
            <a:avLst/>
          </a:prstGeom>
          <a:solidFill>
            <a:srgbClr val="EAF1FA"/>
          </a:solidFill>
          <a:ln/>
        </p:spPr>
      </p:sp>
      <p:sp>
        <p:nvSpPr>
          <p:cNvPr id="33" name="Text 16"/>
          <p:cNvSpPr/>
          <p:nvPr/>
        </p:nvSpPr>
        <p:spPr>
          <a:xfrm>
            <a:off x="914400" y="5760720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Mahalliy bozor mosligi</a:t>
            </a:r>
            <a:endParaRPr lang="en-US" sz="1250" dirty="0"/>
          </a:p>
        </p:txBody>
      </p:sp>
      <p:pic>
        <p:nvPicPr>
          <p:cNvPr id="34" name="Image 1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5907024"/>
            <a:ext cx="274320" cy="274320"/>
          </a:xfrm>
          <a:prstGeom prst="rect">
            <a:avLst/>
          </a:prstGeom>
        </p:spPr>
      </p:pic>
      <p:pic>
        <p:nvPicPr>
          <p:cNvPr id="35" name="Image 1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2" y="5907024"/>
            <a:ext cx="274320" cy="274320"/>
          </a:xfrm>
          <a:prstGeom prst="rect">
            <a:avLst/>
          </a:prstGeom>
        </p:spPr>
      </p:pic>
      <p:pic>
        <p:nvPicPr>
          <p:cNvPr id="36" name="Image 1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148" y="5907024"/>
            <a:ext cx="274320" cy="274320"/>
          </a:xfrm>
          <a:prstGeom prst="rect">
            <a:avLst/>
          </a:prstGeom>
        </p:spPr>
      </p:pic>
      <p:sp>
        <p:nvSpPr>
          <p:cNvPr id="37" name="Text 17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38" name="Text 18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1000" dirty="0"/>
          </a:p>
        </p:txBody>
      </p:sp>
      <p:pic>
        <p:nvPicPr>
          <p:cNvPr id="39" name="Image 7" descr="preencoded.png">
            <a:extLst>
              <a:ext uri="{FF2B5EF4-FFF2-40B4-BE49-F238E27FC236}">
                <a16:creationId xmlns:a16="http://schemas.microsoft.com/office/drawing/2014/main" id="{0E66059D-E39D-456D-86EC-8BB875E07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148" y="4773168"/>
            <a:ext cx="274320" cy="274320"/>
          </a:xfrm>
          <a:prstGeom prst="rect">
            <a:avLst/>
          </a:prstGeom>
        </p:spPr>
      </p:pic>
      <p:pic>
        <p:nvPicPr>
          <p:cNvPr id="40" name="Image 7" descr="preencoded.png">
            <a:extLst>
              <a:ext uri="{FF2B5EF4-FFF2-40B4-BE49-F238E27FC236}">
                <a16:creationId xmlns:a16="http://schemas.microsoft.com/office/drawing/2014/main" id="{BC329BA2-9FFE-4CD0-978D-C3F8BCAAF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3054096"/>
            <a:ext cx="274320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725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YO'L XARITASI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Mahsulotdan global ekotizimgacha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3520440" cy="914400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5" name="Shape 3"/>
          <p:cNvSpPr/>
          <p:nvPr/>
        </p:nvSpPr>
        <p:spPr>
          <a:xfrm>
            <a:off x="932688" y="24688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2615184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450592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1-bosqich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600200" y="278892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9F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0-6 oy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3200400"/>
            <a:ext cx="35204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005840" y="342900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Mustahkamlash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946093" y="4044231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1308746" y="3955534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Writing 2.0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941832" y="4601977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287085" y="4522994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Speaking Assessment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32688" y="5133084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6" name="Text 13"/>
          <p:cNvSpPr/>
          <p:nvPr/>
        </p:nvSpPr>
        <p:spPr>
          <a:xfrm>
            <a:off x="1287085" y="5049262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 ilova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969590" y="5719971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287085" y="5623560"/>
            <a:ext cx="2606040" cy="26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30 000+ foydalanuvchi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334256" y="2286000"/>
            <a:ext cx="3520440" cy="914400"/>
          </a:xfrm>
          <a:prstGeom prst="rect">
            <a:avLst/>
          </a:prstGeom>
          <a:solidFill>
            <a:srgbClr val="0E2A4F"/>
          </a:solidFill>
          <a:ln/>
        </p:spPr>
      </p:sp>
      <p:sp>
        <p:nvSpPr>
          <p:cNvPr id="20" name="Shape 17"/>
          <p:cNvSpPr/>
          <p:nvPr/>
        </p:nvSpPr>
        <p:spPr>
          <a:xfrm>
            <a:off x="4626864" y="2468880"/>
            <a:ext cx="548640" cy="54864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68" y="2615184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294376" y="2450592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2-bosqich</a:t>
            </a:r>
            <a:endParaRPr lang="en-US" sz="1550" dirty="0"/>
          </a:p>
        </p:txBody>
      </p:sp>
      <p:sp>
        <p:nvSpPr>
          <p:cNvPr id="23" name="Text 19"/>
          <p:cNvSpPr/>
          <p:nvPr/>
        </p:nvSpPr>
        <p:spPr>
          <a:xfrm>
            <a:off x="5294376" y="278892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9F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6-18 oy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4334256" y="3200400"/>
            <a:ext cx="35204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25" name="Text 21"/>
          <p:cNvSpPr/>
          <p:nvPr/>
        </p:nvSpPr>
        <p:spPr>
          <a:xfrm>
            <a:off x="4700016" y="342900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O'sish</a:t>
            </a:r>
            <a:endParaRPr lang="en-US" sz="1900" dirty="0"/>
          </a:p>
        </p:txBody>
      </p:sp>
      <p:sp>
        <p:nvSpPr>
          <p:cNvPr id="26" name="Shape 22"/>
          <p:cNvSpPr/>
          <p:nvPr/>
        </p:nvSpPr>
        <p:spPr>
          <a:xfrm>
            <a:off x="4718304" y="4178808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7" name="Text 23"/>
          <p:cNvSpPr/>
          <p:nvPr/>
        </p:nvSpPr>
        <p:spPr>
          <a:xfrm>
            <a:off x="4992624" y="4050792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O'zbekiston bo'ylab kengayish</a:t>
            </a:r>
            <a:endParaRPr lang="en-US" sz="1600" dirty="0"/>
          </a:p>
        </p:txBody>
      </p:sp>
      <p:sp>
        <p:nvSpPr>
          <p:cNvPr id="28" name="Shape 24"/>
          <p:cNvSpPr/>
          <p:nvPr/>
        </p:nvSpPr>
        <p:spPr>
          <a:xfrm>
            <a:off x="4718304" y="4745736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9" name="Text 25"/>
          <p:cNvSpPr/>
          <p:nvPr/>
        </p:nvSpPr>
        <p:spPr>
          <a:xfrm>
            <a:off x="4992624" y="461772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10+ hamkor markaz</a:t>
            </a:r>
            <a:endParaRPr lang="en-US" sz="1600" dirty="0"/>
          </a:p>
        </p:txBody>
      </p:sp>
      <p:sp>
        <p:nvSpPr>
          <p:cNvPr id="30" name="Shape 26"/>
          <p:cNvSpPr/>
          <p:nvPr/>
        </p:nvSpPr>
        <p:spPr>
          <a:xfrm>
            <a:off x="4718304" y="5312664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1" name="Text 27"/>
          <p:cNvSpPr/>
          <p:nvPr/>
        </p:nvSpPr>
        <p:spPr>
          <a:xfrm>
            <a:off x="4992624" y="5184648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Korporativ segmentga kirish</a:t>
            </a:r>
            <a:endParaRPr lang="en-US" sz="1600" dirty="0"/>
          </a:p>
        </p:txBody>
      </p:sp>
      <p:sp>
        <p:nvSpPr>
          <p:cNvPr id="32" name="Shape 28"/>
          <p:cNvSpPr/>
          <p:nvPr/>
        </p:nvSpPr>
        <p:spPr>
          <a:xfrm>
            <a:off x="4718304" y="5879592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3" name="Text 29"/>
          <p:cNvSpPr/>
          <p:nvPr/>
        </p:nvSpPr>
        <p:spPr>
          <a:xfrm>
            <a:off x="4992624" y="5751576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Daromadni bir necha barobar oshirish</a:t>
            </a:r>
            <a:endParaRPr lang="en-US" sz="1600" dirty="0"/>
          </a:p>
        </p:txBody>
      </p:sp>
      <p:sp>
        <p:nvSpPr>
          <p:cNvPr id="34" name="Shape 30"/>
          <p:cNvSpPr/>
          <p:nvPr/>
        </p:nvSpPr>
        <p:spPr>
          <a:xfrm>
            <a:off x="8028432" y="2286000"/>
            <a:ext cx="3520440" cy="9144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5" name="Shape 31"/>
          <p:cNvSpPr/>
          <p:nvPr/>
        </p:nvSpPr>
        <p:spPr>
          <a:xfrm>
            <a:off x="8321040" y="246888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7344" y="2615184"/>
            <a:ext cx="256032" cy="256032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8988552" y="2450592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3-bosqich</a:t>
            </a:r>
            <a:endParaRPr lang="en-US" sz="1550" dirty="0"/>
          </a:p>
        </p:txBody>
      </p:sp>
      <p:sp>
        <p:nvSpPr>
          <p:cNvPr id="38" name="Text 33"/>
          <p:cNvSpPr/>
          <p:nvPr/>
        </p:nvSpPr>
        <p:spPr>
          <a:xfrm>
            <a:off x="8988552" y="278892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9F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18-36 oy</a:t>
            </a:r>
            <a:endParaRPr lang="en-US" sz="1200" dirty="0"/>
          </a:p>
        </p:txBody>
      </p:sp>
      <p:sp>
        <p:nvSpPr>
          <p:cNvPr id="39" name="Shape 34"/>
          <p:cNvSpPr/>
          <p:nvPr/>
        </p:nvSpPr>
        <p:spPr>
          <a:xfrm>
            <a:off x="8028432" y="3200400"/>
            <a:ext cx="3520440" cy="3291840"/>
          </a:xfrm>
          <a:prstGeom prst="rect">
            <a:avLst/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40" name="Text 35"/>
          <p:cNvSpPr/>
          <p:nvPr/>
        </p:nvSpPr>
        <p:spPr>
          <a:xfrm>
            <a:off x="8394192" y="342900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Ekotizim</a:t>
            </a:r>
            <a:endParaRPr lang="en-US" sz="1900" dirty="0"/>
          </a:p>
        </p:txBody>
      </p:sp>
      <p:sp>
        <p:nvSpPr>
          <p:cNvPr id="41" name="Shape 36"/>
          <p:cNvSpPr/>
          <p:nvPr/>
        </p:nvSpPr>
        <p:spPr>
          <a:xfrm>
            <a:off x="8412480" y="4114800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2" name="Text 37"/>
          <p:cNvSpPr/>
          <p:nvPr/>
        </p:nvSpPr>
        <p:spPr>
          <a:xfrm>
            <a:off x="8686800" y="405079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Markaziy Osiyo bozoriga chiqish</a:t>
            </a:r>
            <a:endParaRPr lang="en-US" sz="1600" dirty="0"/>
          </a:p>
        </p:txBody>
      </p:sp>
      <p:sp>
        <p:nvSpPr>
          <p:cNvPr id="43" name="Shape 38"/>
          <p:cNvSpPr/>
          <p:nvPr/>
        </p:nvSpPr>
        <p:spPr>
          <a:xfrm>
            <a:off x="8412480" y="4745736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4" name="Text 39"/>
          <p:cNvSpPr/>
          <p:nvPr/>
        </p:nvSpPr>
        <p:spPr>
          <a:xfrm>
            <a:off x="8686800" y="461772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Ko'p tilli platforma</a:t>
            </a:r>
            <a:endParaRPr lang="en-US" sz="1600" dirty="0"/>
          </a:p>
        </p:txBody>
      </p:sp>
      <p:sp>
        <p:nvSpPr>
          <p:cNvPr id="45" name="Shape 40"/>
          <p:cNvSpPr/>
          <p:nvPr/>
        </p:nvSpPr>
        <p:spPr>
          <a:xfrm>
            <a:off x="8412480" y="5312664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6" name="Text 41"/>
          <p:cNvSpPr/>
          <p:nvPr/>
        </p:nvSpPr>
        <p:spPr>
          <a:xfrm>
            <a:off x="8686800" y="5184648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Education Ecosystem</a:t>
            </a:r>
            <a:endParaRPr lang="en-US" sz="1600" dirty="0"/>
          </a:p>
        </p:txBody>
      </p:sp>
      <p:sp>
        <p:nvSpPr>
          <p:cNvPr id="47" name="Shape 42"/>
          <p:cNvSpPr/>
          <p:nvPr/>
        </p:nvSpPr>
        <p:spPr>
          <a:xfrm>
            <a:off x="8412480" y="5879592"/>
            <a:ext cx="128016" cy="12801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8" name="Text 43"/>
          <p:cNvSpPr/>
          <p:nvPr/>
        </p:nvSpPr>
        <p:spPr>
          <a:xfrm>
            <a:off x="8686800" y="5804753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Mintaqaviy yetakchi EdTech</a:t>
            </a:r>
            <a:endParaRPr lang="en-US" sz="1600" dirty="0"/>
          </a:p>
        </p:txBody>
      </p:sp>
      <p:sp>
        <p:nvSpPr>
          <p:cNvPr id="49" name="Text 44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50" name="Text 45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1000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54C044F3-800D-46FA-9218-D60E50F30E15}"/>
              </a:ext>
            </a:extLst>
          </p:cNvPr>
          <p:cNvSpPr/>
          <p:nvPr/>
        </p:nvSpPr>
        <p:spPr>
          <a:xfrm>
            <a:off x="1106424" y="5979959"/>
            <a:ext cx="3694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TestMakon</a:t>
            </a:r>
            <a:r>
              <a:rPr lang="en-US" sz="1600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×</a:t>
            </a:r>
            <a:r>
              <a:rPr lang="en-US" sz="1600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600" dirty="0"/>
          </a:p>
        </p:txBody>
      </p:sp>
      <p:sp>
        <p:nvSpPr>
          <p:cNvPr id="52" name="Shape 8">
            <a:extLst>
              <a:ext uri="{FF2B5EF4-FFF2-40B4-BE49-F238E27FC236}">
                <a16:creationId xmlns:a16="http://schemas.microsoft.com/office/drawing/2014/main" id="{7152DADB-1E19-451F-B6B9-2610F7C009FF}"/>
              </a:ext>
            </a:extLst>
          </p:cNvPr>
          <p:cNvSpPr/>
          <p:nvPr/>
        </p:nvSpPr>
        <p:spPr>
          <a:xfrm>
            <a:off x="969264" y="6133848"/>
            <a:ext cx="132692" cy="128016"/>
          </a:xfrm>
          <a:prstGeom prst="ellipse">
            <a:avLst/>
          </a:prstGeom>
          <a:solidFill>
            <a:srgbClr val="2563E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400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JAMOA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10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Mahsulotni</a:t>
            </a: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310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quradigan</a:t>
            </a:r>
            <a:r>
              <a:rPr lang="en-US" sz="310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310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jamoa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1496508" y="2130552"/>
            <a:ext cx="3526653" cy="352044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751076" y="292608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629679" y="4398264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</a:rPr>
              <a:t>Nodirbek</a:t>
            </a: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</a:rPr>
              <a:t> </a:t>
            </a:r>
            <a:r>
              <a:rPr lang="en-US" sz="1550" b="1" dirty="0" err="1">
                <a:solidFill>
                  <a:srgbClr val="1E293B"/>
                </a:solidFill>
                <a:latin typeface="Poppins" pitchFamily="34" charset="0"/>
                <a:ea typeface="Poppins" pitchFamily="34" charset="-122"/>
              </a:rPr>
              <a:t>Shukurov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640719" y="4754880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Founder &amp; 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738766" y="5029200"/>
            <a:ext cx="2999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Full-Stack dev, </a:t>
            </a:r>
            <a:r>
              <a:rPr lang="en-US" sz="1400" dirty="0" err="1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mahsulot</a:t>
            </a:r>
            <a:r>
              <a:rPr lang="en-US" sz="1400" dirty="0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</a:t>
            </a:r>
            <a:r>
              <a:rPr lang="en-US" sz="1400" dirty="0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444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strategiya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37970" y="2148840"/>
            <a:ext cx="3526654" cy="352044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1E3A5F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5509260" y="292608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6268212" y="4425696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9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Shaxriza Nurmuxammadova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317341" y="4800600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Co-Founder &amp; CMO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39420" y="5047488"/>
            <a:ext cx="2999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/>
              <a:t>Mobile </a:t>
            </a:r>
            <a:r>
              <a:rPr lang="en-US" sz="1400" dirty="0" err="1"/>
              <a:t>developer,Front</a:t>
            </a:r>
            <a:r>
              <a:rPr lang="en-US" sz="1400" dirty="0"/>
              <a:t> end developer</a:t>
            </a:r>
          </a:p>
        </p:txBody>
      </p:sp>
      <p:sp>
        <p:nvSpPr>
          <p:cNvPr id="18" name="Text 16"/>
          <p:cNvSpPr/>
          <p:nvPr/>
        </p:nvSpPr>
        <p:spPr>
          <a:xfrm>
            <a:off x="9267444" y="292608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385048" y="429768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385048" y="4727448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637914" y="5166360"/>
            <a:ext cx="26854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ExamBridge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18311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4748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0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C46CCB5-D647-4D8D-9D57-BD233B2DC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750" y="2148840"/>
            <a:ext cx="2090730" cy="207568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E074A68-D23C-44BC-AA29-F4625CDC8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721" y="2191430"/>
            <a:ext cx="2108815" cy="20975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39"/>
            <a:ext cx="5427672" cy="286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B5B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O ' R O V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548639"/>
            <a:ext cx="8141510" cy="859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Investitsiya so'rovi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25692" y="1537566"/>
            <a:ext cx="5634228" cy="5108486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5" name="Text 3"/>
          <p:cNvSpPr/>
          <p:nvPr/>
        </p:nvSpPr>
        <p:spPr>
          <a:xfrm>
            <a:off x="736846" y="1783080"/>
            <a:ext cx="4523061" cy="3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Joriy raund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70562" y="2148840"/>
            <a:ext cx="5427672" cy="1241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$3 500</a:t>
            </a:r>
            <a:endParaRPr lang="en-US" sz="7200" dirty="0"/>
          </a:p>
        </p:txBody>
      </p:sp>
      <p:sp>
        <p:nvSpPr>
          <p:cNvPr id="7" name="Shape 5"/>
          <p:cNvSpPr/>
          <p:nvPr/>
        </p:nvSpPr>
        <p:spPr>
          <a:xfrm>
            <a:off x="670562" y="3867003"/>
            <a:ext cx="5246751" cy="0"/>
          </a:xfrm>
          <a:prstGeom prst="line">
            <a:avLst/>
          </a:prstGeom>
          <a:noFill/>
          <a:ln w="12700">
            <a:solidFill>
              <a:srgbClr val="3B5B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4172" y="3385051"/>
            <a:ext cx="5065828" cy="3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A9B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 oylik runway uchun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9892" y="3705006"/>
            <a:ext cx="5065828" cy="3819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4331" y="4146581"/>
            <a:ext cx="5156289" cy="1241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A9B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Maqsad: mahsulotni mustahkamlash, premium konversiyani oshirish va Samarqandda B2B pilotni ishga </a:t>
            </a:r>
            <a:r>
              <a:rPr lang="en-US" dirty="0" err="1">
                <a:solidFill>
                  <a:srgbClr val="A9B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tushirish</a:t>
            </a:r>
            <a:r>
              <a:rPr lang="en-US" dirty="0">
                <a:solidFill>
                  <a:srgbClr val="A9B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64172" y="6080759"/>
            <a:ext cx="2713836" cy="286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err="1">
                <a:solidFill>
                  <a:srgbClr val="7C8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ExamBridge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954012" y="1384871"/>
            <a:ext cx="4523061" cy="477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Mablag' taqsimoti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6580632" y="2319468"/>
            <a:ext cx="199015" cy="210069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5" name="Text 12"/>
          <p:cNvSpPr/>
          <p:nvPr/>
        </p:nvSpPr>
        <p:spPr>
          <a:xfrm>
            <a:off x="6980320" y="2160825"/>
            <a:ext cx="4699065" cy="472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(Claude MAX ) — 100$ x 2 oy = 200$ 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580632" y="3087708"/>
            <a:ext cx="199015" cy="210069"/>
          </a:xfrm>
          <a:prstGeom prst="rect">
            <a:avLst/>
          </a:prstGeom>
          <a:solidFill>
            <a:srgbClr val="3B5BA9"/>
          </a:solidFill>
          <a:ln/>
        </p:spPr>
      </p:sp>
      <p:sp>
        <p:nvSpPr>
          <p:cNvPr id="17" name="Text 14"/>
          <p:cNvSpPr/>
          <p:nvPr/>
        </p:nvSpPr>
        <p:spPr>
          <a:xfrm>
            <a:off x="7022948" y="2956487"/>
            <a:ext cx="3657245" cy="472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(Contabo VPS 16)— 556$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6596701" y="3881740"/>
            <a:ext cx="199015" cy="210069"/>
          </a:xfrm>
          <a:prstGeom prst="rect">
            <a:avLst/>
          </a:prstGeom>
          <a:solidFill>
            <a:srgbClr val="8FA8DE"/>
          </a:solidFill>
          <a:ln/>
        </p:spPr>
      </p:sp>
      <p:sp>
        <p:nvSpPr>
          <p:cNvPr id="19" name="Text 16"/>
          <p:cNvSpPr/>
          <p:nvPr/>
        </p:nvSpPr>
        <p:spPr>
          <a:xfrm>
            <a:off x="7022946" y="3705006"/>
            <a:ext cx="4707281" cy="921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AI API token (speaking/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shaddowing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test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tekshiruvi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daraja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tahlili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savollarga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100$x12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1200$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6570975" y="5003267"/>
            <a:ext cx="199015" cy="210069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1" name="Text 18"/>
          <p:cNvSpPr/>
          <p:nvPr/>
        </p:nvSpPr>
        <p:spPr>
          <a:xfrm>
            <a:off x="7056038" y="4850946"/>
            <a:ext cx="4127405" cy="846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reklama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b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 - 1500$ (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UGS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content/ Target)</a:t>
            </a:r>
            <a:b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– 500$ (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kanal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Target)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3465</TotalTime>
  <Words>622</Words>
  <Application>Microsoft Office PowerPoint</Application>
  <PresentationFormat>Широкоэкранный</PresentationFormat>
  <Paragraphs>155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</vt:lpstr>
      <vt:lpstr>Poppins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ExamBridge Pitch Deck</dc:title>
  <dc:subject>PptxGenJS Presentation</dc:subject>
  <dc:creator>ExamBridge</dc:creator>
  <cp:lastModifiedBy>acer</cp:lastModifiedBy>
  <cp:revision>8</cp:revision>
  <dcterms:created xsi:type="dcterms:W3CDTF">2026-06-03T15:44:35Z</dcterms:created>
  <dcterms:modified xsi:type="dcterms:W3CDTF">2026-09-16T19:04:23Z</dcterms:modified>
</cp:coreProperties>
</file>